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815" r:id="rId2"/>
    <p:sldMasterId id="2147483827" r:id="rId3"/>
  </p:sldMasterIdLst>
  <p:notesMasterIdLst>
    <p:notesMasterId r:id="rId106"/>
  </p:notesMasterIdLst>
  <p:handoutMasterIdLst>
    <p:handoutMasterId r:id="rId107"/>
  </p:handoutMasterIdLst>
  <p:sldIdLst>
    <p:sldId id="277" r:id="rId4"/>
    <p:sldId id="278" r:id="rId5"/>
    <p:sldId id="268" r:id="rId6"/>
    <p:sldId id="279" r:id="rId7"/>
    <p:sldId id="360" r:id="rId8"/>
    <p:sldId id="319" r:id="rId9"/>
    <p:sldId id="320" r:id="rId10"/>
    <p:sldId id="323" r:id="rId11"/>
    <p:sldId id="325" r:id="rId12"/>
    <p:sldId id="290" r:id="rId13"/>
    <p:sldId id="355" r:id="rId14"/>
    <p:sldId id="356" r:id="rId15"/>
    <p:sldId id="358" r:id="rId16"/>
    <p:sldId id="361" r:id="rId17"/>
    <p:sldId id="362" r:id="rId18"/>
    <p:sldId id="280" r:id="rId19"/>
    <p:sldId id="324" r:id="rId20"/>
    <p:sldId id="363" r:id="rId21"/>
    <p:sldId id="364" r:id="rId22"/>
    <p:sldId id="365" r:id="rId23"/>
    <p:sldId id="371" r:id="rId24"/>
    <p:sldId id="366" r:id="rId25"/>
    <p:sldId id="367" r:id="rId26"/>
    <p:sldId id="368" r:id="rId27"/>
    <p:sldId id="369" r:id="rId28"/>
    <p:sldId id="370" r:id="rId29"/>
    <p:sldId id="288" r:id="rId30"/>
    <p:sldId id="289" r:id="rId31"/>
    <p:sldId id="300" r:id="rId32"/>
    <p:sldId id="299" r:id="rId33"/>
    <p:sldId id="301" r:id="rId34"/>
    <p:sldId id="387" r:id="rId35"/>
    <p:sldId id="303" r:id="rId36"/>
    <p:sldId id="302" r:id="rId37"/>
    <p:sldId id="372" r:id="rId38"/>
    <p:sldId id="304" r:id="rId39"/>
    <p:sldId id="373" r:id="rId40"/>
    <p:sldId id="306" r:id="rId41"/>
    <p:sldId id="307" r:id="rId42"/>
    <p:sldId id="308" r:id="rId43"/>
    <p:sldId id="376" r:id="rId44"/>
    <p:sldId id="293" r:id="rId45"/>
    <p:sldId id="374" r:id="rId46"/>
    <p:sldId id="375" r:id="rId47"/>
    <p:sldId id="377" r:id="rId48"/>
    <p:sldId id="292" r:id="rId49"/>
    <p:sldId id="295" r:id="rId50"/>
    <p:sldId id="309" r:id="rId51"/>
    <p:sldId id="310" r:id="rId52"/>
    <p:sldId id="313" r:id="rId53"/>
    <p:sldId id="314" r:id="rId54"/>
    <p:sldId id="311" r:id="rId55"/>
    <p:sldId id="312" r:id="rId56"/>
    <p:sldId id="318" r:id="rId57"/>
    <p:sldId id="274" r:id="rId58"/>
    <p:sldId id="275" r:id="rId59"/>
    <p:sldId id="322" r:id="rId60"/>
    <p:sldId id="321" r:id="rId61"/>
    <p:sldId id="378" r:id="rId62"/>
    <p:sldId id="380" r:id="rId63"/>
    <p:sldId id="381" r:id="rId64"/>
    <p:sldId id="383" r:id="rId65"/>
    <p:sldId id="382" r:id="rId66"/>
    <p:sldId id="384" r:id="rId67"/>
    <p:sldId id="385" r:id="rId68"/>
    <p:sldId id="386" r:id="rId69"/>
    <p:sldId id="379" r:id="rId70"/>
    <p:sldId id="354" r:id="rId71"/>
    <p:sldId id="270"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283" r:id="rId101"/>
    <p:sldId id="284" r:id="rId102"/>
    <p:sldId id="285" r:id="rId103"/>
    <p:sldId id="286" r:id="rId104"/>
    <p:sldId id="287"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96FF"/>
    <a:srgbClr val="B4DC00"/>
    <a:srgbClr val="84CDF0"/>
    <a:srgbClr val="008CDB"/>
    <a:srgbClr val="1A1A1A"/>
    <a:srgbClr val="474747"/>
    <a:srgbClr val="006BBA"/>
    <a:srgbClr val="72BE28"/>
    <a:srgbClr val="6F2DA8"/>
    <a:srgbClr val="73BE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96952" autoAdjust="0"/>
  </p:normalViewPr>
  <p:slideViewPr>
    <p:cSldViewPr snapToGrid="0" snapToObjects="1">
      <p:cViewPr varScale="1">
        <p:scale>
          <a:sx n="110" d="100"/>
          <a:sy n="110" d="100"/>
        </p:scale>
        <p:origin x="702" y="108"/>
      </p:cViewPr>
      <p:guideLst/>
    </p:cSldViewPr>
  </p:slideViewPr>
  <p:outlineViewPr>
    <p:cViewPr>
      <p:scale>
        <a:sx n="33" d="100"/>
        <a:sy n="33" d="100"/>
      </p:scale>
      <p:origin x="0" y="-2528"/>
    </p:cViewPr>
  </p:outlineViewPr>
  <p:notesTextViewPr>
    <p:cViewPr>
      <p:scale>
        <a:sx n="1" d="1"/>
        <a:sy n="1" d="1"/>
      </p:scale>
      <p:origin x="0" y="0"/>
    </p:cViewPr>
  </p:notesTextViewPr>
  <p:notesViewPr>
    <p:cSldViewPr snapToGrid="0" snapToObjects="1">
      <p:cViewPr varScale="1">
        <p:scale>
          <a:sx n="112" d="100"/>
          <a:sy n="112" d="100"/>
        </p:scale>
        <p:origin x="244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handoutMaster" Target="handoutMasters/handoutMaster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viewProps" Target="view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8E1284-B90E-0146-9F8E-2411E8C3CD70}" type="slidenum">
              <a:rPr lang="en-US" smtClean="0"/>
              <a:t>‹#›</a:t>
            </a:fld>
            <a:endParaRPr lang="en-US"/>
          </a:p>
        </p:txBody>
      </p:sp>
    </p:spTree>
    <p:extLst>
      <p:ext uri="{BB962C8B-B14F-4D97-AF65-F5344CB8AC3E}">
        <p14:creationId xmlns:p14="http://schemas.microsoft.com/office/powerpoint/2010/main" val="414473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154A37-E2D2-4D4C-AAC6-25188AD91CB1}" type="datetimeFigureOut">
              <a:rPr lang="en-US" smtClean="0"/>
              <a:t>1/28/2018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ADACE4-7964-6E4C-9580-3739B6BD2EDF}" type="slidenum">
              <a:rPr lang="en-US" smtClean="0"/>
              <a:t>‹#›</a:t>
            </a:fld>
            <a:endParaRPr lang="en-US"/>
          </a:p>
        </p:txBody>
      </p:sp>
    </p:spTree>
    <p:extLst>
      <p:ext uri="{BB962C8B-B14F-4D97-AF65-F5344CB8AC3E}">
        <p14:creationId xmlns:p14="http://schemas.microsoft.com/office/powerpoint/2010/main" val="805151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DACE4-7964-6E4C-9580-3739B6BD2EDF}" type="slidenum">
              <a:rPr lang="en-US" smtClean="0"/>
              <a:t>34</a:t>
            </a:fld>
            <a:endParaRPr lang="en-US"/>
          </a:p>
        </p:txBody>
      </p:sp>
    </p:spTree>
    <p:extLst>
      <p:ext uri="{BB962C8B-B14F-4D97-AF65-F5344CB8AC3E}">
        <p14:creationId xmlns:p14="http://schemas.microsoft.com/office/powerpoint/2010/main" val="19060362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start_slide">
    <p:bg>
      <p:bgPr>
        <a:solidFill>
          <a:srgbClr val="008CDB"/>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39" y="0"/>
            <a:ext cx="12180721" cy="6858000"/>
          </a:xfrm>
          <a:prstGeom prst="rect">
            <a:avLst/>
          </a:prstGeom>
        </p:spPr>
      </p:pic>
      <p:sp>
        <p:nvSpPr>
          <p:cNvPr id="2" name="TextBox 1"/>
          <p:cNvSpPr txBox="1"/>
          <p:nvPr userDrawn="1"/>
        </p:nvSpPr>
        <p:spPr>
          <a:xfrm>
            <a:off x="5638800" y="4318000"/>
            <a:ext cx="914400" cy="914400"/>
          </a:xfrm>
          <a:prstGeom prst="rect">
            <a:avLst/>
          </a:prstGeom>
          <a:noFill/>
        </p:spPr>
        <p:txBody>
          <a:bodyPr wrap="none" lIns="0" tIns="0" rIns="0" bIns="0" rtlCol="0">
            <a:normAutofit/>
          </a:bodyPr>
          <a:lstStyle/>
          <a:p>
            <a:pPr>
              <a:lnSpc>
                <a:spcPct val="120000"/>
              </a:lnSpc>
            </a:pPr>
            <a:endParaRPr lang="en-US" dirty="0">
              <a:latin typeface="Calibri Light" charset="0"/>
              <a:ea typeface="Calibri Light" charset="0"/>
              <a:cs typeface="Calibri Light" charset="0"/>
            </a:endParaRPr>
          </a:p>
        </p:txBody>
      </p:sp>
      <p:grpSp>
        <p:nvGrpSpPr>
          <p:cNvPr id="145" name="Group 144"/>
          <p:cNvGrpSpPr/>
          <p:nvPr userDrawn="1"/>
        </p:nvGrpSpPr>
        <p:grpSpPr>
          <a:xfrm>
            <a:off x="1" y="6601683"/>
            <a:ext cx="12200509" cy="256566"/>
            <a:chOff x="1" y="6601683"/>
            <a:chExt cx="12200509" cy="256566"/>
          </a:xfrm>
        </p:grpSpPr>
        <p:sp>
          <p:nvSpPr>
            <p:cNvPr id="146" name="Rectangle 145"/>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47" name="TextBox 146"/>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#Perform2018</a:t>
              </a:r>
            </a:p>
            <a:p>
              <a:endParaRPr lang="en-US" sz="1050" b="0" i="0" dirty="0">
                <a:solidFill>
                  <a:schemeClr val="bg1"/>
                </a:solidFill>
                <a:latin typeface="Calibri Light" charset="0"/>
                <a:ea typeface="Calibri Light" charset="0"/>
                <a:cs typeface="Calibri Light" charset="0"/>
              </a:endParaRPr>
            </a:p>
          </p:txBody>
        </p:sp>
        <p:pic>
          <p:nvPicPr>
            <p:cNvPr id="148" name="Picture 147"/>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2525" y="6657966"/>
              <a:ext cx="810195" cy="144000"/>
            </a:xfrm>
            <a:prstGeom prst="rect">
              <a:avLst/>
            </a:prstGeom>
          </p:spPr>
        </p:pic>
      </p:grpSp>
      <p:sp>
        <p:nvSpPr>
          <p:cNvPr id="153" name="Text Placeholder 2"/>
          <p:cNvSpPr>
            <a:spLocks noGrp="1"/>
          </p:cNvSpPr>
          <p:nvPr>
            <p:ph type="body" sz="quarter" idx="13" hasCustomPrompt="1"/>
          </p:nvPr>
        </p:nvSpPr>
        <p:spPr>
          <a:xfrm>
            <a:off x="454155" y="1689692"/>
            <a:ext cx="6795732" cy="852262"/>
          </a:xfrm>
          <a:prstGeom prst="rect">
            <a:avLst/>
          </a:prstGeom>
        </p:spPr>
        <p:txBody>
          <a:bodyPr/>
          <a:lstStyle>
            <a:lvl1pPr marL="0" indent="0">
              <a:buNone/>
              <a:defRPr sz="4000">
                <a:solidFill>
                  <a:schemeClr val="bg1"/>
                </a:solidFill>
                <a:latin typeface="+mj-lt"/>
              </a:defRPr>
            </a:lvl1pPr>
          </a:lstStyle>
          <a:p>
            <a:r>
              <a:rPr lang="en-US" sz="3600" dirty="0"/>
              <a:t>Presentation title</a:t>
            </a:r>
          </a:p>
        </p:txBody>
      </p:sp>
      <p:sp>
        <p:nvSpPr>
          <p:cNvPr id="4" name="TextBox 3"/>
          <p:cNvSpPr txBox="1"/>
          <p:nvPr userDrawn="1"/>
        </p:nvSpPr>
        <p:spPr>
          <a:xfrm>
            <a:off x="549691" y="1240971"/>
            <a:ext cx="6795732" cy="448721"/>
          </a:xfrm>
          <a:prstGeom prst="rect">
            <a:avLst/>
          </a:prstGeom>
          <a:noFill/>
        </p:spPr>
        <p:txBody>
          <a:bodyPr wrap="square" lIns="0" tIns="0" rIns="0" bIns="0" rtlCol="0">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2000" b="1" kern="1200" dirty="0">
                <a:solidFill>
                  <a:schemeClr val="bg2"/>
                </a:solidFill>
                <a:effectLst/>
                <a:latin typeface="+mn-lt"/>
                <a:ea typeface="+mn-ea"/>
                <a:cs typeface="+mn-cs"/>
              </a:rPr>
              <a:t>Cloud innovation and automation</a:t>
            </a:r>
          </a:p>
          <a:p>
            <a:pPr>
              <a:lnSpc>
                <a:spcPct val="120000"/>
              </a:lnSpc>
            </a:pPr>
            <a:endParaRPr lang="en-US" sz="2000" b="1" dirty="0">
              <a:solidFill>
                <a:schemeClr val="bg2"/>
              </a:solidFill>
              <a:latin typeface="Calibri Light" charset="0"/>
              <a:ea typeface="Calibri Light" charset="0"/>
              <a:cs typeface="Calibri Light" charset="0"/>
            </a:endParaRPr>
          </a:p>
        </p:txBody>
      </p:sp>
      <p:sp>
        <p:nvSpPr>
          <p:cNvPr id="8" name="Picture Placeholder 7"/>
          <p:cNvSpPr>
            <a:spLocks noGrp="1"/>
          </p:cNvSpPr>
          <p:nvPr>
            <p:ph type="pic" sz="quarter" idx="15" hasCustomPrompt="1"/>
          </p:nvPr>
        </p:nvSpPr>
        <p:spPr>
          <a:xfrm>
            <a:off x="9567649" y="4775200"/>
            <a:ext cx="1855788" cy="1419225"/>
          </a:xfrm>
          <a:prstGeom prst="rect">
            <a:avLst/>
          </a:prstGeom>
        </p:spPr>
        <p:txBody>
          <a:bodyPr/>
          <a:lstStyle>
            <a:lvl1pPr marL="0" indent="0">
              <a:buNone/>
              <a:defRPr>
                <a:solidFill>
                  <a:schemeClr val="bg2"/>
                </a:solidFill>
              </a:defRPr>
            </a:lvl1pPr>
          </a:lstStyle>
          <a:p>
            <a:r>
              <a:rPr lang="en-US" dirty="0"/>
              <a:t>Company logo</a:t>
            </a:r>
          </a:p>
        </p:txBody>
      </p:sp>
      <p:sp>
        <p:nvSpPr>
          <p:cNvPr id="10" name="Picture Placeholder 9"/>
          <p:cNvSpPr>
            <a:spLocks noGrp="1"/>
          </p:cNvSpPr>
          <p:nvPr>
            <p:ph type="pic" sz="quarter" idx="16" hasCustomPrompt="1"/>
          </p:nvPr>
        </p:nvSpPr>
        <p:spPr>
          <a:xfrm>
            <a:off x="549276" y="4775201"/>
            <a:ext cx="1784492" cy="1516418"/>
          </a:xfrm>
          <a:prstGeom prst="rect">
            <a:avLst/>
          </a:prstGeom>
        </p:spPr>
        <p:txBody>
          <a:bodyPr/>
          <a:lstStyle>
            <a:lvl1pPr marL="0" indent="0">
              <a:buNone/>
              <a:defRPr>
                <a:solidFill>
                  <a:schemeClr val="bg2"/>
                </a:solidFill>
              </a:defRPr>
            </a:lvl1pPr>
          </a:lstStyle>
          <a:p>
            <a:r>
              <a:rPr lang="en-US"/>
              <a:t>Presenter photo</a:t>
            </a:r>
          </a:p>
        </p:txBody>
      </p:sp>
    </p:spTree>
    <p:extLst>
      <p:ext uri="{BB962C8B-B14F-4D97-AF65-F5344CB8AC3E}">
        <p14:creationId xmlns:p14="http://schemas.microsoft.com/office/powerpoint/2010/main" val="1041733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1_slide">
    <p:bg>
      <p:bgPr>
        <a:solidFill>
          <a:schemeClr val="bg1"/>
        </a:solidFill>
        <a:effectLst/>
      </p:bgPr>
    </p:bg>
    <p:spTree>
      <p:nvGrpSpPr>
        <p:cNvPr id="1" name=""/>
        <p:cNvGrpSpPr/>
        <p:nvPr/>
      </p:nvGrpSpPr>
      <p:grpSpPr>
        <a:xfrm>
          <a:off x="0" y="0"/>
          <a:ext cx="0" cy="0"/>
          <a:chOff x="0" y="0"/>
          <a:chExt cx="0" cy="0"/>
        </a:xfrm>
      </p:grpSpPr>
      <p:sp>
        <p:nvSpPr>
          <p:cNvPr id="21" name="Title 8"/>
          <p:cNvSpPr>
            <a:spLocks noGrp="1"/>
          </p:cNvSpPr>
          <p:nvPr>
            <p:ph type="title"/>
          </p:nvPr>
        </p:nvSpPr>
        <p:spPr>
          <a:xfrm>
            <a:off x="698498" y="571499"/>
            <a:ext cx="10774365" cy="668960"/>
          </a:xfrm>
          <a:prstGeom prst="rect">
            <a:avLst/>
          </a:prstGeom>
        </p:spPr>
        <p:txBody>
          <a:bodyPr lIns="0" tIns="0" rIns="0" bIns="0" anchor="ctr" anchorCtr="0"/>
          <a:lstStyle>
            <a:lvl1pPr algn="ctr">
              <a:lnSpc>
                <a:spcPct val="120000"/>
              </a:lnSpc>
              <a:defRPr sz="40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22" name="Content Placeholder 4"/>
          <p:cNvSpPr>
            <a:spLocks noGrp="1"/>
          </p:cNvSpPr>
          <p:nvPr>
            <p:ph sz="quarter" idx="12"/>
          </p:nvPr>
        </p:nvSpPr>
        <p:spPr>
          <a:xfrm>
            <a:off x="698498" y="1449387"/>
            <a:ext cx="10774365"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0/50_device_frame">
    <p:bg>
      <p:bgPr>
        <a:solidFill>
          <a:schemeClr val="bg1"/>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6546467" y="712043"/>
            <a:ext cx="5138620" cy="3127374"/>
            <a:chOff x="1448280" y="1775160"/>
            <a:chExt cx="7181639" cy="4370759"/>
          </a:xfrm>
        </p:grpSpPr>
        <p:sp>
          <p:nvSpPr>
            <p:cNvPr id="11" name="Freeform: Shape 2"/>
            <p:cNvSpPr/>
            <p:nvPr/>
          </p:nvSpPr>
          <p:spPr>
            <a:xfrm>
              <a:off x="1998360" y="2096279"/>
              <a:ext cx="6083999" cy="3510000"/>
            </a:xfrm>
            <a:custGeom>
              <a:avLst/>
              <a:gdLst/>
              <a:ahLst/>
              <a:cxnLst>
                <a:cxn ang="3cd4">
                  <a:pos x="hc" y="t"/>
                </a:cxn>
                <a:cxn ang="cd2">
                  <a:pos x="l" y="vc"/>
                </a:cxn>
                <a:cxn ang="cd4">
                  <a:pos x="hc" y="b"/>
                </a:cxn>
                <a:cxn ang="0">
                  <a:pos x="r" y="vc"/>
                </a:cxn>
              </a:cxnLst>
              <a:rect l="l" t="t" r="r" b="b"/>
              <a:pathLst>
                <a:path w="16901" h="9751">
                  <a:moveTo>
                    <a:pt x="0" y="0"/>
                  </a:moveTo>
                  <a:lnTo>
                    <a:pt x="16901" y="0"/>
                  </a:lnTo>
                  <a:lnTo>
                    <a:pt x="16901" y="9751"/>
                  </a:lnTo>
                  <a:lnTo>
                    <a:pt x="0" y="9751"/>
                  </a:lnTo>
                  <a:close/>
                </a:path>
              </a:pathLst>
            </a:custGeom>
            <a:solidFill>
              <a:srgbClr val="35353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3"/>
            <p:cNvSpPr/>
            <p:nvPr/>
          </p:nvSpPr>
          <p:spPr>
            <a:xfrm>
              <a:off x="1959120" y="1775160"/>
              <a:ext cx="6161040" cy="4170600"/>
            </a:xfrm>
            <a:custGeom>
              <a:avLst/>
              <a:gdLst/>
              <a:ahLst/>
              <a:cxnLst>
                <a:cxn ang="3cd4">
                  <a:pos x="hc" y="t"/>
                </a:cxn>
                <a:cxn ang="cd2">
                  <a:pos x="l" y="vc"/>
                </a:cxn>
                <a:cxn ang="cd4">
                  <a:pos x="hc" y="b"/>
                </a:cxn>
                <a:cxn ang="0">
                  <a:pos x="r" y="vc"/>
                </a:cxn>
              </a:cxnLst>
              <a:rect l="l" t="t" r="r" b="b"/>
              <a:pathLst>
                <a:path w="17115" h="11586">
                  <a:moveTo>
                    <a:pt x="16974" y="0"/>
                  </a:moveTo>
                  <a:lnTo>
                    <a:pt x="138" y="0"/>
                  </a:lnTo>
                  <a:cubicBezTo>
                    <a:pt x="62" y="0"/>
                    <a:pt x="0" y="61"/>
                    <a:pt x="0" y="137"/>
                  </a:cubicBezTo>
                  <a:lnTo>
                    <a:pt x="0" y="11586"/>
                  </a:lnTo>
                  <a:lnTo>
                    <a:pt x="17115" y="11586"/>
                  </a:lnTo>
                  <a:lnTo>
                    <a:pt x="17115" y="137"/>
                  </a:lnTo>
                  <a:cubicBezTo>
                    <a:pt x="17112" y="61"/>
                    <a:pt x="17050" y="0"/>
                    <a:pt x="16974" y="0"/>
                  </a:cubicBezTo>
                  <a:close/>
                  <a:moveTo>
                    <a:pt x="16888" y="10499"/>
                  </a:moveTo>
                  <a:lnTo>
                    <a:pt x="221" y="10499"/>
                  </a:lnTo>
                  <a:lnTo>
                    <a:pt x="221" y="1112"/>
                  </a:lnTo>
                  <a:lnTo>
                    <a:pt x="16888" y="1112"/>
                  </a:lnTo>
                  <a:close/>
                </a:path>
              </a:pathLst>
            </a:custGeom>
            <a:solidFill>
              <a:srgbClr val="35353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 name="Freeform: Shape 4"/>
            <p:cNvSpPr/>
            <p:nvPr/>
          </p:nvSpPr>
          <p:spPr>
            <a:xfrm>
              <a:off x="1505519" y="5926679"/>
              <a:ext cx="7065720" cy="219240"/>
            </a:xfrm>
            <a:custGeom>
              <a:avLst/>
              <a:gdLst/>
              <a:ahLst/>
              <a:cxnLst>
                <a:cxn ang="3cd4">
                  <a:pos x="hc" y="t"/>
                </a:cxn>
                <a:cxn ang="cd2">
                  <a:pos x="l" y="vc"/>
                </a:cxn>
                <a:cxn ang="cd4">
                  <a:pos x="hc" y="b"/>
                </a:cxn>
                <a:cxn ang="0">
                  <a:pos x="r" y="vc"/>
                </a:cxn>
              </a:cxnLst>
              <a:rect l="l" t="t" r="r" b="b"/>
              <a:pathLst>
                <a:path w="19628" h="610">
                  <a:moveTo>
                    <a:pt x="19217" y="610"/>
                  </a:moveTo>
                  <a:lnTo>
                    <a:pt x="415" y="610"/>
                  </a:lnTo>
                  <a:cubicBezTo>
                    <a:pt x="184" y="610"/>
                    <a:pt x="0" y="426"/>
                    <a:pt x="0" y="195"/>
                  </a:cubicBezTo>
                  <a:lnTo>
                    <a:pt x="0" y="0"/>
                  </a:lnTo>
                  <a:lnTo>
                    <a:pt x="19628" y="0"/>
                  </a:lnTo>
                  <a:lnTo>
                    <a:pt x="19628" y="195"/>
                  </a:lnTo>
                  <a:cubicBezTo>
                    <a:pt x="19628" y="426"/>
                    <a:pt x="19444" y="610"/>
                    <a:pt x="19217" y="610"/>
                  </a:cubicBezTo>
                  <a:close/>
                </a:path>
              </a:pathLst>
            </a:custGeom>
            <a:solidFill>
              <a:schemeClr val="tx2">
                <a:lumMod val="75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 name="Freeform: Shape 5"/>
            <p:cNvSpPr/>
            <p:nvPr/>
          </p:nvSpPr>
          <p:spPr>
            <a:xfrm>
              <a:off x="4991400" y="1928519"/>
              <a:ext cx="95760" cy="96120"/>
            </a:xfrm>
            <a:custGeom>
              <a:avLst/>
              <a:gdLst/>
              <a:ahLst/>
              <a:cxnLst>
                <a:cxn ang="3cd4">
                  <a:pos x="hc" y="t"/>
                </a:cxn>
                <a:cxn ang="cd2">
                  <a:pos x="l" y="vc"/>
                </a:cxn>
                <a:cxn ang="cd4">
                  <a:pos x="hc" y="b"/>
                </a:cxn>
                <a:cxn ang="0">
                  <a:pos x="r" y="vc"/>
                </a:cxn>
              </a:cxnLst>
              <a:rect l="l" t="t" r="r" b="b"/>
              <a:pathLst>
                <a:path w="267" h="268">
                  <a:moveTo>
                    <a:pt x="267" y="134"/>
                  </a:moveTo>
                  <a:cubicBezTo>
                    <a:pt x="267" y="158"/>
                    <a:pt x="261" y="179"/>
                    <a:pt x="249" y="201"/>
                  </a:cubicBezTo>
                  <a:cubicBezTo>
                    <a:pt x="236" y="222"/>
                    <a:pt x="221" y="237"/>
                    <a:pt x="200" y="250"/>
                  </a:cubicBezTo>
                  <a:cubicBezTo>
                    <a:pt x="178" y="262"/>
                    <a:pt x="157" y="268"/>
                    <a:pt x="133" y="268"/>
                  </a:cubicBezTo>
                  <a:cubicBezTo>
                    <a:pt x="108" y="268"/>
                    <a:pt x="88" y="262"/>
                    <a:pt x="67" y="250"/>
                  </a:cubicBezTo>
                  <a:cubicBezTo>
                    <a:pt x="45" y="237"/>
                    <a:pt x="30" y="222"/>
                    <a:pt x="18" y="201"/>
                  </a:cubicBezTo>
                  <a:cubicBezTo>
                    <a:pt x="5" y="179"/>
                    <a:pt x="0" y="158"/>
                    <a:pt x="0" y="134"/>
                  </a:cubicBezTo>
                  <a:cubicBezTo>
                    <a:pt x="0" y="109"/>
                    <a:pt x="5" y="88"/>
                    <a:pt x="18" y="67"/>
                  </a:cubicBezTo>
                  <a:cubicBezTo>
                    <a:pt x="31" y="46"/>
                    <a:pt x="45" y="30"/>
                    <a:pt x="67" y="18"/>
                  </a:cubicBezTo>
                  <a:cubicBezTo>
                    <a:pt x="88" y="6"/>
                    <a:pt x="109" y="0"/>
                    <a:pt x="133" y="0"/>
                  </a:cubicBezTo>
                  <a:cubicBezTo>
                    <a:pt x="158" y="0"/>
                    <a:pt x="178" y="6"/>
                    <a:pt x="200" y="18"/>
                  </a:cubicBezTo>
                  <a:cubicBezTo>
                    <a:pt x="221" y="30"/>
                    <a:pt x="236" y="46"/>
                    <a:pt x="249" y="67"/>
                  </a:cubicBezTo>
                  <a:cubicBezTo>
                    <a:pt x="261" y="88"/>
                    <a:pt x="267" y="109"/>
                    <a:pt x="267" y="134"/>
                  </a:cubicBezTo>
                  <a:close/>
                </a:path>
              </a:pathLst>
            </a:custGeom>
            <a:solidFill>
              <a:srgbClr val="454646"/>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 name="Freeform: Shape 6"/>
            <p:cNvSpPr/>
            <p:nvPr/>
          </p:nvSpPr>
          <p:spPr>
            <a:xfrm>
              <a:off x="1448280" y="5926679"/>
              <a:ext cx="7181639" cy="81360"/>
            </a:xfrm>
            <a:custGeom>
              <a:avLst/>
              <a:gdLst/>
              <a:ahLst/>
              <a:cxnLst>
                <a:cxn ang="3cd4">
                  <a:pos x="hc" y="t"/>
                </a:cxn>
                <a:cxn ang="cd2">
                  <a:pos x="l" y="vc"/>
                </a:cxn>
                <a:cxn ang="cd4">
                  <a:pos x="hc" y="b"/>
                </a:cxn>
                <a:cxn ang="0">
                  <a:pos x="r" y="vc"/>
                </a:cxn>
              </a:cxnLst>
              <a:rect l="l" t="t" r="r" b="b"/>
              <a:pathLst>
                <a:path w="19950" h="227">
                  <a:moveTo>
                    <a:pt x="19881" y="227"/>
                  </a:moveTo>
                  <a:lnTo>
                    <a:pt x="69" y="227"/>
                  </a:lnTo>
                  <a:cubicBezTo>
                    <a:pt x="29" y="227"/>
                    <a:pt x="0" y="198"/>
                    <a:pt x="0" y="158"/>
                  </a:cubicBezTo>
                  <a:lnTo>
                    <a:pt x="0" y="68"/>
                  </a:lnTo>
                  <a:cubicBezTo>
                    <a:pt x="0" y="28"/>
                    <a:pt x="29" y="0"/>
                    <a:pt x="69" y="0"/>
                  </a:cubicBezTo>
                  <a:lnTo>
                    <a:pt x="19881" y="0"/>
                  </a:lnTo>
                  <a:cubicBezTo>
                    <a:pt x="19921" y="0"/>
                    <a:pt x="19950" y="28"/>
                    <a:pt x="19950" y="68"/>
                  </a:cubicBezTo>
                  <a:lnTo>
                    <a:pt x="19950" y="158"/>
                  </a:lnTo>
                  <a:cubicBezTo>
                    <a:pt x="19950" y="195"/>
                    <a:pt x="19917" y="227"/>
                    <a:pt x="19881" y="227"/>
                  </a:cubicBezTo>
                  <a:close/>
                </a:path>
              </a:pathLst>
            </a:custGeom>
            <a:solidFill>
              <a:srgbClr val="35353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 name="Freeform: Shape 7"/>
            <p:cNvSpPr/>
            <p:nvPr/>
          </p:nvSpPr>
          <p:spPr>
            <a:xfrm>
              <a:off x="4845600" y="5684759"/>
              <a:ext cx="386280" cy="94320"/>
            </a:xfrm>
            <a:custGeom>
              <a:avLst/>
              <a:gdLst/>
              <a:ahLst/>
              <a:cxnLst>
                <a:cxn ang="3cd4">
                  <a:pos x="hc" y="t"/>
                </a:cxn>
                <a:cxn ang="cd2">
                  <a:pos x="l" y="vc"/>
                </a:cxn>
                <a:cxn ang="cd4">
                  <a:pos x="hc" y="b"/>
                </a:cxn>
                <a:cxn ang="0">
                  <a:pos x="r" y="vc"/>
                </a:cxn>
              </a:cxnLst>
              <a:rect l="l" t="t" r="r" b="b"/>
              <a:pathLst>
                <a:path w="1074" h="263">
                  <a:moveTo>
                    <a:pt x="1033" y="263"/>
                  </a:moveTo>
                  <a:lnTo>
                    <a:pt x="40" y="263"/>
                  </a:lnTo>
                  <a:cubicBezTo>
                    <a:pt x="18" y="263"/>
                    <a:pt x="0" y="245"/>
                    <a:pt x="0" y="224"/>
                  </a:cubicBezTo>
                  <a:lnTo>
                    <a:pt x="0" y="39"/>
                  </a:lnTo>
                  <a:cubicBezTo>
                    <a:pt x="0" y="18"/>
                    <a:pt x="18" y="0"/>
                    <a:pt x="40" y="0"/>
                  </a:cubicBezTo>
                  <a:lnTo>
                    <a:pt x="1033" y="0"/>
                  </a:lnTo>
                  <a:cubicBezTo>
                    <a:pt x="1055" y="0"/>
                    <a:pt x="1073" y="18"/>
                    <a:pt x="1073" y="39"/>
                  </a:cubicBezTo>
                  <a:lnTo>
                    <a:pt x="1073" y="224"/>
                  </a:lnTo>
                  <a:cubicBezTo>
                    <a:pt x="1077" y="245"/>
                    <a:pt x="1059" y="263"/>
                    <a:pt x="1033" y="263"/>
                  </a:cubicBezTo>
                  <a:close/>
                </a:path>
              </a:pathLst>
            </a:custGeom>
            <a:solidFill>
              <a:schemeClr val="tx2">
                <a:lumMod val="75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sp>
        <p:nvSpPr>
          <p:cNvPr id="21" name="Title 8"/>
          <p:cNvSpPr>
            <a:spLocks noGrp="1"/>
          </p:cNvSpPr>
          <p:nvPr>
            <p:ph type="title"/>
          </p:nvPr>
        </p:nvSpPr>
        <p:spPr>
          <a:xfrm>
            <a:off x="698499" y="571499"/>
            <a:ext cx="5081412" cy="668960"/>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22" name="Content Placeholder 4"/>
          <p:cNvSpPr>
            <a:spLocks noGrp="1"/>
          </p:cNvSpPr>
          <p:nvPr>
            <p:ph sz="quarter" idx="12"/>
          </p:nvPr>
        </p:nvSpPr>
        <p:spPr>
          <a:xfrm>
            <a:off x="698499" y="1449387"/>
            <a:ext cx="5081412"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23" name="Picture Placeholder 6"/>
          <p:cNvSpPr>
            <a:spLocks noGrp="1"/>
          </p:cNvSpPr>
          <p:nvPr>
            <p:ph type="pic" sz="quarter" idx="13"/>
          </p:nvPr>
        </p:nvSpPr>
        <p:spPr>
          <a:xfrm>
            <a:off x="7085372" y="857971"/>
            <a:ext cx="4051300" cy="2567637"/>
          </a:xfrm>
          <a:prstGeom prst="rect">
            <a:avLst/>
          </a:prstGeom>
        </p:spPr>
        <p:txBody>
          <a:bodyPr/>
          <a:lstStyle/>
          <a:p>
            <a:r>
              <a:rPr lang="en-US"/>
              <a:t>Click icon to add picture</a:t>
            </a:r>
          </a:p>
        </p:txBody>
      </p:sp>
    </p:spTree>
    <p:extLst>
      <p:ext uri="{BB962C8B-B14F-4D97-AF65-F5344CB8AC3E}">
        <p14:creationId xmlns:p14="http://schemas.microsoft.com/office/powerpoint/2010/main" val="566897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_slide">
    <p:bg>
      <p:bgPr>
        <a:solidFill>
          <a:schemeClr val="bg1"/>
        </a:solidFill>
        <a:effectLst/>
      </p:bgPr>
    </p:bg>
    <p:spTree>
      <p:nvGrpSpPr>
        <p:cNvPr id="1" name=""/>
        <p:cNvGrpSpPr/>
        <p:nvPr/>
      </p:nvGrpSpPr>
      <p:grpSpPr>
        <a:xfrm>
          <a:off x="0" y="0"/>
          <a:ext cx="0" cy="0"/>
          <a:chOff x="0" y="0"/>
          <a:chExt cx="0" cy="0"/>
        </a:xfrm>
      </p:grpSpPr>
      <p:sp>
        <p:nvSpPr>
          <p:cNvPr id="7" name="Title 8"/>
          <p:cNvSpPr>
            <a:spLocks noGrp="1"/>
          </p:cNvSpPr>
          <p:nvPr>
            <p:ph type="title"/>
          </p:nvPr>
        </p:nvSpPr>
        <p:spPr>
          <a:xfrm>
            <a:off x="698500" y="572400"/>
            <a:ext cx="5081412" cy="674213"/>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8" name="Content Placeholder 4"/>
          <p:cNvSpPr>
            <a:spLocks noGrp="1"/>
          </p:cNvSpPr>
          <p:nvPr>
            <p:ph sz="quarter" idx="12"/>
          </p:nvPr>
        </p:nvSpPr>
        <p:spPr>
          <a:xfrm>
            <a:off x="698499" y="1449387"/>
            <a:ext cx="5081412"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4" name="Picture Placeholder 3"/>
          <p:cNvSpPr>
            <a:spLocks noGrp="1"/>
          </p:cNvSpPr>
          <p:nvPr>
            <p:ph type="pic" sz="quarter" idx="13"/>
          </p:nvPr>
        </p:nvSpPr>
        <p:spPr>
          <a:xfrm>
            <a:off x="6255632" y="757237"/>
            <a:ext cx="5373688" cy="5267323"/>
          </a:xfrm>
          <a:prstGeom prst="rect">
            <a:avLst/>
          </a:prstGeom>
        </p:spPr>
        <p:txBody>
          <a:bodyPr/>
          <a:lstStyle/>
          <a:p>
            <a:r>
              <a:rPr lang="en-US"/>
              <a:t>Click icon to add picture</a:t>
            </a:r>
          </a:p>
        </p:txBody>
      </p:sp>
      <p:sp>
        <p:nvSpPr>
          <p:cNvPr id="12" name="TextBox 11"/>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tx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168760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5/25_slide">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7669160" y="1450800"/>
            <a:ext cx="3965627" cy="4577876"/>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7" name="Title 8"/>
          <p:cNvSpPr>
            <a:spLocks noGrp="1"/>
          </p:cNvSpPr>
          <p:nvPr>
            <p:ph type="title"/>
          </p:nvPr>
        </p:nvSpPr>
        <p:spPr>
          <a:xfrm>
            <a:off x="698499" y="572400"/>
            <a:ext cx="10936287" cy="667995"/>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13" name="Content Placeholder 4"/>
          <p:cNvSpPr>
            <a:spLocks noGrp="1"/>
          </p:cNvSpPr>
          <p:nvPr>
            <p:ph sz="quarter" idx="12"/>
          </p:nvPr>
        </p:nvSpPr>
        <p:spPr>
          <a:xfrm>
            <a:off x="698499" y="1449387"/>
            <a:ext cx="6637966"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21974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5/75_slide">
    <p:bg>
      <p:bgPr>
        <a:solidFill>
          <a:schemeClr val="bg1"/>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698500" y="572400"/>
            <a:ext cx="10936288" cy="667993"/>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5" name="Content Placeholder 4"/>
          <p:cNvSpPr>
            <a:spLocks noGrp="1"/>
          </p:cNvSpPr>
          <p:nvPr>
            <p:ph sz="quarter" idx="11"/>
          </p:nvPr>
        </p:nvSpPr>
        <p:spPr>
          <a:xfrm>
            <a:off x="698499" y="1450800"/>
            <a:ext cx="3965627" cy="4577873"/>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6" name="Content Placeholder 4"/>
          <p:cNvSpPr>
            <a:spLocks noGrp="1"/>
          </p:cNvSpPr>
          <p:nvPr>
            <p:ph sz="quarter" idx="12"/>
          </p:nvPr>
        </p:nvSpPr>
        <p:spPr>
          <a:xfrm>
            <a:off x="4996822" y="1450800"/>
            <a:ext cx="6637966" cy="4577873"/>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619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_slide">
    <p:bg>
      <p:bgPr>
        <a:solidFill>
          <a:srgbClr val="1A1A1A"/>
        </a:solidFill>
        <a:effectLst/>
      </p:bgPr>
    </p:bg>
    <p:spTree>
      <p:nvGrpSpPr>
        <p:cNvPr id="1" name=""/>
        <p:cNvGrpSpPr/>
        <p:nvPr/>
      </p:nvGrpSpPr>
      <p:grpSpPr>
        <a:xfrm>
          <a:off x="0" y="0"/>
          <a:ext cx="0" cy="0"/>
          <a:chOff x="0" y="0"/>
          <a:chExt cx="0" cy="0"/>
        </a:xfrm>
      </p:grpSpPr>
      <p:sp>
        <p:nvSpPr>
          <p:cNvPr id="4" name="TextBox 3"/>
          <p:cNvSpPr txBox="1"/>
          <p:nvPr userDrawn="1"/>
        </p:nvSpPr>
        <p:spPr>
          <a:xfrm>
            <a:off x="4739148" y="6656636"/>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 name="TextBox 14"/>
          <p:cNvSpPr txBox="1"/>
          <p:nvPr userDrawn="1"/>
        </p:nvSpPr>
        <p:spPr>
          <a:xfrm>
            <a:off x="4174436" y="3803510"/>
            <a:ext cx="3843130" cy="344557"/>
          </a:xfrm>
          <a:prstGeom prst="rect">
            <a:avLst/>
          </a:prstGeom>
          <a:noFill/>
        </p:spPr>
        <p:txBody>
          <a:bodyPr wrap="square" lIns="0" tIns="0" rIns="0" bIns="0" rtlCol="0">
            <a:normAutofit/>
          </a:bodyPr>
          <a:lstStyle/>
          <a:p>
            <a:pPr algn="ctr"/>
            <a:r>
              <a:rPr lang="en-US" sz="1600" b="0" i="0" dirty="0" err="1">
                <a:solidFill>
                  <a:schemeClr val="bg1"/>
                </a:solidFill>
                <a:latin typeface="Calibri Light" charset="0"/>
                <a:ea typeface="Calibri Light" charset="0"/>
                <a:cs typeface="Calibri Light" charset="0"/>
              </a:rPr>
              <a:t>www.dynatrace.com</a:t>
            </a:r>
            <a:endParaRPr lang="en-US" sz="1600" b="0" i="0" dirty="0">
              <a:solidFill>
                <a:schemeClr val="bg1"/>
              </a:solidFill>
              <a:latin typeface="Calibri Light" charset="0"/>
              <a:ea typeface="Calibri Light" charset="0"/>
              <a:cs typeface="Calibri Light" charset="0"/>
            </a:endParaRPr>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174435" y="2637727"/>
            <a:ext cx="3843133" cy="683056"/>
          </a:xfrm>
          <a:prstGeom prst="rect">
            <a:avLst/>
          </a:prstGeom>
        </p:spPr>
      </p:pic>
      <p:sp>
        <p:nvSpPr>
          <p:cNvPr id="2" name="TextBox 1"/>
          <p:cNvSpPr txBox="1"/>
          <p:nvPr userDrawn="1"/>
        </p:nvSpPr>
        <p:spPr>
          <a:xfrm>
            <a:off x="7315200" y="7686261"/>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3" name="TextBox 2"/>
          <p:cNvSpPr txBox="1"/>
          <p:nvPr userDrawn="1"/>
        </p:nvSpPr>
        <p:spPr>
          <a:xfrm>
            <a:off x="8786191" y="-1325217"/>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Tree>
    <p:extLst>
      <p:ext uri="{BB962C8B-B14F-4D97-AF65-F5344CB8AC3E}">
        <p14:creationId xmlns:p14="http://schemas.microsoft.com/office/powerpoint/2010/main" val="1176588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sep">
    <p:bg>
      <p:bgPr>
        <a:solidFill>
          <a:srgbClr val="1496FF"/>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5483287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een_sep">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5545390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urple_sep">
    <p:bg>
      <p:bgPr>
        <a:solidFill>
          <a:schemeClr val="accent4"/>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5796427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urquoise_sep">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989044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start_slide">
    <p:bg>
      <p:bgPr>
        <a:solidFill>
          <a:srgbClr val="008CDB"/>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39" y="0"/>
            <a:ext cx="12180721" cy="6857999"/>
          </a:xfrm>
          <a:prstGeom prst="rect">
            <a:avLst/>
          </a:prstGeom>
        </p:spPr>
      </p:pic>
      <p:sp>
        <p:nvSpPr>
          <p:cNvPr id="2" name="TextBox 1"/>
          <p:cNvSpPr txBox="1"/>
          <p:nvPr userDrawn="1"/>
        </p:nvSpPr>
        <p:spPr>
          <a:xfrm>
            <a:off x="5638800" y="4318000"/>
            <a:ext cx="914400" cy="914400"/>
          </a:xfrm>
          <a:prstGeom prst="rect">
            <a:avLst/>
          </a:prstGeom>
          <a:noFill/>
        </p:spPr>
        <p:txBody>
          <a:bodyPr wrap="none" lIns="0" tIns="0" rIns="0" bIns="0" rtlCol="0">
            <a:normAutofit/>
          </a:bodyPr>
          <a:lstStyle/>
          <a:p>
            <a:pPr>
              <a:lnSpc>
                <a:spcPct val="120000"/>
              </a:lnSpc>
            </a:pPr>
            <a:endParaRPr lang="en-US" dirty="0">
              <a:latin typeface="Calibri Light" charset="0"/>
              <a:ea typeface="Calibri Light" charset="0"/>
              <a:cs typeface="Calibri Light" charset="0"/>
            </a:endParaRPr>
          </a:p>
        </p:txBody>
      </p:sp>
      <p:grpSp>
        <p:nvGrpSpPr>
          <p:cNvPr id="145" name="Group 144"/>
          <p:cNvGrpSpPr/>
          <p:nvPr userDrawn="1"/>
        </p:nvGrpSpPr>
        <p:grpSpPr>
          <a:xfrm>
            <a:off x="1" y="6601683"/>
            <a:ext cx="12200509" cy="256566"/>
            <a:chOff x="1" y="6601683"/>
            <a:chExt cx="12200509" cy="256566"/>
          </a:xfrm>
        </p:grpSpPr>
        <p:sp>
          <p:nvSpPr>
            <p:cNvPr id="146" name="Rectangle 145"/>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47" name="TextBox 146"/>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#Perform2018</a:t>
              </a:r>
            </a:p>
            <a:p>
              <a:endParaRPr lang="en-US" sz="1050" b="0" i="0" dirty="0">
                <a:solidFill>
                  <a:schemeClr val="bg1"/>
                </a:solidFill>
                <a:latin typeface="Calibri Light" charset="0"/>
                <a:ea typeface="Calibri Light" charset="0"/>
                <a:cs typeface="Calibri Light" charset="0"/>
              </a:endParaRPr>
            </a:p>
          </p:txBody>
        </p:sp>
        <p:pic>
          <p:nvPicPr>
            <p:cNvPr id="148" name="Picture 147"/>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2525" y="6657966"/>
              <a:ext cx="810195" cy="144000"/>
            </a:xfrm>
            <a:prstGeom prst="rect">
              <a:avLst/>
            </a:prstGeom>
          </p:spPr>
        </p:pic>
      </p:grpSp>
      <p:sp>
        <p:nvSpPr>
          <p:cNvPr id="4" name="TextBox 3"/>
          <p:cNvSpPr txBox="1"/>
          <p:nvPr userDrawn="1"/>
        </p:nvSpPr>
        <p:spPr>
          <a:xfrm>
            <a:off x="-1789611" y="1110343"/>
            <a:ext cx="914400" cy="914400"/>
          </a:xfrm>
          <a:prstGeom prst="rect">
            <a:avLst/>
          </a:prstGeom>
          <a:noFill/>
        </p:spPr>
        <p:txBody>
          <a:bodyPr wrap="none" lIns="0" tIns="0" rIns="0" bIns="0" rtlCol="0">
            <a:normAutofit/>
          </a:bodyPr>
          <a:lstStyle/>
          <a:p>
            <a:pPr>
              <a:lnSpc>
                <a:spcPct val="120000"/>
              </a:lnSpc>
            </a:pPr>
            <a:endParaRPr lang="en-US" dirty="0">
              <a:latin typeface="Calibri Light" charset="0"/>
              <a:ea typeface="Calibri Light" charset="0"/>
              <a:cs typeface="Calibri Light" charset="0"/>
            </a:endParaRPr>
          </a:p>
        </p:txBody>
      </p:sp>
      <p:sp>
        <p:nvSpPr>
          <p:cNvPr id="17" name="Text Placeholder 2"/>
          <p:cNvSpPr>
            <a:spLocks noGrp="1"/>
          </p:cNvSpPr>
          <p:nvPr>
            <p:ph type="body" sz="quarter" idx="13" hasCustomPrompt="1"/>
          </p:nvPr>
        </p:nvSpPr>
        <p:spPr>
          <a:xfrm>
            <a:off x="454155" y="1689692"/>
            <a:ext cx="6795732" cy="852262"/>
          </a:xfrm>
          <a:prstGeom prst="rect">
            <a:avLst/>
          </a:prstGeom>
        </p:spPr>
        <p:txBody>
          <a:bodyPr/>
          <a:lstStyle>
            <a:lvl1pPr marL="0" indent="0">
              <a:buNone/>
              <a:defRPr sz="4000">
                <a:solidFill>
                  <a:schemeClr val="bg1"/>
                </a:solidFill>
                <a:latin typeface="+mj-lt"/>
              </a:defRPr>
            </a:lvl1pPr>
          </a:lstStyle>
          <a:p>
            <a:r>
              <a:rPr lang="en-US" sz="3600" dirty="0"/>
              <a:t>Presentation title</a:t>
            </a:r>
          </a:p>
        </p:txBody>
      </p:sp>
      <p:sp>
        <p:nvSpPr>
          <p:cNvPr id="18" name="TextBox 17"/>
          <p:cNvSpPr txBox="1"/>
          <p:nvPr userDrawn="1"/>
        </p:nvSpPr>
        <p:spPr>
          <a:xfrm>
            <a:off x="549691" y="1240971"/>
            <a:ext cx="6795732" cy="448721"/>
          </a:xfrm>
          <a:prstGeom prst="rect">
            <a:avLst/>
          </a:prstGeom>
          <a:noFill/>
        </p:spPr>
        <p:txBody>
          <a:bodyPr wrap="square" lIns="0" tIns="0" rIns="0" bIns="0" rtlCol="0">
            <a:normAutofit/>
          </a:bodyPr>
          <a:lstStyle/>
          <a:p>
            <a:pPr lvl="0"/>
            <a:r>
              <a:rPr lang="en-US" sz="2000" b="1" kern="1200" dirty="0">
                <a:solidFill>
                  <a:schemeClr val="bg2"/>
                </a:solidFill>
                <a:effectLst/>
                <a:latin typeface="+mn-lt"/>
                <a:ea typeface="+mn-ea"/>
                <a:cs typeface="+mn-cs"/>
              </a:rPr>
              <a:t>Digital experience and transformation</a:t>
            </a:r>
          </a:p>
        </p:txBody>
      </p:sp>
      <p:sp>
        <p:nvSpPr>
          <p:cNvPr id="19" name="Picture Placeholder 7"/>
          <p:cNvSpPr>
            <a:spLocks noGrp="1"/>
          </p:cNvSpPr>
          <p:nvPr>
            <p:ph type="pic" sz="quarter" idx="15" hasCustomPrompt="1"/>
          </p:nvPr>
        </p:nvSpPr>
        <p:spPr>
          <a:xfrm>
            <a:off x="9567649" y="4775200"/>
            <a:ext cx="1855788" cy="1419225"/>
          </a:xfrm>
          <a:prstGeom prst="rect">
            <a:avLst/>
          </a:prstGeom>
        </p:spPr>
        <p:txBody>
          <a:bodyPr/>
          <a:lstStyle>
            <a:lvl1pPr marL="0" indent="0">
              <a:buNone/>
              <a:defRPr>
                <a:solidFill>
                  <a:schemeClr val="bg2"/>
                </a:solidFill>
              </a:defRPr>
            </a:lvl1pPr>
          </a:lstStyle>
          <a:p>
            <a:r>
              <a:rPr lang="en-US" dirty="0"/>
              <a:t>Company logo</a:t>
            </a:r>
          </a:p>
        </p:txBody>
      </p:sp>
      <p:sp>
        <p:nvSpPr>
          <p:cNvPr id="20" name="Picture Placeholder 9"/>
          <p:cNvSpPr>
            <a:spLocks noGrp="1"/>
          </p:cNvSpPr>
          <p:nvPr>
            <p:ph type="pic" sz="quarter" idx="16" hasCustomPrompt="1"/>
          </p:nvPr>
        </p:nvSpPr>
        <p:spPr>
          <a:xfrm>
            <a:off x="549276" y="4775201"/>
            <a:ext cx="1784492" cy="1516418"/>
          </a:xfrm>
          <a:prstGeom prst="rect">
            <a:avLst/>
          </a:prstGeom>
        </p:spPr>
        <p:txBody>
          <a:bodyPr/>
          <a:lstStyle>
            <a:lvl1pPr marL="0" indent="0">
              <a:buNone/>
              <a:defRPr>
                <a:solidFill>
                  <a:schemeClr val="bg2"/>
                </a:solidFill>
              </a:defRPr>
            </a:lvl1pPr>
          </a:lstStyle>
          <a:p>
            <a:r>
              <a:rPr lang="en-US"/>
              <a:t>Presenter photo</a:t>
            </a:r>
          </a:p>
        </p:txBody>
      </p:sp>
    </p:spTree>
    <p:extLst>
      <p:ext uri="{BB962C8B-B14F-4D97-AF65-F5344CB8AC3E}">
        <p14:creationId xmlns:p14="http://schemas.microsoft.com/office/powerpoint/2010/main" val="15406312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start_slide">
    <p:bg>
      <p:bgPr>
        <a:solidFill>
          <a:srgbClr val="0070C0"/>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0722" cy="6858000"/>
          </a:xfrm>
          <a:prstGeom prst="rect">
            <a:avLst/>
          </a:prstGeom>
        </p:spPr>
      </p:pic>
      <p:sp>
        <p:nvSpPr>
          <p:cNvPr id="3" name="TextBox 2"/>
          <p:cNvSpPr txBox="1"/>
          <p:nvPr userDrawn="1"/>
        </p:nvSpPr>
        <p:spPr>
          <a:xfrm>
            <a:off x="14087475" y="-314325"/>
            <a:ext cx="914400" cy="914400"/>
          </a:xfrm>
          <a:prstGeom prst="rect">
            <a:avLst/>
          </a:prstGeom>
          <a:noFill/>
        </p:spPr>
        <p:txBody>
          <a:bodyPr wrap="none" lIns="0" tIns="0" rIns="0" bIns="0" rtlCol="0">
            <a:normAutofit/>
          </a:bodyPr>
          <a:lstStyle/>
          <a:p>
            <a:pPr>
              <a:lnSpc>
                <a:spcPct val="120000"/>
              </a:lnSpc>
            </a:pPr>
            <a:endParaRPr lang="en-US" dirty="0">
              <a:latin typeface="Calibri Light" charset="0"/>
              <a:ea typeface="Calibri Light" charset="0"/>
              <a:cs typeface="Calibri Light" charset="0"/>
            </a:endParaRPr>
          </a:p>
        </p:txBody>
      </p:sp>
      <p:grpSp>
        <p:nvGrpSpPr>
          <p:cNvPr id="13" name="Group 12"/>
          <p:cNvGrpSpPr/>
          <p:nvPr userDrawn="1"/>
        </p:nvGrpSpPr>
        <p:grpSpPr>
          <a:xfrm>
            <a:off x="6555179" y="8449733"/>
            <a:ext cx="523751" cy="480505"/>
            <a:chOff x="3273480" y="2144160"/>
            <a:chExt cx="3653639" cy="3351959"/>
          </a:xfrm>
        </p:grpSpPr>
        <p:sp>
          <p:nvSpPr>
            <p:cNvPr id="1656" name="Freeform: Shape 1"/>
            <p:cNvSpPr/>
            <p:nvPr userDrawn="1"/>
          </p:nvSpPr>
          <p:spPr>
            <a:xfrm>
              <a:off x="4151159" y="4982400"/>
              <a:ext cx="968759" cy="513719"/>
            </a:xfrm>
            <a:custGeom>
              <a:avLst/>
              <a:gdLst/>
              <a:ahLst/>
              <a:cxnLst>
                <a:cxn ang="3cd4">
                  <a:pos x="hc" y="t"/>
                </a:cxn>
                <a:cxn ang="cd2">
                  <a:pos x="l" y="vc"/>
                </a:cxn>
                <a:cxn ang="cd4">
                  <a:pos x="hc" y="b"/>
                </a:cxn>
                <a:cxn ang="0">
                  <a:pos x="r" y="vc"/>
                </a:cxn>
              </a:cxnLst>
              <a:rect l="l" t="t" r="r" b="b"/>
              <a:pathLst>
                <a:path w="2692" h="1428">
                  <a:moveTo>
                    <a:pt x="2387" y="53"/>
                  </a:moveTo>
                  <a:cubicBezTo>
                    <a:pt x="2376" y="31"/>
                    <a:pt x="2365" y="20"/>
                    <a:pt x="2353" y="0"/>
                  </a:cubicBezTo>
                  <a:cubicBezTo>
                    <a:pt x="1591" y="578"/>
                    <a:pt x="578" y="1287"/>
                    <a:pt x="0" y="1428"/>
                  </a:cubicBezTo>
                  <a:cubicBezTo>
                    <a:pt x="697" y="1318"/>
                    <a:pt x="1840" y="731"/>
                    <a:pt x="2692" y="251"/>
                  </a:cubicBezTo>
                  <a:cubicBezTo>
                    <a:pt x="2574" y="217"/>
                    <a:pt x="2463" y="152"/>
                    <a:pt x="2387" y="53"/>
                  </a:cubicBezTo>
                  <a:close/>
                </a:path>
              </a:pathLst>
            </a:custGeom>
            <a:solidFill>
              <a:srgbClr val="00499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57" name="Freeform: Shape 2"/>
            <p:cNvSpPr/>
            <p:nvPr userDrawn="1"/>
          </p:nvSpPr>
          <p:spPr>
            <a:xfrm>
              <a:off x="3273480" y="3562560"/>
              <a:ext cx="638640" cy="851040"/>
            </a:xfrm>
            <a:custGeom>
              <a:avLst/>
              <a:gdLst/>
              <a:ahLst/>
              <a:cxnLst>
                <a:cxn ang="3cd4">
                  <a:pos x="hc" y="t"/>
                </a:cxn>
                <a:cxn ang="cd2">
                  <a:pos x="l" y="vc"/>
                </a:cxn>
                <a:cxn ang="cd4">
                  <a:pos x="hc" y="b"/>
                </a:cxn>
                <a:cxn ang="0">
                  <a:pos x="r" y="vc"/>
                </a:cxn>
              </a:cxnLst>
              <a:rect l="l" t="t" r="r" b="b"/>
              <a:pathLst>
                <a:path w="1775" h="2365">
                  <a:moveTo>
                    <a:pt x="1614" y="175"/>
                  </a:moveTo>
                  <a:cubicBezTo>
                    <a:pt x="1571" y="121"/>
                    <a:pt x="1538" y="65"/>
                    <a:pt x="1515" y="0"/>
                  </a:cubicBezTo>
                  <a:cubicBezTo>
                    <a:pt x="928" y="731"/>
                    <a:pt x="197" y="1721"/>
                    <a:pt x="0" y="2365"/>
                  </a:cubicBezTo>
                  <a:cubicBezTo>
                    <a:pt x="228" y="1820"/>
                    <a:pt x="1100" y="948"/>
                    <a:pt x="1775" y="305"/>
                  </a:cubicBezTo>
                  <a:cubicBezTo>
                    <a:pt x="1710" y="274"/>
                    <a:pt x="1656" y="228"/>
                    <a:pt x="1614" y="175"/>
                  </a:cubicBezTo>
                  <a:close/>
                </a:path>
              </a:pathLst>
            </a:custGeom>
            <a:solidFill>
              <a:srgbClr val="00499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58" name="Freeform: Shape 3"/>
            <p:cNvSpPr/>
            <p:nvPr userDrawn="1"/>
          </p:nvSpPr>
          <p:spPr>
            <a:xfrm>
              <a:off x="4082040" y="3731040"/>
              <a:ext cx="925200" cy="822600"/>
            </a:xfrm>
            <a:custGeom>
              <a:avLst/>
              <a:gdLst/>
              <a:ahLst/>
              <a:cxnLst>
                <a:cxn ang="3cd4">
                  <a:pos x="hc" y="t"/>
                </a:cxn>
                <a:cxn ang="cd2">
                  <a:pos x="l" y="vc"/>
                </a:cxn>
                <a:cxn ang="cd4">
                  <a:pos x="hc" y="b"/>
                </a:cxn>
                <a:cxn ang="0">
                  <a:pos x="r" y="vc"/>
                </a:cxn>
              </a:cxnLst>
              <a:rect l="l" t="t" r="r" b="b"/>
              <a:pathLst>
                <a:path w="2571" h="2286">
                  <a:moveTo>
                    <a:pt x="1798" y="0"/>
                  </a:moveTo>
                  <a:cubicBezTo>
                    <a:pt x="1569" y="0"/>
                    <a:pt x="1295" y="110"/>
                    <a:pt x="990" y="359"/>
                  </a:cubicBezTo>
                  <a:cubicBezTo>
                    <a:pt x="370" y="881"/>
                    <a:pt x="76" y="1894"/>
                    <a:pt x="0" y="2286"/>
                  </a:cubicBezTo>
                  <a:cubicBezTo>
                    <a:pt x="415" y="2263"/>
                    <a:pt x="1448" y="2176"/>
                    <a:pt x="2068" y="1643"/>
                  </a:cubicBezTo>
                  <a:cubicBezTo>
                    <a:pt x="2373" y="1380"/>
                    <a:pt x="2526" y="1140"/>
                    <a:pt x="2571" y="912"/>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59" name="Freeform: Shape 4"/>
            <p:cNvSpPr/>
            <p:nvPr userDrawn="1"/>
          </p:nvSpPr>
          <p:spPr>
            <a:xfrm>
              <a:off x="4340160" y="3804840"/>
              <a:ext cx="596160" cy="529200"/>
            </a:xfrm>
            <a:custGeom>
              <a:avLst/>
              <a:gdLst/>
              <a:ahLst/>
              <a:cxnLst>
                <a:cxn ang="3cd4">
                  <a:pos x="hc" y="t"/>
                </a:cxn>
                <a:cxn ang="cd2">
                  <a:pos x="l" y="vc"/>
                </a:cxn>
                <a:cxn ang="cd4">
                  <a:pos x="hc" y="b"/>
                </a:cxn>
                <a:cxn ang="0">
                  <a:pos x="r" y="vc"/>
                </a:cxn>
              </a:cxnLst>
              <a:rect l="l" t="t" r="r" b="b"/>
              <a:pathLst>
                <a:path w="1657" h="1471">
                  <a:moveTo>
                    <a:pt x="1253" y="13"/>
                  </a:moveTo>
                  <a:cubicBezTo>
                    <a:pt x="1089" y="-30"/>
                    <a:pt x="883" y="35"/>
                    <a:pt x="632" y="230"/>
                  </a:cubicBezTo>
                  <a:cubicBezTo>
                    <a:pt x="228" y="568"/>
                    <a:pt x="45" y="1209"/>
                    <a:pt x="0" y="1471"/>
                  </a:cubicBezTo>
                  <a:cubicBezTo>
                    <a:pt x="262" y="1460"/>
                    <a:pt x="925" y="1395"/>
                    <a:pt x="1329" y="1068"/>
                  </a:cubicBezTo>
                  <a:cubicBezTo>
                    <a:pt x="1569" y="862"/>
                    <a:pt x="1668" y="664"/>
                    <a:pt x="1656" y="501"/>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60" name="Freeform: Shape 5"/>
            <p:cNvSpPr/>
            <p:nvPr userDrawn="1"/>
          </p:nvSpPr>
          <p:spPr>
            <a:xfrm>
              <a:off x="4519800" y="3834360"/>
              <a:ext cx="392040" cy="347400"/>
            </a:xfrm>
            <a:custGeom>
              <a:avLst/>
              <a:gdLst/>
              <a:ahLst/>
              <a:cxnLst>
                <a:cxn ang="3cd4">
                  <a:pos x="hc" y="t"/>
                </a:cxn>
                <a:cxn ang="cd2">
                  <a:pos x="l" y="vc"/>
                </a:cxn>
                <a:cxn ang="cd4">
                  <a:pos x="hc" y="b"/>
                </a:cxn>
                <a:cxn ang="0">
                  <a:pos x="r" y="vc"/>
                </a:cxn>
              </a:cxnLst>
              <a:rect l="l" t="t" r="r" b="b"/>
              <a:pathLst>
                <a:path w="1090" h="966">
                  <a:moveTo>
                    <a:pt x="819" y="7"/>
                  </a:moveTo>
                  <a:cubicBezTo>
                    <a:pt x="709" y="-16"/>
                    <a:pt x="579" y="18"/>
                    <a:pt x="415" y="148"/>
                  </a:cubicBezTo>
                  <a:cubicBezTo>
                    <a:pt x="153" y="365"/>
                    <a:pt x="34" y="791"/>
                    <a:pt x="0" y="966"/>
                  </a:cubicBezTo>
                  <a:cubicBezTo>
                    <a:pt x="175" y="955"/>
                    <a:pt x="610" y="924"/>
                    <a:pt x="872" y="692"/>
                  </a:cubicBezTo>
                  <a:cubicBezTo>
                    <a:pt x="1025" y="563"/>
                    <a:pt x="1090" y="430"/>
                    <a:pt x="1090" y="323"/>
                  </a:cubicBezTo>
                  <a:close/>
                </a:path>
              </a:pathLst>
            </a:custGeom>
            <a:solidFill>
              <a:srgbClr val="00499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61" name="Freeform: Shape 6"/>
            <p:cNvSpPr/>
            <p:nvPr userDrawn="1"/>
          </p:nvSpPr>
          <p:spPr>
            <a:xfrm>
              <a:off x="4654080" y="2150640"/>
              <a:ext cx="2273039" cy="2023199"/>
            </a:xfrm>
            <a:custGeom>
              <a:avLst/>
              <a:gdLst/>
              <a:ahLst/>
              <a:cxnLst>
                <a:cxn ang="3cd4">
                  <a:pos x="hc" y="t"/>
                </a:cxn>
                <a:cxn ang="cd2">
                  <a:pos x="l" y="vc"/>
                </a:cxn>
                <a:cxn ang="cd4">
                  <a:pos x="hc" y="b"/>
                </a:cxn>
                <a:cxn ang="0">
                  <a:pos x="r" y="vc"/>
                </a:cxn>
              </a:cxnLst>
              <a:rect l="l" t="t" r="r" b="b"/>
              <a:pathLst>
                <a:path w="6315" h="5621">
                  <a:moveTo>
                    <a:pt x="1230" y="5621"/>
                  </a:moveTo>
                  <a:cubicBezTo>
                    <a:pt x="2068" y="5598"/>
                    <a:pt x="3222" y="5228"/>
                    <a:pt x="4258" y="4368"/>
                  </a:cubicBezTo>
                  <a:cubicBezTo>
                    <a:pt x="5936" y="2951"/>
                    <a:pt x="6577" y="620"/>
                    <a:pt x="6218" y="194"/>
                  </a:cubicBezTo>
                  <a:cubicBezTo>
                    <a:pt x="5860" y="-232"/>
                    <a:pt x="3451" y="-12"/>
                    <a:pt x="1763" y="1405"/>
                  </a:cubicBezTo>
                  <a:cubicBezTo>
                    <a:pt x="739" y="2265"/>
                    <a:pt x="172" y="3343"/>
                    <a:pt x="0" y="4162"/>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62" name="Freeform: Shape 7"/>
            <p:cNvSpPr/>
            <p:nvPr userDrawn="1"/>
          </p:nvSpPr>
          <p:spPr>
            <a:xfrm>
              <a:off x="4570920" y="3459600"/>
              <a:ext cx="801720" cy="694439"/>
            </a:xfrm>
            <a:custGeom>
              <a:avLst/>
              <a:gdLst/>
              <a:ahLst/>
              <a:cxnLst>
                <a:cxn ang="3cd4">
                  <a:pos x="hc" y="t"/>
                </a:cxn>
                <a:cxn ang="cd2">
                  <a:pos x="l" y="vc"/>
                </a:cxn>
                <a:cxn ang="cd4">
                  <a:pos x="hc" y="b"/>
                </a:cxn>
                <a:cxn ang="0">
                  <a:pos x="r" y="vc"/>
                </a:cxn>
              </a:cxnLst>
              <a:rect l="l" t="t" r="r" b="b"/>
              <a:pathLst>
                <a:path w="2228" h="1930">
                  <a:moveTo>
                    <a:pt x="36" y="1831"/>
                  </a:moveTo>
                  <a:lnTo>
                    <a:pt x="70" y="1874"/>
                  </a:lnTo>
                  <a:cubicBezTo>
                    <a:pt x="123" y="1938"/>
                    <a:pt x="211" y="1950"/>
                    <a:pt x="276" y="1896"/>
                  </a:cubicBezTo>
                  <a:lnTo>
                    <a:pt x="2172" y="305"/>
                  </a:lnTo>
                  <a:cubicBezTo>
                    <a:pt x="2237" y="251"/>
                    <a:pt x="2248" y="164"/>
                    <a:pt x="2195" y="99"/>
                  </a:cubicBezTo>
                  <a:lnTo>
                    <a:pt x="2161" y="56"/>
                  </a:lnTo>
                  <a:cubicBezTo>
                    <a:pt x="2107" y="-9"/>
                    <a:pt x="2020" y="-20"/>
                    <a:pt x="1955" y="34"/>
                  </a:cubicBezTo>
                  <a:lnTo>
                    <a:pt x="59" y="1625"/>
                  </a:lnTo>
                  <a:cubicBezTo>
                    <a:pt x="-9" y="1679"/>
                    <a:pt x="-20" y="1766"/>
                    <a:pt x="36" y="1831"/>
                  </a:cubicBezTo>
                  <a:close/>
                </a:path>
              </a:pathLst>
            </a:custGeom>
            <a:solidFill>
              <a:srgbClr val="B4E5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63" name="Freeform: Shape 8"/>
            <p:cNvSpPr/>
            <p:nvPr userDrawn="1"/>
          </p:nvSpPr>
          <p:spPr>
            <a:xfrm>
              <a:off x="6061680" y="2144160"/>
              <a:ext cx="865080" cy="880559"/>
            </a:xfrm>
            <a:custGeom>
              <a:avLst/>
              <a:gdLst/>
              <a:ahLst/>
              <a:cxnLst>
                <a:cxn ang="3cd4">
                  <a:pos x="hc" y="t"/>
                </a:cxn>
                <a:cxn ang="cd2">
                  <a:pos x="l" y="vc"/>
                </a:cxn>
                <a:cxn ang="cd4">
                  <a:pos x="hc" y="b"/>
                </a:cxn>
                <a:cxn ang="0">
                  <a:pos x="r" y="vc"/>
                </a:cxn>
              </a:cxnLst>
              <a:rect l="l" t="t" r="r" b="b"/>
              <a:pathLst>
                <a:path w="2404" h="2447">
                  <a:moveTo>
                    <a:pt x="0" y="257"/>
                  </a:moveTo>
                  <a:cubicBezTo>
                    <a:pt x="65" y="692"/>
                    <a:pt x="282" y="1160"/>
                    <a:pt x="632" y="1586"/>
                  </a:cubicBezTo>
                  <a:cubicBezTo>
                    <a:pt x="991" y="2013"/>
                    <a:pt x="1428" y="2317"/>
                    <a:pt x="1851" y="2447"/>
                  </a:cubicBezTo>
                  <a:cubicBezTo>
                    <a:pt x="2373" y="1411"/>
                    <a:pt x="2525" y="455"/>
                    <a:pt x="2308" y="192"/>
                  </a:cubicBezTo>
                  <a:cubicBezTo>
                    <a:pt x="2090" y="-70"/>
                    <a:pt x="1112" y="-78"/>
                    <a:pt x="0" y="257"/>
                  </a:cubicBezTo>
                  <a:close/>
                </a:path>
              </a:pathLst>
            </a:custGeom>
            <a:solidFill>
              <a:srgbClr val="B4E5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64" name="Freeform: Shape 9"/>
            <p:cNvSpPr/>
            <p:nvPr userDrawn="1"/>
          </p:nvSpPr>
          <p:spPr>
            <a:xfrm>
              <a:off x="4033439" y="2966039"/>
              <a:ext cx="894600" cy="678240"/>
            </a:xfrm>
            <a:custGeom>
              <a:avLst/>
              <a:gdLst/>
              <a:ahLst/>
              <a:cxnLst>
                <a:cxn ang="3cd4">
                  <a:pos x="hc" y="t"/>
                </a:cxn>
                <a:cxn ang="cd2">
                  <a:pos x="l" y="vc"/>
                </a:cxn>
                <a:cxn ang="cd4">
                  <a:pos x="hc" y="b"/>
                </a:cxn>
                <a:cxn ang="0">
                  <a:pos x="r" y="vc"/>
                </a:cxn>
              </a:cxnLst>
              <a:rect l="l" t="t" r="r" b="b"/>
              <a:pathLst>
                <a:path w="2486" h="1885">
                  <a:moveTo>
                    <a:pt x="1506" y="0"/>
                  </a:moveTo>
                  <a:cubicBezTo>
                    <a:pt x="962" y="0"/>
                    <a:pt x="451" y="393"/>
                    <a:pt x="189" y="762"/>
                  </a:cubicBezTo>
                  <a:cubicBezTo>
                    <a:pt x="-6" y="1036"/>
                    <a:pt x="-51" y="1361"/>
                    <a:pt x="59" y="1493"/>
                  </a:cubicBezTo>
                  <a:cubicBezTo>
                    <a:pt x="253" y="1722"/>
                    <a:pt x="527" y="1318"/>
                    <a:pt x="1038" y="1440"/>
                  </a:cubicBezTo>
                  <a:cubicBezTo>
                    <a:pt x="1506" y="1550"/>
                    <a:pt x="1735" y="1885"/>
                    <a:pt x="1735" y="1885"/>
                  </a:cubicBezTo>
                  <a:cubicBezTo>
                    <a:pt x="1834" y="1394"/>
                    <a:pt x="2085" y="807"/>
                    <a:pt x="2486" y="229"/>
                  </a:cubicBezTo>
                  <a:cubicBezTo>
                    <a:pt x="2257" y="122"/>
                    <a:pt x="1921" y="0"/>
                    <a:pt x="1506" y="0"/>
                  </a:cubicBezTo>
                  <a:close/>
                </a:path>
              </a:pathLst>
            </a:custGeom>
            <a:solidFill>
              <a:srgbClr val="B4E5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sp>
          <p:nvSpPr>
            <p:cNvPr id="1665" name="Freeform: Shape 10"/>
            <p:cNvSpPr/>
            <p:nvPr userDrawn="1"/>
          </p:nvSpPr>
          <p:spPr>
            <a:xfrm>
              <a:off x="5096520" y="4013279"/>
              <a:ext cx="664200" cy="816120"/>
            </a:xfrm>
            <a:custGeom>
              <a:avLst/>
              <a:gdLst/>
              <a:ahLst/>
              <a:cxnLst>
                <a:cxn ang="3cd4">
                  <a:pos x="hc" y="t"/>
                </a:cxn>
                <a:cxn ang="cd2">
                  <a:pos x="l" y="vc"/>
                </a:cxn>
                <a:cxn ang="cd4">
                  <a:pos x="hc" y="b"/>
                </a:cxn>
                <a:cxn ang="0">
                  <a:pos x="r" y="vc"/>
                </a:cxn>
              </a:cxnLst>
              <a:rect l="l" t="t" r="r" b="b"/>
              <a:pathLst>
                <a:path w="1846" h="2268">
                  <a:moveTo>
                    <a:pt x="0" y="446"/>
                  </a:moveTo>
                  <a:cubicBezTo>
                    <a:pt x="0" y="446"/>
                    <a:pt x="294" y="728"/>
                    <a:pt x="316" y="1208"/>
                  </a:cubicBezTo>
                  <a:cubicBezTo>
                    <a:pt x="339" y="1730"/>
                    <a:pt x="-99" y="1938"/>
                    <a:pt x="88" y="2167"/>
                  </a:cubicBezTo>
                  <a:cubicBezTo>
                    <a:pt x="198" y="2297"/>
                    <a:pt x="522" y="2308"/>
                    <a:pt x="830" y="2167"/>
                  </a:cubicBezTo>
                  <a:cubicBezTo>
                    <a:pt x="1233" y="1972"/>
                    <a:pt x="1713" y="1535"/>
                    <a:pt x="1809" y="1002"/>
                  </a:cubicBezTo>
                  <a:cubicBezTo>
                    <a:pt x="1885" y="587"/>
                    <a:pt x="1832" y="240"/>
                    <a:pt x="1755" y="0"/>
                  </a:cubicBezTo>
                  <a:cubicBezTo>
                    <a:pt x="1123" y="285"/>
                    <a:pt x="502" y="426"/>
                    <a:pt x="0" y="446"/>
                  </a:cubicBezTo>
                  <a:close/>
                </a:path>
              </a:pathLst>
            </a:custGeom>
            <a:solidFill>
              <a:srgbClr val="B4E5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SimSun" pitchFamily="2"/>
                <a:cs typeface="Lucida Sans" pitchFamily="2"/>
              </a:endParaRPr>
            </a:p>
          </p:txBody>
        </p:sp>
      </p:grpSp>
      <p:sp>
        <p:nvSpPr>
          <p:cNvPr id="7" name="TextBox 6"/>
          <p:cNvSpPr txBox="1"/>
          <p:nvPr userDrawn="1"/>
        </p:nvSpPr>
        <p:spPr>
          <a:xfrm>
            <a:off x="4843001" y="2446717"/>
            <a:ext cx="2767680" cy="866276"/>
          </a:xfrm>
          <a:prstGeom prst="rect">
            <a:avLst/>
          </a:prstGeom>
          <a:noFill/>
        </p:spPr>
        <p:txBody>
          <a:bodyPr wrap="square" lIns="0" tIns="0" rIns="0" bIns="0" rtlCol="0">
            <a:normAutofit/>
          </a:bodyPr>
          <a:lstStyle/>
          <a:p>
            <a:pPr algn="ctr">
              <a:lnSpc>
                <a:spcPct val="120000"/>
              </a:lnSpc>
            </a:pPr>
            <a:r>
              <a:rPr lang="en-US" sz="3200">
                <a:solidFill>
                  <a:schemeClr val="bg1"/>
                </a:solidFill>
                <a:latin typeface="Calibri Light" charset="0"/>
                <a:ea typeface="Calibri Light" charset="0"/>
                <a:cs typeface="Calibri Light" charset="0"/>
              </a:rPr>
              <a:t>Thank</a:t>
            </a:r>
            <a:r>
              <a:rPr lang="en-US" sz="3200" baseline="0">
                <a:solidFill>
                  <a:schemeClr val="bg1"/>
                </a:solidFill>
                <a:latin typeface="Calibri Light" charset="0"/>
                <a:ea typeface="Calibri Light" charset="0"/>
                <a:cs typeface="Calibri Light" charset="0"/>
              </a:rPr>
              <a:t> you</a:t>
            </a:r>
            <a:endParaRPr lang="en-US" sz="3200" dirty="0">
              <a:solidFill>
                <a:schemeClr val="bg1"/>
              </a:solidFill>
              <a:latin typeface="Calibri Light" charset="0"/>
              <a:ea typeface="Calibri Light" charset="0"/>
              <a:cs typeface="Calibri Light" charset="0"/>
            </a:endParaRPr>
          </a:p>
        </p:txBody>
      </p:sp>
      <p:pic>
        <p:nvPicPr>
          <p:cNvPr id="874" name="Picture 87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004954" y="6244046"/>
            <a:ext cx="1854948" cy="329688"/>
          </a:xfrm>
          <a:prstGeom prst="rect">
            <a:avLst/>
          </a:prstGeom>
        </p:spPr>
      </p:pic>
    </p:spTree>
    <p:extLst>
      <p:ext uri="{BB962C8B-B14F-4D97-AF65-F5344CB8AC3E}">
        <p14:creationId xmlns:p14="http://schemas.microsoft.com/office/powerpoint/2010/main" val="356384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nodeType="withEffect">
                                  <p:stCondLst>
                                    <p:cond delay="0"/>
                                  </p:stCondLst>
                                  <p:childTnLst>
                                    <p:animMotion origin="layout" path="M -4.58333E-6 3.7037E-7 L 0.49571 -0.70486 " pathEditMode="relative" rAng="0" ptsTypes="AA">
                                      <p:cBhvr>
                                        <p:cTn id="6" dur="14000" fill="hold"/>
                                        <p:tgtEl>
                                          <p:spTgt spid="13"/>
                                        </p:tgtEl>
                                        <p:attrNameLst>
                                          <p:attrName>ppt_x</p:attrName>
                                          <p:attrName>ppt_y</p:attrName>
                                        </p:attrNameLst>
                                      </p:cBhvr>
                                      <p:rCtr x="24779" y="-35255"/>
                                    </p:animMotion>
                                  </p:childTnLst>
                                </p:cTn>
                              </p:par>
                              <p:par>
                                <p:cTn id="7" presetID="6" presetClass="emph" presetSubtype="0" fill="hold" nodeType="withEffect">
                                  <p:stCondLst>
                                    <p:cond delay="0"/>
                                  </p:stCondLst>
                                  <p:childTnLst>
                                    <p:animScale>
                                      <p:cBhvr>
                                        <p:cTn id="8" dur="14000" fill="hold"/>
                                        <p:tgtEl>
                                          <p:spTgt spid="13"/>
                                        </p:tgtEl>
                                      </p:cBhvr>
                                      <p:by x="120000" y="120000"/>
                                    </p:animScale>
                                  </p:childTnLst>
                                </p:cTn>
                              </p:par>
                              <p:par>
                                <p:cTn id="9" presetID="10" presetClass="entr" presetSubtype="0" fill="hold" grpId="0" nodeType="withEffect">
                                  <p:stCondLst>
                                    <p:cond delay="9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par>
                                <p:cTn id="12" presetID="10" presetClass="entr" presetSubtype="0" fill="hold" nodeType="withEffect">
                                  <p:stCondLst>
                                    <p:cond delay="10000"/>
                                  </p:stCondLst>
                                  <p:childTnLst>
                                    <p:set>
                                      <p:cBhvr>
                                        <p:cTn id="13" dur="1" fill="hold">
                                          <p:stCondLst>
                                            <p:cond delay="0"/>
                                          </p:stCondLst>
                                        </p:cTn>
                                        <p:tgtEl>
                                          <p:spTgt spid="874"/>
                                        </p:tgtEl>
                                        <p:attrNameLst>
                                          <p:attrName>style.visibility</p:attrName>
                                        </p:attrNameLst>
                                      </p:cBhvr>
                                      <p:to>
                                        <p:strVal val="visible"/>
                                      </p:to>
                                    </p:set>
                                    <p:animEffect transition="in" filter="fade">
                                      <p:cBhvr>
                                        <p:cTn id="14" dur="1000"/>
                                        <p:tgtEl>
                                          <p:spTgt spid="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CD9B9-5E31-4347-A33A-8F53745924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5ACBD4-10D5-44D5-8C83-F2B6FE0316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0911AD-523D-48D7-95A4-FF50BE5089EA}"/>
              </a:ext>
            </a:extLst>
          </p:cNvPr>
          <p:cNvSpPr>
            <a:spLocks noGrp="1"/>
          </p:cNvSpPr>
          <p:nvPr>
            <p:ph type="dt" sz="half" idx="10"/>
          </p:nvPr>
        </p:nvSpPr>
        <p:spPr/>
        <p:txBody>
          <a:bodyPr/>
          <a:lstStyle/>
          <a:p>
            <a:fld id="{29E8FF6E-7B6A-4CBE-BC6A-F211232B1EE7}" type="datetimeFigureOut">
              <a:rPr lang="en-US" smtClean="0"/>
              <a:t>1/28/2018</a:t>
            </a:fld>
            <a:endParaRPr lang="en-US"/>
          </a:p>
        </p:txBody>
      </p:sp>
      <p:sp>
        <p:nvSpPr>
          <p:cNvPr id="5" name="Footer Placeholder 4">
            <a:extLst>
              <a:ext uri="{FF2B5EF4-FFF2-40B4-BE49-F238E27FC236}">
                <a16:creationId xmlns:a16="http://schemas.microsoft.com/office/drawing/2014/main" id="{7EE65A03-619D-4E1C-A009-9F58FB7430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AE907B-38ED-4744-8880-0826A26FBD76}"/>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27413309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C962-6262-4D9C-874F-6E0E72C793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E25F8C-2DAF-45D1-9763-77D4FA1A852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2BE140-617D-4F77-B9E3-021F9150810C}"/>
              </a:ext>
            </a:extLst>
          </p:cNvPr>
          <p:cNvSpPr>
            <a:spLocks noGrp="1"/>
          </p:cNvSpPr>
          <p:nvPr>
            <p:ph type="dt" sz="half" idx="10"/>
          </p:nvPr>
        </p:nvSpPr>
        <p:spPr/>
        <p:txBody>
          <a:bodyPr/>
          <a:lstStyle/>
          <a:p>
            <a:fld id="{29E8FF6E-7B6A-4CBE-BC6A-F211232B1EE7}" type="datetimeFigureOut">
              <a:rPr lang="en-US" smtClean="0"/>
              <a:t>1/28/2018</a:t>
            </a:fld>
            <a:endParaRPr lang="en-US"/>
          </a:p>
        </p:txBody>
      </p:sp>
      <p:sp>
        <p:nvSpPr>
          <p:cNvPr id="5" name="Footer Placeholder 4">
            <a:extLst>
              <a:ext uri="{FF2B5EF4-FFF2-40B4-BE49-F238E27FC236}">
                <a16:creationId xmlns:a16="http://schemas.microsoft.com/office/drawing/2014/main" id="{03CB1E59-18C2-45DF-A749-8A0BBA4C46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3743BC-C633-4058-B64F-A49DD046974B}"/>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38143144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5DF0-0047-4057-842F-135938C5B7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D29022-E724-4EBA-AF6A-FD35B02F48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73B10ED-CB0C-427F-8648-9411CED900D1}"/>
              </a:ext>
            </a:extLst>
          </p:cNvPr>
          <p:cNvSpPr>
            <a:spLocks noGrp="1"/>
          </p:cNvSpPr>
          <p:nvPr>
            <p:ph type="dt" sz="half" idx="10"/>
          </p:nvPr>
        </p:nvSpPr>
        <p:spPr/>
        <p:txBody>
          <a:bodyPr/>
          <a:lstStyle/>
          <a:p>
            <a:fld id="{29E8FF6E-7B6A-4CBE-BC6A-F211232B1EE7}" type="datetimeFigureOut">
              <a:rPr lang="en-US" smtClean="0"/>
              <a:t>1/28/2018</a:t>
            </a:fld>
            <a:endParaRPr lang="en-US"/>
          </a:p>
        </p:txBody>
      </p:sp>
      <p:sp>
        <p:nvSpPr>
          <p:cNvPr id="5" name="Footer Placeholder 4">
            <a:extLst>
              <a:ext uri="{FF2B5EF4-FFF2-40B4-BE49-F238E27FC236}">
                <a16:creationId xmlns:a16="http://schemas.microsoft.com/office/drawing/2014/main" id="{8044A3D4-424B-4245-BC2A-254F8470E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86603-D7D5-4987-A3B2-CD759C9F6609}"/>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30551315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7216-145D-4537-B8CE-71AF7542B5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1F4CB2-22D5-46BD-BA65-D22D5367DC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014263-BCBF-4521-9D28-3A905FF736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4CB574-6E6E-40EE-AD55-4217699A70B8}"/>
              </a:ext>
            </a:extLst>
          </p:cNvPr>
          <p:cNvSpPr>
            <a:spLocks noGrp="1"/>
          </p:cNvSpPr>
          <p:nvPr>
            <p:ph type="dt" sz="half" idx="10"/>
          </p:nvPr>
        </p:nvSpPr>
        <p:spPr/>
        <p:txBody>
          <a:bodyPr/>
          <a:lstStyle/>
          <a:p>
            <a:fld id="{29E8FF6E-7B6A-4CBE-BC6A-F211232B1EE7}" type="datetimeFigureOut">
              <a:rPr lang="en-US" smtClean="0"/>
              <a:t>1/28/2018</a:t>
            </a:fld>
            <a:endParaRPr lang="en-US"/>
          </a:p>
        </p:txBody>
      </p:sp>
      <p:sp>
        <p:nvSpPr>
          <p:cNvPr id="6" name="Footer Placeholder 5">
            <a:extLst>
              <a:ext uri="{FF2B5EF4-FFF2-40B4-BE49-F238E27FC236}">
                <a16:creationId xmlns:a16="http://schemas.microsoft.com/office/drawing/2014/main" id="{3D618937-B3DA-4883-9334-144C6641D3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E76196-87FA-4DE8-B5AE-0CEE7B5FE3BE}"/>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23310836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126B6-C6B5-4D29-82CC-85B59B7F55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C034E2-5FAD-4099-BFF1-CD91B68449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8DBB01-C192-4713-814E-6DF356EBD51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D134EB-7FD6-49FA-A683-5C8CEAE994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69E813E-C064-4306-9526-19245B7D701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9C9FCC-43FE-4D01-A782-1CA57DAE6E1D}"/>
              </a:ext>
            </a:extLst>
          </p:cNvPr>
          <p:cNvSpPr>
            <a:spLocks noGrp="1"/>
          </p:cNvSpPr>
          <p:nvPr>
            <p:ph type="dt" sz="half" idx="10"/>
          </p:nvPr>
        </p:nvSpPr>
        <p:spPr/>
        <p:txBody>
          <a:bodyPr/>
          <a:lstStyle/>
          <a:p>
            <a:fld id="{29E8FF6E-7B6A-4CBE-BC6A-F211232B1EE7}" type="datetimeFigureOut">
              <a:rPr lang="en-US" smtClean="0"/>
              <a:t>1/28/2018</a:t>
            </a:fld>
            <a:endParaRPr lang="en-US"/>
          </a:p>
        </p:txBody>
      </p:sp>
      <p:sp>
        <p:nvSpPr>
          <p:cNvPr id="8" name="Footer Placeholder 7">
            <a:extLst>
              <a:ext uri="{FF2B5EF4-FFF2-40B4-BE49-F238E27FC236}">
                <a16:creationId xmlns:a16="http://schemas.microsoft.com/office/drawing/2014/main" id="{282C43EA-9913-47FC-B463-A510EA2842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EB4AA3-1E0E-486B-8690-DECA901D78AF}"/>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4269825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ABA87-0076-426C-A43E-35DCAFA489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685ED0-0CF6-4012-8CF1-7E2920A40E84}"/>
              </a:ext>
            </a:extLst>
          </p:cNvPr>
          <p:cNvSpPr>
            <a:spLocks noGrp="1"/>
          </p:cNvSpPr>
          <p:nvPr>
            <p:ph type="dt" sz="half" idx="10"/>
          </p:nvPr>
        </p:nvSpPr>
        <p:spPr/>
        <p:txBody>
          <a:bodyPr/>
          <a:lstStyle/>
          <a:p>
            <a:fld id="{29E8FF6E-7B6A-4CBE-BC6A-F211232B1EE7}" type="datetimeFigureOut">
              <a:rPr lang="en-US" smtClean="0"/>
              <a:t>1/28/2018</a:t>
            </a:fld>
            <a:endParaRPr lang="en-US"/>
          </a:p>
        </p:txBody>
      </p:sp>
      <p:sp>
        <p:nvSpPr>
          <p:cNvPr id="4" name="Footer Placeholder 3">
            <a:extLst>
              <a:ext uri="{FF2B5EF4-FFF2-40B4-BE49-F238E27FC236}">
                <a16:creationId xmlns:a16="http://schemas.microsoft.com/office/drawing/2014/main" id="{3FB60775-F324-4071-B7FC-8534497B43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BA221B-4F2C-49B3-AAED-7E22D5D9A069}"/>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10440739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3137BC-A6EF-4D59-8A10-FDC1401C501F}"/>
              </a:ext>
            </a:extLst>
          </p:cNvPr>
          <p:cNvSpPr>
            <a:spLocks noGrp="1"/>
          </p:cNvSpPr>
          <p:nvPr>
            <p:ph type="dt" sz="half" idx="10"/>
          </p:nvPr>
        </p:nvSpPr>
        <p:spPr/>
        <p:txBody>
          <a:bodyPr/>
          <a:lstStyle/>
          <a:p>
            <a:fld id="{29E8FF6E-7B6A-4CBE-BC6A-F211232B1EE7}" type="datetimeFigureOut">
              <a:rPr lang="en-US" smtClean="0"/>
              <a:t>1/28/2018</a:t>
            </a:fld>
            <a:endParaRPr lang="en-US"/>
          </a:p>
        </p:txBody>
      </p:sp>
      <p:sp>
        <p:nvSpPr>
          <p:cNvPr id="3" name="Footer Placeholder 2">
            <a:extLst>
              <a:ext uri="{FF2B5EF4-FFF2-40B4-BE49-F238E27FC236}">
                <a16:creationId xmlns:a16="http://schemas.microsoft.com/office/drawing/2014/main" id="{400FE6E9-18B2-47CE-9DE4-0C86B66F00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D913E4-37C6-4AF6-A95E-80722552EA13}"/>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24064396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1C39B-0327-4F1C-8880-E9CBA9D468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D6E635-D78A-4178-B668-C4AA8BD192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D95BDF-D62A-4D11-90E5-30F4017B8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0789E1-FF6B-4861-B343-332E3D7EB3BE}"/>
              </a:ext>
            </a:extLst>
          </p:cNvPr>
          <p:cNvSpPr>
            <a:spLocks noGrp="1"/>
          </p:cNvSpPr>
          <p:nvPr>
            <p:ph type="dt" sz="half" idx="10"/>
          </p:nvPr>
        </p:nvSpPr>
        <p:spPr/>
        <p:txBody>
          <a:bodyPr/>
          <a:lstStyle/>
          <a:p>
            <a:fld id="{29E8FF6E-7B6A-4CBE-BC6A-F211232B1EE7}" type="datetimeFigureOut">
              <a:rPr lang="en-US" smtClean="0"/>
              <a:t>1/28/2018</a:t>
            </a:fld>
            <a:endParaRPr lang="en-US"/>
          </a:p>
        </p:txBody>
      </p:sp>
      <p:sp>
        <p:nvSpPr>
          <p:cNvPr id="6" name="Footer Placeholder 5">
            <a:extLst>
              <a:ext uri="{FF2B5EF4-FFF2-40B4-BE49-F238E27FC236}">
                <a16:creationId xmlns:a16="http://schemas.microsoft.com/office/drawing/2014/main" id="{F7FC11B2-C7ED-4661-97FE-990C675C0F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C5481-24D0-45F8-B37C-E3A36C318BEA}"/>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39183230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9DAB3-51EA-4000-80E8-2C2EEE628C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299F17-1C6A-43F3-AABF-1013107D48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BAFABC-FE90-46D4-9429-C28FFCC83D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422D2F1-A65E-41CA-BA65-087DCFC0525D}"/>
              </a:ext>
            </a:extLst>
          </p:cNvPr>
          <p:cNvSpPr>
            <a:spLocks noGrp="1"/>
          </p:cNvSpPr>
          <p:nvPr>
            <p:ph type="dt" sz="half" idx="10"/>
          </p:nvPr>
        </p:nvSpPr>
        <p:spPr/>
        <p:txBody>
          <a:bodyPr/>
          <a:lstStyle/>
          <a:p>
            <a:fld id="{29E8FF6E-7B6A-4CBE-BC6A-F211232B1EE7}" type="datetimeFigureOut">
              <a:rPr lang="en-US" smtClean="0"/>
              <a:t>1/28/2018</a:t>
            </a:fld>
            <a:endParaRPr lang="en-US"/>
          </a:p>
        </p:txBody>
      </p:sp>
      <p:sp>
        <p:nvSpPr>
          <p:cNvPr id="6" name="Footer Placeholder 5">
            <a:extLst>
              <a:ext uri="{FF2B5EF4-FFF2-40B4-BE49-F238E27FC236}">
                <a16:creationId xmlns:a16="http://schemas.microsoft.com/office/drawing/2014/main" id="{661D6152-7272-4707-B05D-EE2CA4E407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A9134E-E10B-46EF-95D3-933A230E4F4F}"/>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2293187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start_slide">
    <p:bg>
      <p:bgPr>
        <a:solidFill>
          <a:srgbClr val="008CDB"/>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40" y="0"/>
            <a:ext cx="12180719" cy="6857999"/>
          </a:xfrm>
          <a:prstGeom prst="rect">
            <a:avLst/>
          </a:prstGeom>
        </p:spPr>
      </p:pic>
      <p:sp>
        <p:nvSpPr>
          <p:cNvPr id="2" name="TextBox 1"/>
          <p:cNvSpPr txBox="1"/>
          <p:nvPr userDrawn="1"/>
        </p:nvSpPr>
        <p:spPr>
          <a:xfrm>
            <a:off x="5638800" y="4318000"/>
            <a:ext cx="914400" cy="914400"/>
          </a:xfrm>
          <a:prstGeom prst="rect">
            <a:avLst/>
          </a:prstGeom>
          <a:noFill/>
        </p:spPr>
        <p:txBody>
          <a:bodyPr wrap="none" lIns="0" tIns="0" rIns="0" bIns="0" rtlCol="0">
            <a:normAutofit/>
          </a:bodyPr>
          <a:lstStyle/>
          <a:p>
            <a:pPr>
              <a:lnSpc>
                <a:spcPct val="120000"/>
              </a:lnSpc>
            </a:pPr>
            <a:endParaRPr lang="en-US" dirty="0">
              <a:latin typeface="Calibri Light" charset="0"/>
              <a:ea typeface="Calibri Light" charset="0"/>
              <a:cs typeface="Calibri Light" charset="0"/>
            </a:endParaRPr>
          </a:p>
        </p:txBody>
      </p:sp>
      <p:grpSp>
        <p:nvGrpSpPr>
          <p:cNvPr id="145" name="Group 144"/>
          <p:cNvGrpSpPr/>
          <p:nvPr userDrawn="1"/>
        </p:nvGrpSpPr>
        <p:grpSpPr>
          <a:xfrm>
            <a:off x="5640" y="6601434"/>
            <a:ext cx="12200509" cy="256566"/>
            <a:chOff x="1" y="6601683"/>
            <a:chExt cx="12200509" cy="256566"/>
          </a:xfrm>
        </p:grpSpPr>
        <p:sp>
          <p:nvSpPr>
            <p:cNvPr id="146" name="Rectangle 145"/>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47" name="TextBox 146"/>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#Perform2018</a:t>
              </a:r>
            </a:p>
            <a:p>
              <a:endParaRPr lang="en-US" sz="1050" b="0" i="0" dirty="0">
                <a:solidFill>
                  <a:schemeClr val="bg1"/>
                </a:solidFill>
                <a:latin typeface="Calibri Light" charset="0"/>
                <a:ea typeface="Calibri Light" charset="0"/>
                <a:cs typeface="Calibri Light" charset="0"/>
              </a:endParaRPr>
            </a:p>
          </p:txBody>
        </p:sp>
        <p:pic>
          <p:nvPicPr>
            <p:cNvPr id="148" name="Picture 147"/>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2525" y="6657966"/>
              <a:ext cx="810195" cy="144000"/>
            </a:xfrm>
            <a:prstGeom prst="rect">
              <a:avLst/>
            </a:prstGeom>
          </p:spPr>
        </p:pic>
      </p:grpSp>
      <p:sp>
        <p:nvSpPr>
          <p:cNvPr id="13" name="Text Placeholder 2"/>
          <p:cNvSpPr>
            <a:spLocks noGrp="1"/>
          </p:cNvSpPr>
          <p:nvPr>
            <p:ph type="body" sz="quarter" idx="13" hasCustomPrompt="1"/>
          </p:nvPr>
        </p:nvSpPr>
        <p:spPr>
          <a:xfrm>
            <a:off x="454155" y="1689692"/>
            <a:ext cx="6795732" cy="852262"/>
          </a:xfrm>
          <a:prstGeom prst="rect">
            <a:avLst/>
          </a:prstGeom>
        </p:spPr>
        <p:txBody>
          <a:bodyPr/>
          <a:lstStyle>
            <a:lvl1pPr marL="0" indent="0">
              <a:buNone/>
              <a:defRPr sz="4000">
                <a:solidFill>
                  <a:schemeClr val="bg1"/>
                </a:solidFill>
                <a:latin typeface="+mj-lt"/>
              </a:defRPr>
            </a:lvl1pPr>
          </a:lstStyle>
          <a:p>
            <a:r>
              <a:rPr lang="en-US" sz="3600" dirty="0"/>
              <a:t>Presentation title</a:t>
            </a:r>
          </a:p>
        </p:txBody>
      </p:sp>
      <p:sp>
        <p:nvSpPr>
          <p:cNvPr id="14" name="TextBox 13"/>
          <p:cNvSpPr txBox="1"/>
          <p:nvPr userDrawn="1"/>
        </p:nvSpPr>
        <p:spPr>
          <a:xfrm>
            <a:off x="549691" y="1240971"/>
            <a:ext cx="6795732" cy="448721"/>
          </a:xfrm>
          <a:prstGeom prst="rect">
            <a:avLst/>
          </a:prstGeom>
          <a:noFill/>
        </p:spPr>
        <p:txBody>
          <a:bodyPr wrap="square" lIns="0" tIns="0" rIns="0" bIns="0" rtlCol="0">
            <a:normAutofit/>
          </a:bodyPr>
          <a:lstStyle/>
          <a:p>
            <a:pPr lvl="0"/>
            <a:r>
              <a:rPr lang="en-US" sz="2000" b="1" kern="1200" dirty="0">
                <a:solidFill>
                  <a:schemeClr val="bg2"/>
                </a:solidFill>
                <a:effectLst/>
                <a:latin typeface="+mn-lt"/>
                <a:ea typeface="+mn-ea"/>
                <a:cs typeface="+mn-cs"/>
              </a:rPr>
              <a:t>Enterprise monitoring</a:t>
            </a:r>
          </a:p>
        </p:txBody>
      </p:sp>
      <p:sp>
        <p:nvSpPr>
          <p:cNvPr id="15" name="Picture Placeholder 7"/>
          <p:cNvSpPr>
            <a:spLocks noGrp="1"/>
          </p:cNvSpPr>
          <p:nvPr>
            <p:ph type="pic" sz="quarter" idx="15" hasCustomPrompt="1"/>
          </p:nvPr>
        </p:nvSpPr>
        <p:spPr>
          <a:xfrm>
            <a:off x="9567649" y="4775200"/>
            <a:ext cx="1855788" cy="1419225"/>
          </a:xfrm>
          <a:prstGeom prst="rect">
            <a:avLst/>
          </a:prstGeom>
        </p:spPr>
        <p:txBody>
          <a:bodyPr/>
          <a:lstStyle>
            <a:lvl1pPr marL="0" indent="0">
              <a:buNone/>
              <a:defRPr>
                <a:solidFill>
                  <a:schemeClr val="bg2"/>
                </a:solidFill>
              </a:defRPr>
            </a:lvl1pPr>
          </a:lstStyle>
          <a:p>
            <a:r>
              <a:rPr lang="en-US" dirty="0"/>
              <a:t>Company logo</a:t>
            </a:r>
          </a:p>
        </p:txBody>
      </p:sp>
      <p:sp>
        <p:nvSpPr>
          <p:cNvPr id="16" name="Picture Placeholder 9"/>
          <p:cNvSpPr>
            <a:spLocks noGrp="1"/>
          </p:cNvSpPr>
          <p:nvPr>
            <p:ph type="pic" sz="quarter" idx="16" hasCustomPrompt="1"/>
          </p:nvPr>
        </p:nvSpPr>
        <p:spPr>
          <a:xfrm>
            <a:off x="549276" y="4775201"/>
            <a:ext cx="1784492" cy="1516418"/>
          </a:xfrm>
          <a:prstGeom prst="rect">
            <a:avLst/>
          </a:prstGeom>
        </p:spPr>
        <p:txBody>
          <a:bodyPr/>
          <a:lstStyle>
            <a:lvl1pPr marL="0" indent="0">
              <a:buNone/>
              <a:defRPr>
                <a:solidFill>
                  <a:schemeClr val="bg2"/>
                </a:solidFill>
              </a:defRPr>
            </a:lvl1pPr>
          </a:lstStyle>
          <a:p>
            <a:r>
              <a:rPr lang="en-US"/>
              <a:t>Presenter photo</a:t>
            </a:r>
          </a:p>
        </p:txBody>
      </p:sp>
    </p:spTree>
    <p:extLst>
      <p:ext uri="{BB962C8B-B14F-4D97-AF65-F5344CB8AC3E}">
        <p14:creationId xmlns:p14="http://schemas.microsoft.com/office/powerpoint/2010/main" val="9958993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A4D5-822B-44B5-BC0C-D2713E6262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97888E-2438-4AE0-9B3F-D0DC5931F8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7FA785-B099-4D63-B73D-2DBEFC9C7087}"/>
              </a:ext>
            </a:extLst>
          </p:cNvPr>
          <p:cNvSpPr>
            <a:spLocks noGrp="1"/>
          </p:cNvSpPr>
          <p:nvPr>
            <p:ph type="dt" sz="half" idx="10"/>
          </p:nvPr>
        </p:nvSpPr>
        <p:spPr/>
        <p:txBody>
          <a:bodyPr/>
          <a:lstStyle/>
          <a:p>
            <a:fld id="{29E8FF6E-7B6A-4CBE-BC6A-F211232B1EE7}" type="datetimeFigureOut">
              <a:rPr lang="en-US" smtClean="0"/>
              <a:t>1/28/2018</a:t>
            </a:fld>
            <a:endParaRPr lang="en-US"/>
          </a:p>
        </p:txBody>
      </p:sp>
      <p:sp>
        <p:nvSpPr>
          <p:cNvPr id="5" name="Footer Placeholder 4">
            <a:extLst>
              <a:ext uri="{FF2B5EF4-FFF2-40B4-BE49-F238E27FC236}">
                <a16:creationId xmlns:a16="http://schemas.microsoft.com/office/drawing/2014/main" id="{F63F11FE-02ED-46F9-A6D8-862EDB6200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B7B6A3-2F14-40C9-8994-AA5265A5C9D6}"/>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40527946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2603C2-61AB-4924-9856-B0E17DF6F2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82FF58-488E-486C-8E0D-F8F7CB93882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5B4ADF-7F22-4E30-8316-3DE0975414F4}"/>
              </a:ext>
            </a:extLst>
          </p:cNvPr>
          <p:cNvSpPr>
            <a:spLocks noGrp="1"/>
          </p:cNvSpPr>
          <p:nvPr>
            <p:ph type="dt" sz="half" idx="10"/>
          </p:nvPr>
        </p:nvSpPr>
        <p:spPr/>
        <p:txBody>
          <a:bodyPr/>
          <a:lstStyle/>
          <a:p>
            <a:fld id="{29E8FF6E-7B6A-4CBE-BC6A-F211232B1EE7}" type="datetimeFigureOut">
              <a:rPr lang="en-US" smtClean="0"/>
              <a:t>1/28/2018</a:t>
            </a:fld>
            <a:endParaRPr lang="en-US"/>
          </a:p>
        </p:txBody>
      </p:sp>
      <p:sp>
        <p:nvSpPr>
          <p:cNvPr id="5" name="Footer Placeholder 4">
            <a:extLst>
              <a:ext uri="{FF2B5EF4-FFF2-40B4-BE49-F238E27FC236}">
                <a16:creationId xmlns:a16="http://schemas.microsoft.com/office/drawing/2014/main" id="{95562FA6-7D9B-4B04-86DB-535D388B6D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BEA231-4FF5-4303-83EF-D2D97807BA3F}"/>
              </a:ext>
            </a:extLst>
          </p:cNvPr>
          <p:cNvSpPr>
            <a:spLocks noGrp="1"/>
          </p:cNvSpPr>
          <p:nvPr>
            <p:ph type="sldNum" sz="quarter" idx="12"/>
          </p:nvPr>
        </p:nvSpPr>
        <p:spPr/>
        <p:txBody>
          <a:bodyPr/>
          <a:lstStyle/>
          <a:p>
            <a:fld id="{0738114C-09FD-4C84-9B59-E07CAC4B06E0}" type="slidenum">
              <a:rPr lang="en-US" smtClean="0"/>
              <a:t>‹#›</a:t>
            </a:fld>
            <a:endParaRPr lang="en-US"/>
          </a:p>
        </p:txBody>
      </p:sp>
    </p:spTree>
    <p:extLst>
      <p:ext uri="{BB962C8B-B14F-4D97-AF65-F5344CB8AC3E}">
        <p14:creationId xmlns:p14="http://schemas.microsoft.com/office/powerpoint/2010/main" val="17300815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mple Title Slide">
    <p:spTree>
      <p:nvGrpSpPr>
        <p:cNvPr id="1" name=""/>
        <p:cNvGrpSpPr/>
        <p:nvPr/>
      </p:nvGrpSpPr>
      <p:grpSpPr>
        <a:xfrm>
          <a:off x="0" y="0"/>
          <a:ext cx="0" cy="0"/>
          <a:chOff x="0" y="0"/>
          <a:chExt cx="0" cy="0"/>
        </a:xfrm>
      </p:grpSpPr>
      <p:grpSp>
        <p:nvGrpSpPr>
          <p:cNvPr id="7" name="Group 6"/>
          <p:cNvGrpSpPr/>
          <p:nvPr userDrawn="1"/>
        </p:nvGrpSpPr>
        <p:grpSpPr>
          <a:xfrm>
            <a:off x="-89179" y="-17584"/>
            <a:ext cx="5911059" cy="6875584"/>
            <a:chOff x="2979738" y="722313"/>
            <a:chExt cx="3181351" cy="3700462"/>
          </a:xfrm>
          <a:solidFill>
            <a:schemeClr val="bg2">
              <a:lumMod val="50000"/>
              <a:alpha val="15000"/>
            </a:schemeClr>
          </a:solidFill>
        </p:grpSpPr>
        <p:sp>
          <p:nvSpPr>
            <p:cNvPr id="10" name="Freeform 6"/>
            <p:cNvSpPr>
              <a:spLocks/>
            </p:cNvSpPr>
            <p:nvPr userDrawn="1"/>
          </p:nvSpPr>
          <p:spPr bwMode="auto">
            <a:xfrm>
              <a:off x="5181601" y="722313"/>
              <a:ext cx="979488" cy="3700462"/>
            </a:xfrm>
            <a:custGeom>
              <a:avLst/>
              <a:gdLst>
                <a:gd name="T0" fmla="*/ 220 w 261"/>
                <a:gd name="T1" fmla="*/ 227 h 987"/>
                <a:gd name="T2" fmla="*/ 103 w 261"/>
                <a:gd name="T3" fmla="*/ 3 h 987"/>
                <a:gd name="T4" fmla="*/ 100 w 261"/>
                <a:gd name="T5" fmla="*/ 0 h 987"/>
                <a:gd name="T6" fmla="*/ 0 w 261"/>
                <a:gd name="T7" fmla="*/ 0 h 987"/>
                <a:gd name="T8" fmla="*/ 9 w 261"/>
                <a:gd name="T9" fmla="*/ 13 h 987"/>
                <a:gd name="T10" fmla="*/ 160 w 261"/>
                <a:gd name="T11" fmla="*/ 495 h 987"/>
                <a:gd name="T12" fmla="*/ 9 w 261"/>
                <a:gd name="T13" fmla="*/ 974 h 987"/>
                <a:gd name="T14" fmla="*/ 0 w 261"/>
                <a:gd name="T15" fmla="*/ 987 h 987"/>
                <a:gd name="T16" fmla="*/ 101 w 261"/>
                <a:gd name="T17" fmla="*/ 987 h 987"/>
                <a:gd name="T18" fmla="*/ 103 w 261"/>
                <a:gd name="T19" fmla="*/ 984 h 987"/>
                <a:gd name="T20" fmla="*/ 261 w 261"/>
                <a:gd name="T21" fmla="*/ 496 h 987"/>
                <a:gd name="T22" fmla="*/ 220 w 261"/>
                <a:gd name="T23" fmla="*/ 22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 h="987">
                  <a:moveTo>
                    <a:pt x="220" y="227"/>
                  </a:moveTo>
                  <a:cubicBezTo>
                    <a:pt x="193" y="140"/>
                    <a:pt x="153" y="65"/>
                    <a:pt x="103" y="3"/>
                  </a:cubicBezTo>
                  <a:cubicBezTo>
                    <a:pt x="100" y="0"/>
                    <a:pt x="100" y="0"/>
                    <a:pt x="100" y="0"/>
                  </a:cubicBezTo>
                  <a:cubicBezTo>
                    <a:pt x="0" y="0"/>
                    <a:pt x="0" y="0"/>
                    <a:pt x="0" y="0"/>
                  </a:cubicBezTo>
                  <a:cubicBezTo>
                    <a:pt x="9" y="13"/>
                    <a:pt x="9" y="13"/>
                    <a:pt x="9" y="13"/>
                  </a:cubicBezTo>
                  <a:cubicBezTo>
                    <a:pt x="109" y="157"/>
                    <a:pt x="160" y="319"/>
                    <a:pt x="160" y="495"/>
                  </a:cubicBezTo>
                  <a:cubicBezTo>
                    <a:pt x="160" y="665"/>
                    <a:pt x="109" y="826"/>
                    <a:pt x="9" y="974"/>
                  </a:cubicBezTo>
                  <a:cubicBezTo>
                    <a:pt x="0" y="987"/>
                    <a:pt x="0" y="987"/>
                    <a:pt x="0" y="987"/>
                  </a:cubicBezTo>
                  <a:cubicBezTo>
                    <a:pt x="101" y="987"/>
                    <a:pt x="101" y="987"/>
                    <a:pt x="101" y="987"/>
                  </a:cubicBezTo>
                  <a:cubicBezTo>
                    <a:pt x="103" y="984"/>
                    <a:pt x="103" y="984"/>
                    <a:pt x="103" y="984"/>
                  </a:cubicBezTo>
                  <a:cubicBezTo>
                    <a:pt x="208" y="844"/>
                    <a:pt x="261" y="680"/>
                    <a:pt x="261" y="496"/>
                  </a:cubicBezTo>
                  <a:cubicBezTo>
                    <a:pt x="261" y="405"/>
                    <a:pt x="247" y="315"/>
                    <a:pt x="220"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 name="Freeform 7"/>
            <p:cNvSpPr>
              <a:spLocks/>
            </p:cNvSpPr>
            <p:nvPr userDrawn="1"/>
          </p:nvSpPr>
          <p:spPr bwMode="auto">
            <a:xfrm>
              <a:off x="2979738" y="1625600"/>
              <a:ext cx="2254250" cy="1979612"/>
            </a:xfrm>
            <a:custGeom>
              <a:avLst/>
              <a:gdLst>
                <a:gd name="T0" fmla="*/ 578 w 601"/>
                <a:gd name="T1" fmla="*/ 360 h 528"/>
                <a:gd name="T2" fmla="*/ 543 w 601"/>
                <a:gd name="T3" fmla="*/ 342 h 528"/>
                <a:gd name="T4" fmla="*/ 536 w 601"/>
                <a:gd name="T5" fmla="*/ 338 h 528"/>
                <a:gd name="T6" fmla="*/ 534 w 601"/>
                <a:gd name="T7" fmla="*/ 341 h 528"/>
                <a:gd name="T8" fmla="*/ 532 w 601"/>
                <a:gd name="T9" fmla="*/ 345 h 528"/>
                <a:gd name="T10" fmla="*/ 450 w 601"/>
                <a:gd name="T11" fmla="*/ 432 h 528"/>
                <a:gd name="T12" fmla="*/ 420 w 601"/>
                <a:gd name="T13" fmla="*/ 391 h 528"/>
                <a:gd name="T14" fmla="*/ 364 w 601"/>
                <a:gd name="T15" fmla="*/ 228 h 528"/>
                <a:gd name="T16" fmla="*/ 390 w 601"/>
                <a:gd name="T17" fmla="*/ 186 h 528"/>
                <a:gd name="T18" fmla="*/ 392 w 601"/>
                <a:gd name="T19" fmla="*/ 183 h 528"/>
                <a:gd name="T20" fmla="*/ 455 w 601"/>
                <a:gd name="T21" fmla="*/ 100 h 528"/>
                <a:gd name="T22" fmla="*/ 458 w 601"/>
                <a:gd name="T23" fmla="*/ 101 h 528"/>
                <a:gd name="T24" fmla="*/ 528 w 601"/>
                <a:gd name="T25" fmla="*/ 159 h 528"/>
                <a:gd name="T26" fmla="*/ 601 w 601"/>
                <a:gd name="T27" fmla="*/ 79 h 528"/>
                <a:gd name="T28" fmla="*/ 516 w 601"/>
                <a:gd name="T29" fmla="*/ 0 h 528"/>
                <a:gd name="T30" fmla="*/ 338 w 601"/>
                <a:gd name="T31" fmla="*/ 156 h 528"/>
                <a:gd name="T32" fmla="*/ 336 w 601"/>
                <a:gd name="T33" fmla="*/ 149 h 528"/>
                <a:gd name="T34" fmla="*/ 212 w 601"/>
                <a:gd name="T35" fmla="*/ 0 h 528"/>
                <a:gd name="T36" fmla="*/ 52 w 601"/>
                <a:gd name="T37" fmla="*/ 155 h 528"/>
                <a:gd name="T38" fmla="*/ 51 w 601"/>
                <a:gd name="T39" fmla="*/ 158 h 528"/>
                <a:gd name="T40" fmla="*/ 50 w 601"/>
                <a:gd name="T41" fmla="*/ 161 h 528"/>
                <a:gd name="T42" fmla="*/ 53 w 601"/>
                <a:gd name="T43" fmla="*/ 163 h 528"/>
                <a:gd name="T44" fmla="*/ 56 w 601"/>
                <a:gd name="T45" fmla="*/ 164 h 528"/>
                <a:gd name="T46" fmla="*/ 89 w 601"/>
                <a:gd name="T47" fmla="*/ 186 h 528"/>
                <a:gd name="T48" fmla="*/ 93 w 601"/>
                <a:gd name="T49" fmla="*/ 189 h 528"/>
                <a:gd name="T50" fmla="*/ 97 w 601"/>
                <a:gd name="T51" fmla="*/ 191 h 528"/>
                <a:gd name="T52" fmla="*/ 99 w 601"/>
                <a:gd name="T53" fmla="*/ 187 h 528"/>
                <a:gd name="T54" fmla="*/ 101 w 601"/>
                <a:gd name="T55" fmla="*/ 182 h 528"/>
                <a:gd name="T56" fmla="*/ 158 w 601"/>
                <a:gd name="T57" fmla="*/ 102 h 528"/>
                <a:gd name="T58" fmla="*/ 183 w 601"/>
                <a:gd name="T59" fmla="*/ 143 h 528"/>
                <a:gd name="T60" fmla="*/ 241 w 601"/>
                <a:gd name="T61" fmla="*/ 312 h 528"/>
                <a:gd name="T62" fmla="*/ 151 w 601"/>
                <a:gd name="T63" fmla="*/ 433 h 528"/>
                <a:gd name="T64" fmla="*/ 147 w 601"/>
                <a:gd name="T65" fmla="*/ 430 h 528"/>
                <a:gd name="T66" fmla="*/ 143 w 601"/>
                <a:gd name="T67" fmla="*/ 422 h 528"/>
                <a:gd name="T68" fmla="*/ 73 w 601"/>
                <a:gd name="T69" fmla="*/ 364 h 528"/>
                <a:gd name="T70" fmla="*/ 0 w 601"/>
                <a:gd name="T71" fmla="*/ 443 h 528"/>
                <a:gd name="T72" fmla="*/ 95 w 601"/>
                <a:gd name="T73" fmla="*/ 528 h 528"/>
                <a:gd name="T74" fmla="*/ 266 w 601"/>
                <a:gd name="T75" fmla="*/ 386 h 528"/>
                <a:gd name="T76" fmla="*/ 267 w 601"/>
                <a:gd name="T77" fmla="*/ 390 h 528"/>
                <a:gd name="T78" fmla="*/ 388 w 601"/>
                <a:gd name="T79" fmla="*/ 528 h 528"/>
                <a:gd name="T80" fmla="*/ 581 w 601"/>
                <a:gd name="T81" fmla="*/ 371 h 528"/>
                <a:gd name="T82" fmla="*/ 583 w 601"/>
                <a:gd name="T83" fmla="*/ 368 h 528"/>
                <a:gd name="T84" fmla="*/ 585 w 601"/>
                <a:gd name="T85" fmla="*/ 364 h 528"/>
                <a:gd name="T86" fmla="*/ 582 w 601"/>
                <a:gd name="T87" fmla="*/ 362 h 528"/>
                <a:gd name="T88" fmla="*/ 578 w 601"/>
                <a:gd name="T89" fmla="*/ 36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1" h="528">
                  <a:moveTo>
                    <a:pt x="578" y="360"/>
                  </a:moveTo>
                  <a:cubicBezTo>
                    <a:pt x="543" y="342"/>
                    <a:pt x="543" y="342"/>
                    <a:pt x="543" y="342"/>
                  </a:cubicBezTo>
                  <a:cubicBezTo>
                    <a:pt x="536" y="338"/>
                    <a:pt x="536" y="338"/>
                    <a:pt x="536" y="338"/>
                  </a:cubicBezTo>
                  <a:cubicBezTo>
                    <a:pt x="534" y="341"/>
                    <a:pt x="534" y="341"/>
                    <a:pt x="534" y="341"/>
                  </a:cubicBezTo>
                  <a:cubicBezTo>
                    <a:pt x="532" y="345"/>
                    <a:pt x="532" y="345"/>
                    <a:pt x="532" y="345"/>
                  </a:cubicBezTo>
                  <a:cubicBezTo>
                    <a:pt x="492" y="417"/>
                    <a:pt x="465" y="432"/>
                    <a:pt x="450" y="432"/>
                  </a:cubicBezTo>
                  <a:cubicBezTo>
                    <a:pt x="439" y="432"/>
                    <a:pt x="429" y="419"/>
                    <a:pt x="420" y="391"/>
                  </a:cubicBezTo>
                  <a:cubicBezTo>
                    <a:pt x="364" y="228"/>
                    <a:pt x="364" y="228"/>
                    <a:pt x="364" y="228"/>
                  </a:cubicBezTo>
                  <a:cubicBezTo>
                    <a:pt x="374" y="213"/>
                    <a:pt x="382" y="199"/>
                    <a:pt x="390" y="186"/>
                  </a:cubicBezTo>
                  <a:cubicBezTo>
                    <a:pt x="392" y="183"/>
                    <a:pt x="392" y="183"/>
                    <a:pt x="392" y="183"/>
                  </a:cubicBezTo>
                  <a:cubicBezTo>
                    <a:pt x="420" y="138"/>
                    <a:pt x="444" y="100"/>
                    <a:pt x="455" y="100"/>
                  </a:cubicBezTo>
                  <a:cubicBezTo>
                    <a:pt x="456" y="100"/>
                    <a:pt x="458" y="101"/>
                    <a:pt x="458" y="101"/>
                  </a:cubicBezTo>
                  <a:cubicBezTo>
                    <a:pt x="473" y="134"/>
                    <a:pt x="487" y="159"/>
                    <a:pt x="528" y="159"/>
                  </a:cubicBezTo>
                  <a:cubicBezTo>
                    <a:pt x="570" y="159"/>
                    <a:pt x="601" y="125"/>
                    <a:pt x="601" y="79"/>
                  </a:cubicBezTo>
                  <a:cubicBezTo>
                    <a:pt x="601" y="33"/>
                    <a:pt x="566" y="0"/>
                    <a:pt x="516" y="0"/>
                  </a:cubicBezTo>
                  <a:cubicBezTo>
                    <a:pt x="448" y="0"/>
                    <a:pt x="399" y="57"/>
                    <a:pt x="338" y="156"/>
                  </a:cubicBezTo>
                  <a:cubicBezTo>
                    <a:pt x="336" y="149"/>
                    <a:pt x="336" y="149"/>
                    <a:pt x="336" y="149"/>
                  </a:cubicBezTo>
                  <a:cubicBezTo>
                    <a:pt x="309" y="63"/>
                    <a:pt x="289" y="0"/>
                    <a:pt x="212" y="0"/>
                  </a:cubicBezTo>
                  <a:cubicBezTo>
                    <a:pt x="145" y="0"/>
                    <a:pt x="89" y="54"/>
                    <a:pt x="52" y="155"/>
                  </a:cubicBezTo>
                  <a:cubicBezTo>
                    <a:pt x="51" y="158"/>
                    <a:pt x="51" y="158"/>
                    <a:pt x="51" y="158"/>
                  </a:cubicBezTo>
                  <a:cubicBezTo>
                    <a:pt x="50" y="161"/>
                    <a:pt x="50" y="161"/>
                    <a:pt x="50" y="161"/>
                  </a:cubicBezTo>
                  <a:cubicBezTo>
                    <a:pt x="53" y="163"/>
                    <a:pt x="53" y="163"/>
                    <a:pt x="53" y="163"/>
                  </a:cubicBezTo>
                  <a:cubicBezTo>
                    <a:pt x="56" y="164"/>
                    <a:pt x="56" y="164"/>
                    <a:pt x="56" y="164"/>
                  </a:cubicBezTo>
                  <a:cubicBezTo>
                    <a:pt x="89" y="186"/>
                    <a:pt x="89" y="186"/>
                    <a:pt x="89" y="186"/>
                  </a:cubicBezTo>
                  <a:cubicBezTo>
                    <a:pt x="93" y="189"/>
                    <a:pt x="93" y="189"/>
                    <a:pt x="93" y="189"/>
                  </a:cubicBezTo>
                  <a:cubicBezTo>
                    <a:pt x="97" y="191"/>
                    <a:pt x="97" y="191"/>
                    <a:pt x="97" y="191"/>
                  </a:cubicBezTo>
                  <a:cubicBezTo>
                    <a:pt x="99" y="187"/>
                    <a:pt x="99" y="187"/>
                    <a:pt x="99" y="187"/>
                  </a:cubicBezTo>
                  <a:cubicBezTo>
                    <a:pt x="101" y="182"/>
                    <a:pt x="101" y="182"/>
                    <a:pt x="101" y="182"/>
                  </a:cubicBezTo>
                  <a:cubicBezTo>
                    <a:pt x="124" y="127"/>
                    <a:pt x="142" y="102"/>
                    <a:pt x="158" y="102"/>
                  </a:cubicBezTo>
                  <a:cubicBezTo>
                    <a:pt x="168" y="102"/>
                    <a:pt x="176" y="121"/>
                    <a:pt x="183" y="143"/>
                  </a:cubicBezTo>
                  <a:cubicBezTo>
                    <a:pt x="241" y="312"/>
                    <a:pt x="241" y="312"/>
                    <a:pt x="241" y="312"/>
                  </a:cubicBezTo>
                  <a:cubicBezTo>
                    <a:pt x="179" y="421"/>
                    <a:pt x="157" y="433"/>
                    <a:pt x="151" y="433"/>
                  </a:cubicBezTo>
                  <a:cubicBezTo>
                    <a:pt x="150" y="433"/>
                    <a:pt x="147" y="431"/>
                    <a:pt x="147" y="430"/>
                  </a:cubicBezTo>
                  <a:cubicBezTo>
                    <a:pt x="143" y="422"/>
                    <a:pt x="143" y="422"/>
                    <a:pt x="143" y="422"/>
                  </a:cubicBezTo>
                  <a:cubicBezTo>
                    <a:pt x="131" y="393"/>
                    <a:pt x="119" y="364"/>
                    <a:pt x="73" y="364"/>
                  </a:cubicBezTo>
                  <a:cubicBezTo>
                    <a:pt x="31" y="364"/>
                    <a:pt x="0" y="398"/>
                    <a:pt x="0" y="443"/>
                  </a:cubicBezTo>
                  <a:cubicBezTo>
                    <a:pt x="0" y="493"/>
                    <a:pt x="39" y="528"/>
                    <a:pt x="95" y="528"/>
                  </a:cubicBezTo>
                  <a:cubicBezTo>
                    <a:pt x="169" y="528"/>
                    <a:pt x="212" y="472"/>
                    <a:pt x="266" y="386"/>
                  </a:cubicBezTo>
                  <a:cubicBezTo>
                    <a:pt x="267" y="390"/>
                    <a:pt x="267" y="390"/>
                    <a:pt x="267" y="390"/>
                  </a:cubicBezTo>
                  <a:cubicBezTo>
                    <a:pt x="298" y="479"/>
                    <a:pt x="315" y="528"/>
                    <a:pt x="388" y="528"/>
                  </a:cubicBezTo>
                  <a:cubicBezTo>
                    <a:pt x="458" y="528"/>
                    <a:pt x="528" y="471"/>
                    <a:pt x="581" y="371"/>
                  </a:cubicBezTo>
                  <a:cubicBezTo>
                    <a:pt x="583" y="368"/>
                    <a:pt x="583" y="368"/>
                    <a:pt x="583" y="368"/>
                  </a:cubicBezTo>
                  <a:cubicBezTo>
                    <a:pt x="585" y="364"/>
                    <a:pt x="585" y="364"/>
                    <a:pt x="585" y="364"/>
                  </a:cubicBezTo>
                  <a:cubicBezTo>
                    <a:pt x="582" y="362"/>
                    <a:pt x="582" y="362"/>
                    <a:pt x="582" y="362"/>
                  </a:cubicBezTo>
                  <a:lnTo>
                    <a:pt x="578"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27" name="Title 26"/>
          <p:cNvSpPr>
            <a:spLocks noGrp="1"/>
          </p:cNvSpPr>
          <p:nvPr>
            <p:ph type="title" hasCustomPrompt="1"/>
          </p:nvPr>
        </p:nvSpPr>
        <p:spPr>
          <a:xfrm>
            <a:off x="609601" y="3429000"/>
            <a:ext cx="9105900" cy="1143000"/>
          </a:xfrm>
        </p:spPr>
        <p:txBody>
          <a:bodyPr lIns="0" rIns="91440" anchor="b" anchorCtr="0">
            <a:normAutofit/>
          </a:bodyPr>
          <a:lstStyle>
            <a:lvl1pPr>
              <a:lnSpc>
                <a:spcPct val="100000"/>
              </a:lnSpc>
              <a:defRPr sz="3467" baseline="0"/>
            </a:lvl1pPr>
          </a:lstStyle>
          <a:p>
            <a:r>
              <a:rPr lang="en-US"/>
              <a:t>PRESENTATION TITLE</a:t>
            </a:r>
          </a:p>
        </p:txBody>
      </p:sp>
      <p:sp>
        <p:nvSpPr>
          <p:cNvPr id="9" name="Text Placeholder 8"/>
          <p:cNvSpPr>
            <a:spLocks noGrp="1"/>
          </p:cNvSpPr>
          <p:nvPr>
            <p:ph type="body" sz="quarter" idx="10"/>
          </p:nvPr>
        </p:nvSpPr>
        <p:spPr>
          <a:xfrm>
            <a:off x="609600" y="4543848"/>
            <a:ext cx="7213600" cy="434552"/>
          </a:xfrm>
        </p:spPr>
        <p:txBody>
          <a:bodyPr lIns="0" tIns="0" rIns="0" bIns="0"/>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11" name="Text Placeholder 10"/>
          <p:cNvSpPr>
            <a:spLocks noGrp="1"/>
          </p:cNvSpPr>
          <p:nvPr>
            <p:ph type="body" sz="quarter" idx="11"/>
          </p:nvPr>
        </p:nvSpPr>
        <p:spPr>
          <a:xfrm>
            <a:off x="609600" y="5209118"/>
            <a:ext cx="7213600" cy="605367"/>
          </a:xfrm>
        </p:spPr>
        <p:txBody>
          <a:bodyPr lIns="0" rIns="0"/>
          <a:lstStyle>
            <a:lvl1pPr marL="0" indent="0">
              <a:buNone/>
              <a:defRPr sz="2133"/>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grpSp>
        <p:nvGrpSpPr>
          <p:cNvPr id="14" name="Group 13"/>
          <p:cNvGrpSpPr/>
          <p:nvPr userDrawn="1"/>
        </p:nvGrpSpPr>
        <p:grpSpPr>
          <a:xfrm>
            <a:off x="12328303" y="-3615"/>
            <a:ext cx="460943" cy="6859500"/>
            <a:chOff x="9246227" y="-2712"/>
            <a:chExt cx="345707" cy="5144625"/>
          </a:xfrm>
        </p:grpSpPr>
        <p:sp>
          <p:nvSpPr>
            <p:cNvPr id="15" name="Rectangle 14"/>
            <p:cNvSpPr/>
            <p:nvPr/>
          </p:nvSpPr>
          <p:spPr>
            <a:xfrm>
              <a:off x="9246227" y="-2712"/>
              <a:ext cx="345707" cy="345707"/>
            </a:xfrm>
            <a:prstGeom prst="rect">
              <a:avLst/>
            </a:prstGeom>
            <a:solidFill>
              <a:srgbClr val="89C5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p:cNvSpPr/>
            <p:nvPr/>
          </p:nvSpPr>
          <p:spPr>
            <a:xfrm>
              <a:off x="9246227" y="433553"/>
              <a:ext cx="345707" cy="345707"/>
            </a:xfrm>
            <a:prstGeom prst="rect">
              <a:avLst/>
            </a:prstGeom>
            <a:solidFill>
              <a:srgbClr val="3E4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p:cNvSpPr/>
            <p:nvPr/>
          </p:nvSpPr>
          <p:spPr>
            <a:xfrm>
              <a:off x="9246227" y="869818"/>
              <a:ext cx="345707" cy="345707"/>
            </a:xfrm>
            <a:prstGeom prst="rect">
              <a:avLst/>
            </a:prstGeom>
            <a:solidFill>
              <a:srgbClr val="7A8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p:cNvSpPr/>
            <p:nvPr/>
          </p:nvSpPr>
          <p:spPr>
            <a:xfrm>
              <a:off x="9246227" y="1306083"/>
              <a:ext cx="345707" cy="345707"/>
            </a:xfrm>
            <a:prstGeom prst="rect">
              <a:avLst/>
            </a:prstGeom>
            <a:solidFill>
              <a:srgbClr val="2A3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ectangle 18"/>
            <p:cNvSpPr/>
            <p:nvPr/>
          </p:nvSpPr>
          <p:spPr>
            <a:xfrm>
              <a:off x="9246227" y="1742348"/>
              <a:ext cx="345707" cy="345707"/>
            </a:xfrm>
            <a:prstGeom prst="rect">
              <a:avLst/>
            </a:prstGeom>
            <a:solidFill>
              <a:srgbClr val="EA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p:cNvSpPr/>
            <p:nvPr/>
          </p:nvSpPr>
          <p:spPr>
            <a:xfrm>
              <a:off x="9246227" y="2178613"/>
              <a:ext cx="345707" cy="345707"/>
            </a:xfrm>
            <a:prstGeom prst="rect">
              <a:avLst/>
            </a:prstGeom>
            <a:solidFill>
              <a:srgbClr val="F6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a:xfrm>
              <a:off x="9246227" y="2614878"/>
              <a:ext cx="345707" cy="345707"/>
            </a:xfrm>
            <a:prstGeom prst="rect">
              <a:avLst/>
            </a:prstGeom>
            <a:solidFill>
              <a:srgbClr val="25A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Rectangle 21"/>
            <p:cNvSpPr/>
            <p:nvPr/>
          </p:nvSpPr>
          <p:spPr>
            <a:xfrm>
              <a:off x="9246227" y="3051143"/>
              <a:ext cx="345707" cy="345707"/>
            </a:xfrm>
            <a:prstGeom prst="rect">
              <a:avLst/>
            </a:prstGeom>
            <a:solidFill>
              <a:srgbClr val="34B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Rectangle 22"/>
            <p:cNvSpPr/>
            <p:nvPr/>
          </p:nvSpPr>
          <p:spPr>
            <a:xfrm>
              <a:off x="9246227" y="3487408"/>
              <a:ext cx="345707" cy="345707"/>
            </a:xfrm>
            <a:prstGeom prst="rect">
              <a:avLst/>
            </a:prstGeom>
            <a:solidFill>
              <a:srgbClr val="1BA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Rectangle 23"/>
            <p:cNvSpPr/>
            <p:nvPr/>
          </p:nvSpPr>
          <p:spPr>
            <a:xfrm>
              <a:off x="9246227" y="3923673"/>
              <a:ext cx="345707" cy="345707"/>
            </a:xfrm>
            <a:prstGeom prst="rect">
              <a:avLst/>
            </a:prstGeom>
            <a:solidFill>
              <a:srgbClr val="485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p:cNvSpPr/>
            <p:nvPr/>
          </p:nvSpPr>
          <p:spPr>
            <a:xfrm>
              <a:off x="9246227" y="4359938"/>
              <a:ext cx="345707" cy="345707"/>
            </a:xfrm>
            <a:prstGeom prst="rect">
              <a:avLst/>
            </a:prstGeom>
            <a:solidFill>
              <a:srgbClr val="F2AD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Rectangle 25"/>
            <p:cNvSpPr/>
            <p:nvPr/>
          </p:nvSpPr>
          <p:spPr>
            <a:xfrm>
              <a:off x="9246227" y="4796206"/>
              <a:ext cx="345707" cy="345707"/>
            </a:xfrm>
            <a:prstGeom prst="rect">
              <a:avLst/>
            </a:prstGeom>
            <a:solidFill>
              <a:srgbClr val="EB4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9"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0"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349770586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imple Title Slide">
    <p:spTree>
      <p:nvGrpSpPr>
        <p:cNvPr id="1" name=""/>
        <p:cNvGrpSpPr/>
        <p:nvPr/>
      </p:nvGrpSpPr>
      <p:grpSpPr>
        <a:xfrm>
          <a:off x="0" y="0"/>
          <a:ext cx="0" cy="0"/>
          <a:chOff x="0" y="0"/>
          <a:chExt cx="0" cy="0"/>
        </a:xfrm>
      </p:grpSpPr>
      <p:sp>
        <p:nvSpPr>
          <p:cNvPr id="27" name="Title 26"/>
          <p:cNvSpPr>
            <a:spLocks noGrp="1"/>
          </p:cNvSpPr>
          <p:nvPr>
            <p:ph type="title" hasCustomPrompt="1"/>
          </p:nvPr>
        </p:nvSpPr>
        <p:spPr>
          <a:xfrm>
            <a:off x="609601" y="3429000"/>
            <a:ext cx="9105900" cy="1143000"/>
          </a:xfrm>
        </p:spPr>
        <p:txBody>
          <a:bodyPr lIns="0" rIns="91440" anchor="b" anchorCtr="0">
            <a:normAutofit/>
          </a:bodyPr>
          <a:lstStyle>
            <a:lvl1pPr>
              <a:lnSpc>
                <a:spcPct val="100000"/>
              </a:lnSpc>
              <a:defRPr sz="3467" baseline="0"/>
            </a:lvl1pPr>
          </a:lstStyle>
          <a:p>
            <a:r>
              <a:rPr lang="en-US"/>
              <a:t>PRESENTATION TITLE</a:t>
            </a:r>
          </a:p>
        </p:txBody>
      </p:sp>
      <p:sp>
        <p:nvSpPr>
          <p:cNvPr id="9" name="Text Placeholder 8"/>
          <p:cNvSpPr>
            <a:spLocks noGrp="1"/>
          </p:cNvSpPr>
          <p:nvPr>
            <p:ph type="body" sz="quarter" idx="10"/>
          </p:nvPr>
        </p:nvSpPr>
        <p:spPr>
          <a:xfrm>
            <a:off x="609600" y="4543848"/>
            <a:ext cx="7213600" cy="434552"/>
          </a:xfrm>
        </p:spPr>
        <p:txBody>
          <a:bodyPr lIns="0" tIns="0" rIns="0" bIns="0"/>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11" name="Text Placeholder 10"/>
          <p:cNvSpPr>
            <a:spLocks noGrp="1"/>
          </p:cNvSpPr>
          <p:nvPr>
            <p:ph type="body" sz="quarter" idx="11"/>
          </p:nvPr>
        </p:nvSpPr>
        <p:spPr>
          <a:xfrm>
            <a:off x="609600" y="5209118"/>
            <a:ext cx="7213600" cy="605367"/>
          </a:xfrm>
        </p:spPr>
        <p:txBody>
          <a:bodyPr lIns="0" rIns="0"/>
          <a:lstStyle>
            <a:lvl1pPr marL="0" indent="0">
              <a:buNone/>
              <a:defRPr sz="2133"/>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12"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14"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115856743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444499"/>
            <a:ext cx="10972799" cy="952501"/>
          </a:xfrm>
        </p:spPr>
        <p:txBody>
          <a:bodyPr/>
          <a:lstStyle>
            <a:lvl1pPr>
              <a:defRPr sz="3733">
                <a:solidFill>
                  <a:schemeClr val="tx2"/>
                </a:solidFill>
                <a:latin typeface="+mj-lt"/>
                <a:cs typeface="Arial" panose="020B0604020202020204" pitchFamily="34" charset="0"/>
              </a:defRPr>
            </a:lvl1pPr>
          </a:lstStyle>
          <a:p>
            <a:r>
              <a:rPr lang="en-US"/>
              <a:t>Click to edit master title style. Please keep it under 2 lines</a:t>
            </a:r>
          </a:p>
        </p:txBody>
      </p:sp>
      <p:sp>
        <p:nvSpPr>
          <p:cNvPr id="9" name="Text Placeholder 8"/>
          <p:cNvSpPr>
            <a:spLocks noGrp="1"/>
          </p:cNvSpPr>
          <p:nvPr>
            <p:ph type="body" sz="quarter" idx="13" hasCustomPrompt="1"/>
          </p:nvPr>
        </p:nvSpPr>
        <p:spPr>
          <a:xfrm>
            <a:off x="609601" y="1393013"/>
            <a:ext cx="10972799" cy="689787"/>
          </a:xfrm>
        </p:spPr>
        <p:txBody>
          <a:bodyPr anchor="ctr" anchorCtr="0">
            <a:noAutofit/>
          </a:bodyPr>
          <a:lstStyle>
            <a:lvl1pPr>
              <a:lnSpc>
                <a:spcPct val="80000"/>
              </a:lnSpc>
              <a:spcBef>
                <a:spcPts val="0"/>
              </a:spcBef>
              <a:spcAft>
                <a:spcPts val="0"/>
              </a:spcAft>
              <a:buNone/>
              <a:defRPr sz="2667" b="1">
                <a:solidFill>
                  <a:schemeClr val="tx2"/>
                </a:solidFill>
                <a:latin typeface="+mj-lt"/>
                <a:cs typeface="Arial" panose="020B0604020202020204" pitchFamily="34" charset="0"/>
              </a:defRPr>
            </a:lvl1pPr>
          </a:lstStyle>
          <a:p>
            <a:pPr lvl="0"/>
            <a:r>
              <a:rPr lang="en-US"/>
              <a:t>Click to edit master text styles</a:t>
            </a:r>
          </a:p>
        </p:txBody>
      </p:sp>
      <p:sp>
        <p:nvSpPr>
          <p:cNvPr id="11" name="Text Placeholder 2"/>
          <p:cNvSpPr>
            <a:spLocks noGrp="1"/>
          </p:cNvSpPr>
          <p:nvPr>
            <p:ph type="body" idx="1"/>
          </p:nvPr>
        </p:nvSpPr>
        <p:spPr>
          <a:xfrm>
            <a:off x="609600" y="2082801"/>
            <a:ext cx="10972800" cy="4330700"/>
          </a:xfrm>
          <a:prstGeom prst="rect">
            <a:avLst/>
          </a:prstGeom>
        </p:spPr>
        <p:txBody>
          <a:bodyPr vert="horz" lIns="91440" tIns="9144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2"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1398408982"/>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Line Title, Subtitle and Content">
    <p:spTree>
      <p:nvGrpSpPr>
        <p:cNvPr id="1" name=""/>
        <p:cNvGrpSpPr/>
        <p:nvPr/>
      </p:nvGrpSpPr>
      <p:grpSpPr>
        <a:xfrm>
          <a:off x="0" y="0"/>
          <a:ext cx="0" cy="0"/>
          <a:chOff x="0" y="0"/>
          <a:chExt cx="0" cy="0"/>
        </a:xfrm>
      </p:grpSpPr>
      <p:sp>
        <p:nvSpPr>
          <p:cNvPr id="11" name="Text Placeholder 2"/>
          <p:cNvSpPr>
            <a:spLocks noGrp="1"/>
          </p:cNvSpPr>
          <p:nvPr>
            <p:ph type="body" idx="1"/>
          </p:nvPr>
        </p:nvSpPr>
        <p:spPr>
          <a:xfrm>
            <a:off x="609600" y="1640841"/>
            <a:ext cx="10972800" cy="4772660"/>
          </a:xfrm>
          <a:prstGeom prst="rect">
            <a:avLst/>
          </a:prstGeom>
        </p:spPr>
        <p:txBody>
          <a:bodyPr vert="horz" lIns="91440" tIns="9144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609601" y="444500"/>
            <a:ext cx="10972799" cy="609601"/>
          </a:xfrm>
        </p:spPr>
        <p:txBody>
          <a:bodyPr tIns="0" anchor="b" anchorCtr="0"/>
          <a:lstStyle>
            <a:lvl1pPr>
              <a:defRPr sz="3733">
                <a:solidFill>
                  <a:schemeClr val="tx2"/>
                </a:solidFill>
                <a:latin typeface="+mj-lt"/>
                <a:cs typeface="Arial" panose="020B0604020202020204" pitchFamily="34" charset="0"/>
              </a:defRPr>
            </a:lvl1pPr>
          </a:lstStyle>
          <a:p>
            <a:r>
              <a:rPr lang="en-US"/>
              <a:t>Click to edit master title style</a:t>
            </a:r>
          </a:p>
        </p:txBody>
      </p:sp>
      <p:sp>
        <p:nvSpPr>
          <p:cNvPr id="13" name="Text Placeholder 8"/>
          <p:cNvSpPr>
            <a:spLocks noGrp="1"/>
          </p:cNvSpPr>
          <p:nvPr>
            <p:ph type="body" sz="quarter" idx="13" hasCustomPrompt="1"/>
          </p:nvPr>
        </p:nvSpPr>
        <p:spPr>
          <a:xfrm>
            <a:off x="609601" y="1054101"/>
            <a:ext cx="10972799" cy="342900"/>
          </a:xfrm>
        </p:spPr>
        <p:txBody>
          <a:bodyPr anchor="ctr" anchorCtr="0">
            <a:noAutofit/>
          </a:bodyPr>
          <a:lstStyle>
            <a:lvl1pPr>
              <a:lnSpc>
                <a:spcPct val="80000"/>
              </a:lnSpc>
              <a:spcBef>
                <a:spcPts val="0"/>
              </a:spcBef>
              <a:spcAft>
                <a:spcPts val="0"/>
              </a:spcAft>
              <a:buNone/>
              <a:defRPr sz="2667" b="1">
                <a:solidFill>
                  <a:schemeClr val="bg1">
                    <a:lumMod val="65000"/>
                  </a:schemeClr>
                </a:solidFill>
                <a:latin typeface="+mj-lt"/>
                <a:cs typeface="Arial" panose="020B0604020202020204" pitchFamily="34" charset="0"/>
              </a:defRPr>
            </a:lvl1pPr>
          </a:lstStyle>
          <a:p>
            <a:pPr lvl="0"/>
            <a:r>
              <a:rPr lang="en-US"/>
              <a:t>Click to edit master text styles</a:t>
            </a:r>
          </a:p>
        </p:txBody>
      </p:sp>
      <p:sp>
        <p:nvSpPr>
          <p:cNvPr id="32"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3"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4070845436"/>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een Segue Slide">
    <p:spTree>
      <p:nvGrpSpPr>
        <p:cNvPr id="1" name=""/>
        <p:cNvGrpSpPr/>
        <p:nvPr/>
      </p:nvGrpSpPr>
      <p:grpSpPr>
        <a:xfrm>
          <a:off x="0" y="0"/>
          <a:ext cx="0" cy="0"/>
          <a:chOff x="0" y="0"/>
          <a:chExt cx="0" cy="0"/>
        </a:xfrm>
      </p:grpSpPr>
      <p:sp>
        <p:nvSpPr>
          <p:cNvPr id="4" name="Rectangle 3"/>
          <p:cNvSpPr/>
          <p:nvPr userDrawn="1"/>
        </p:nvSpPr>
        <p:spPr>
          <a:xfrm>
            <a:off x="0" y="1"/>
            <a:ext cx="12192000" cy="641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52" name="Group 51"/>
          <p:cNvGrpSpPr/>
          <p:nvPr userDrawn="1"/>
        </p:nvGrpSpPr>
        <p:grpSpPr>
          <a:xfrm>
            <a:off x="2466459" y="2779053"/>
            <a:ext cx="624548" cy="624548"/>
            <a:chOff x="6324600" y="4114799"/>
            <a:chExt cx="685800" cy="685800"/>
          </a:xfrm>
        </p:grpSpPr>
        <p:cxnSp>
          <p:nvCxnSpPr>
            <p:cNvPr id="53" name="Straight Connector 52"/>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userDrawn="1"/>
        </p:nvGrpSpPr>
        <p:grpSpPr>
          <a:xfrm rot="10800000">
            <a:off x="9408454" y="3469734"/>
            <a:ext cx="624548" cy="624548"/>
            <a:chOff x="6324600" y="4114799"/>
            <a:chExt cx="685800" cy="685800"/>
          </a:xfrm>
        </p:grpSpPr>
        <p:cxnSp>
          <p:nvCxnSpPr>
            <p:cNvPr id="56" name="Straight Connector 55"/>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itle 1"/>
          <p:cNvSpPr>
            <a:spLocks noGrp="1"/>
          </p:cNvSpPr>
          <p:nvPr>
            <p:ph type="title" hasCustomPrompt="1"/>
          </p:nvPr>
        </p:nvSpPr>
        <p:spPr>
          <a:xfrm>
            <a:off x="2453759" y="2755822"/>
            <a:ext cx="7579243" cy="1362076"/>
          </a:xfrm>
        </p:spPr>
        <p:txBody>
          <a:bodyPr lIns="0" rIns="0" anchor="ctr" anchorCtr="0"/>
          <a:lstStyle>
            <a:lvl1pPr algn="ctr">
              <a:defRPr sz="4800" b="1" cap="none">
                <a:solidFill>
                  <a:schemeClr val="tx2"/>
                </a:solidFill>
              </a:defRPr>
            </a:lvl1pPr>
          </a:lstStyle>
          <a:p>
            <a:r>
              <a:rPr lang="en-US"/>
              <a:t>Click to edit master title style</a:t>
            </a:r>
          </a:p>
        </p:txBody>
      </p:sp>
      <p:sp>
        <p:nvSpPr>
          <p:cNvPr id="59"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60"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2722507263"/>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a:xfrm>
            <a:off x="609600" y="444499"/>
            <a:ext cx="10972800" cy="952501"/>
          </a:xfrm>
          <a:prstGeom prst="rect">
            <a:avLst/>
          </a:prstGeom>
        </p:spPr>
        <p:txBody>
          <a:bodyPr vert="horz" lIns="91440" tIns="91440" rIns="91440" bIns="0" rtlCol="0" anchor="ctr" anchorCtr="0">
            <a:noAutofit/>
          </a:bodyPr>
          <a:lstStyle/>
          <a:p>
            <a:r>
              <a:rPr lang="en-US"/>
              <a:t>Click to edit master title style. Please keep it under 2 lines</a:t>
            </a:r>
          </a:p>
        </p:txBody>
      </p:sp>
      <p:sp>
        <p:nvSpPr>
          <p:cNvPr id="13" name="Text Placeholder 12"/>
          <p:cNvSpPr>
            <a:spLocks noGrp="1"/>
          </p:cNvSpPr>
          <p:nvPr>
            <p:ph type="body" sz="quarter" idx="13"/>
          </p:nvPr>
        </p:nvSpPr>
        <p:spPr>
          <a:xfrm>
            <a:off x="609600" y="1397001"/>
            <a:ext cx="10972800" cy="5016500"/>
          </a:xfrm>
        </p:spPr>
        <p:txBody>
          <a:bodyPr>
            <a:normAutofit/>
          </a:bodyPr>
          <a:lstStyle>
            <a:lvl3pPr>
              <a:defRPr sz="2133"/>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42"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488641635"/>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2747963"/>
            <a:ext cx="9388476" cy="1362076"/>
          </a:xfrm>
        </p:spPr>
        <p:txBody>
          <a:bodyPr lIns="0" rIns="0" anchor="b" anchorCtr="0"/>
          <a:lstStyle>
            <a:lvl1pPr algn="l">
              <a:defRPr sz="4800" b="1" cap="none"/>
            </a:lvl1pPr>
          </a:lstStyle>
          <a:p>
            <a:r>
              <a:rPr lang="en-US"/>
              <a:t>Click to edit master title style</a:t>
            </a:r>
          </a:p>
        </p:txBody>
      </p:sp>
      <p:sp>
        <p:nvSpPr>
          <p:cNvPr id="10"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11"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844607534"/>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1763" y="2747963"/>
            <a:ext cx="9388476" cy="1362076"/>
          </a:xfrm>
        </p:spPr>
        <p:txBody>
          <a:bodyPr lIns="0" rIns="0" anchor="ctr" anchorCtr="0"/>
          <a:lstStyle>
            <a:lvl1pPr algn="ctr">
              <a:defRPr sz="4800" b="1" cap="none"/>
            </a:lvl1pPr>
          </a:lstStyle>
          <a:p>
            <a:r>
              <a:rPr lang="en-US"/>
              <a:t>Click to edit master title style</a:t>
            </a:r>
          </a:p>
        </p:txBody>
      </p:sp>
      <p:sp>
        <p:nvSpPr>
          <p:cNvPr id="10"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11"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4132160792"/>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ext Placeholder 2"/>
          <p:cNvSpPr>
            <a:spLocks noGrp="1"/>
          </p:cNvSpPr>
          <p:nvPr>
            <p:ph type="body" sz="quarter" idx="13" hasCustomPrompt="1"/>
          </p:nvPr>
        </p:nvSpPr>
        <p:spPr>
          <a:xfrm>
            <a:off x="454155" y="1689692"/>
            <a:ext cx="6795732" cy="852262"/>
          </a:xfrm>
          <a:prstGeom prst="rect">
            <a:avLst/>
          </a:prstGeom>
        </p:spPr>
        <p:txBody>
          <a:bodyPr/>
          <a:lstStyle>
            <a:lvl1pPr marL="0" indent="0">
              <a:buNone/>
              <a:defRPr sz="4000">
                <a:solidFill>
                  <a:schemeClr val="bg1"/>
                </a:solidFill>
                <a:latin typeface="+mj-lt"/>
              </a:defRPr>
            </a:lvl1pPr>
          </a:lstStyle>
          <a:p>
            <a:r>
              <a:rPr lang="en-US" sz="3600" dirty="0"/>
              <a:t>Presentation title</a:t>
            </a:r>
          </a:p>
        </p:txBody>
      </p:sp>
      <p:sp>
        <p:nvSpPr>
          <p:cNvPr id="9" name="TextBox 8"/>
          <p:cNvSpPr txBox="1"/>
          <p:nvPr userDrawn="1"/>
        </p:nvSpPr>
        <p:spPr>
          <a:xfrm>
            <a:off x="549691" y="1240971"/>
            <a:ext cx="6795732" cy="448721"/>
          </a:xfrm>
          <a:prstGeom prst="rect">
            <a:avLst/>
          </a:prstGeom>
          <a:noFill/>
        </p:spPr>
        <p:txBody>
          <a:bodyPr wrap="square" lIns="0" tIns="0" rIns="0" bIns="0" rtlCol="0">
            <a:normAutofit/>
          </a:bodyPr>
          <a:lstStyle/>
          <a:p>
            <a:pPr lvl="0"/>
            <a:r>
              <a:rPr lang="en-US" sz="2000" b="1" kern="1200" dirty="0">
                <a:solidFill>
                  <a:schemeClr val="bg2"/>
                </a:solidFill>
                <a:effectLst/>
                <a:latin typeface="+mn-lt"/>
                <a:ea typeface="+mn-ea"/>
                <a:cs typeface="+mn-cs"/>
              </a:rPr>
              <a:t>Partner Day</a:t>
            </a:r>
          </a:p>
        </p:txBody>
      </p:sp>
      <p:sp>
        <p:nvSpPr>
          <p:cNvPr id="10" name="Picture Placeholder 7"/>
          <p:cNvSpPr>
            <a:spLocks noGrp="1"/>
          </p:cNvSpPr>
          <p:nvPr>
            <p:ph type="pic" sz="quarter" idx="15" hasCustomPrompt="1"/>
          </p:nvPr>
        </p:nvSpPr>
        <p:spPr>
          <a:xfrm>
            <a:off x="9567649" y="4775200"/>
            <a:ext cx="1855788" cy="1419225"/>
          </a:xfrm>
          <a:prstGeom prst="rect">
            <a:avLst/>
          </a:prstGeom>
        </p:spPr>
        <p:txBody>
          <a:bodyPr/>
          <a:lstStyle>
            <a:lvl1pPr marL="0" indent="0">
              <a:buNone/>
              <a:defRPr>
                <a:solidFill>
                  <a:schemeClr val="bg2"/>
                </a:solidFill>
              </a:defRPr>
            </a:lvl1pPr>
          </a:lstStyle>
          <a:p>
            <a:r>
              <a:rPr lang="en-US" dirty="0"/>
              <a:t>Company logo</a:t>
            </a:r>
          </a:p>
        </p:txBody>
      </p:sp>
      <p:sp>
        <p:nvSpPr>
          <p:cNvPr id="11" name="Picture Placeholder 9"/>
          <p:cNvSpPr>
            <a:spLocks noGrp="1"/>
          </p:cNvSpPr>
          <p:nvPr>
            <p:ph type="pic" sz="quarter" idx="16" hasCustomPrompt="1"/>
          </p:nvPr>
        </p:nvSpPr>
        <p:spPr>
          <a:xfrm>
            <a:off x="549276" y="4775201"/>
            <a:ext cx="1784492" cy="1516418"/>
          </a:xfrm>
          <a:prstGeom prst="rect">
            <a:avLst/>
          </a:prstGeom>
        </p:spPr>
        <p:txBody>
          <a:bodyPr/>
          <a:lstStyle>
            <a:lvl1pPr marL="0" indent="0">
              <a:buNone/>
              <a:defRPr>
                <a:solidFill>
                  <a:schemeClr val="bg2"/>
                </a:solidFill>
              </a:defRPr>
            </a:lvl1pPr>
          </a:lstStyle>
          <a:p>
            <a:r>
              <a:rPr lang="en-US"/>
              <a:t>Presenter photo</a:t>
            </a:r>
          </a:p>
        </p:txBody>
      </p:sp>
      <p:grpSp>
        <p:nvGrpSpPr>
          <p:cNvPr id="7" name="Group 6"/>
          <p:cNvGrpSpPr/>
          <p:nvPr userDrawn="1"/>
        </p:nvGrpSpPr>
        <p:grpSpPr>
          <a:xfrm>
            <a:off x="5640" y="6601434"/>
            <a:ext cx="12200509" cy="256566"/>
            <a:chOff x="1" y="6601683"/>
            <a:chExt cx="12200509" cy="256566"/>
          </a:xfrm>
        </p:grpSpPr>
        <p:sp>
          <p:nvSpPr>
            <p:cNvPr id="12" name="Rectangle 11"/>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3" name="TextBox 12"/>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#Perform2018</a:t>
              </a:r>
            </a:p>
            <a:p>
              <a:endParaRPr lang="en-US" sz="1050" b="0" i="0" dirty="0">
                <a:solidFill>
                  <a:schemeClr val="bg1"/>
                </a:solidFill>
                <a:latin typeface="Calibri Light" charset="0"/>
                <a:ea typeface="Calibri Light" charset="0"/>
                <a:cs typeface="Calibri Light" charset="0"/>
              </a:endParaRPr>
            </a:p>
          </p:txBody>
        </p:sp>
        <p:pic>
          <p:nvPicPr>
            <p:cNvPr id="14" name="Picture 1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2525" y="6657966"/>
              <a:ext cx="810195" cy="144000"/>
            </a:xfrm>
            <a:prstGeom prst="rect">
              <a:avLst/>
            </a:prstGeom>
          </p:spPr>
        </p:pic>
      </p:grpSp>
    </p:spTree>
    <p:extLst>
      <p:ext uri="{BB962C8B-B14F-4D97-AF65-F5344CB8AC3E}">
        <p14:creationId xmlns:p14="http://schemas.microsoft.com/office/powerpoint/2010/main" val="199004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Quot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1201" y="2901698"/>
            <a:ext cx="10363200" cy="1362076"/>
          </a:xfrm>
        </p:spPr>
        <p:txBody>
          <a:bodyPr anchor="b" anchorCtr="0"/>
          <a:lstStyle>
            <a:lvl1pPr algn="l">
              <a:defRPr sz="4800" b="1" cap="none">
                <a:solidFill>
                  <a:schemeClr val="tx2"/>
                </a:solidFill>
              </a:defRPr>
            </a:lvl1pPr>
          </a:lstStyle>
          <a:p>
            <a:r>
              <a:rPr lang="en-US"/>
              <a:t>CLICK TO EDIT MASTER TITLE STYLE</a:t>
            </a:r>
          </a:p>
        </p:txBody>
      </p:sp>
      <p:sp>
        <p:nvSpPr>
          <p:cNvPr id="3" name="Text Placeholder 2"/>
          <p:cNvSpPr>
            <a:spLocks noGrp="1"/>
          </p:cNvSpPr>
          <p:nvPr>
            <p:ph type="body" idx="1" hasCustomPrompt="1"/>
          </p:nvPr>
        </p:nvSpPr>
        <p:spPr>
          <a:xfrm>
            <a:off x="318469" y="4267200"/>
            <a:ext cx="10363200" cy="1500187"/>
          </a:xfrm>
        </p:spPr>
        <p:txBody>
          <a:bodyPr anchor="t" anchorCtr="0"/>
          <a:lstStyle>
            <a:lvl1pPr marL="0" indent="0">
              <a:buNone/>
              <a:defRPr sz="2667">
                <a:solidFill>
                  <a:schemeClr val="bg1">
                    <a:lumMod val="6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11"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12"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3313650794"/>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Green Quote Slide">
    <p:bg>
      <p:bgPr>
        <a:solidFill>
          <a:schemeClr val="accent1"/>
        </a:solidFill>
        <a:effectLst/>
      </p:bgPr>
    </p:bg>
    <p:spTree>
      <p:nvGrpSpPr>
        <p:cNvPr id="1" name=""/>
        <p:cNvGrpSpPr/>
        <p:nvPr/>
      </p:nvGrpSpPr>
      <p:grpSpPr>
        <a:xfrm>
          <a:off x="0" y="0"/>
          <a:ext cx="0" cy="0"/>
          <a:chOff x="0" y="0"/>
          <a:chExt cx="0" cy="0"/>
        </a:xfrm>
      </p:grpSpPr>
      <p:sp>
        <p:nvSpPr>
          <p:cNvPr id="25" name="Rectangle 24"/>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Text Placeholder 27"/>
          <p:cNvSpPr>
            <a:spLocks noGrp="1"/>
          </p:cNvSpPr>
          <p:nvPr>
            <p:ph type="body" sz="quarter" idx="14" hasCustomPrompt="1"/>
          </p:nvPr>
        </p:nvSpPr>
        <p:spPr>
          <a:xfrm>
            <a:off x="1879600" y="1913610"/>
            <a:ext cx="9704917" cy="3105431"/>
          </a:xfrm>
        </p:spPr>
        <p:txBody>
          <a:bodyPr/>
          <a:lstStyle>
            <a:lvl1pPr marL="0" indent="0">
              <a:buNone/>
              <a:defRPr lang="en-US" sz="2400" kern="1200" dirty="0" smtClean="0">
                <a:solidFill>
                  <a:schemeClr val="bg1"/>
                </a:solidFill>
                <a:latin typeface="+mn-lt"/>
                <a:ea typeface="+mn-ea"/>
                <a:cs typeface="+mn-cs"/>
              </a:defRPr>
            </a:lvl1pPr>
            <a:lvl2pPr marL="224361" indent="0">
              <a:buNone/>
              <a:defRPr/>
            </a:lvl2pPr>
            <a:lvl3pPr marL="459305" indent="0">
              <a:buNone/>
              <a:defRPr/>
            </a:lvl3pPr>
            <a:lvl4pPr marL="683666" indent="0">
              <a:buNone/>
              <a:defRPr/>
            </a:lvl4pPr>
            <a:lvl5pPr marL="916493" indent="0">
              <a:buNone/>
              <a:defRPr/>
            </a:lvl5pPr>
          </a:lstStyle>
          <a:p>
            <a:pPr marL="0" lvl="0" algn="l" defTabSz="1219170" rtl="0" eaLnBrk="1" latinLnBrk="0" hangingPunct="1">
              <a:lnSpc>
                <a:spcPct val="150000"/>
              </a:lnSpc>
            </a:pPr>
            <a:r>
              <a:rPr lang="en-US"/>
              <a:t>Add the Quote Here</a:t>
            </a:r>
          </a:p>
        </p:txBody>
      </p:sp>
      <p:sp>
        <p:nvSpPr>
          <p:cNvPr id="26" name="Picture Placeholder 25"/>
          <p:cNvSpPr>
            <a:spLocks noGrp="1"/>
          </p:cNvSpPr>
          <p:nvPr>
            <p:ph type="pic" sz="quarter" idx="13" hasCustomPrompt="1"/>
          </p:nvPr>
        </p:nvSpPr>
        <p:spPr>
          <a:xfrm>
            <a:off x="413864" y="973785"/>
            <a:ext cx="1241109" cy="1241111"/>
          </a:xfrm>
        </p:spPr>
        <p:txBody>
          <a:bodyPr/>
          <a:lstStyle>
            <a:lvl1pPr marL="0" indent="0" algn="ctr">
              <a:buNone/>
              <a:defRPr sz="1467">
                <a:solidFill>
                  <a:schemeClr val="bg1"/>
                </a:solidFill>
              </a:defRPr>
            </a:lvl1pPr>
          </a:lstStyle>
          <a:p>
            <a:r>
              <a:rPr lang="en-US"/>
              <a:t>Bio Photo</a:t>
            </a:r>
          </a:p>
        </p:txBody>
      </p:sp>
      <p:sp>
        <p:nvSpPr>
          <p:cNvPr id="30" name="Text Placeholder 29"/>
          <p:cNvSpPr>
            <a:spLocks noGrp="1"/>
          </p:cNvSpPr>
          <p:nvPr>
            <p:ph type="body" sz="quarter" idx="15" hasCustomPrompt="1"/>
          </p:nvPr>
        </p:nvSpPr>
        <p:spPr>
          <a:xfrm>
            <a:off x="7502692" y="5391151"/>
            <a:ext cx="4081891" cy="457200"/>
          </a:xfrm>
        </p:spPr>
        <p:txBody>
          <a:bodyPr/>
          <a:lstStyle>
            <a:lvl1pPr marL="0"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1pPr>
            <a:lvl2pPr marL="224361"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2pPr>
            <a:lvl3pPr marL="459305"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3pPr>
            <a:lvl4pPr marL="683666"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4pPr>
            <a:lvl5pPr marL="916493" indent="0" algn="l" defTabSz="1219170" rtl="0" eaLnBrk="1" latinLnBrk="0" hangingPunct="1">
              <a:lnSpc>
                <a:spcPct val="80000"/>
              </a:lnSpc>
              <a:spcBef>
                <a:spcPct val="0"/>
              </a:spcBef>
              <a:buNone/>
              <a:defRPr lang="en-US" sz="2400" b="1" kern="1200" cap="none" baseline="0" dirty="0">
                <a:solidFill>
                  <a:schemeClr val="bg1"/>
                </a:solidFill>
                <a:latin typeface="+mj-lt"/>
                <a:ea typeface="+mj-ea"/>
                <a:cs typeface="+mj-cs"/>
              </a:defRPr>
            </a:lvl5pPr>
          </a:lstStyle>
          <a:p>
            <a:pPr lvl="0"/>
            <a:r>
              <a:rPr lang="en-US"/>
              <a:t>Name Goes Here</a:t>
            </a:r>
          </a:p>
        </p:txBody>
      </p:sp>
      <p:sp>
        <p:nvSpPr>
          <p:cNvPr id="23"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bg1"/>
                </a:solidFill>
              </a:defRPr>
            </a:lvl1pPr>
          </a:lstStyle>
          <a:p>
            <a:r>
              <a:rPr lang="en-US"/>
              <a:t>Confidential and Proprietary</a:t>
            </a:r>
          </a:p>
        </p:txBody>
      </p:sp>
      <p:sp>
        <p:nvSpPr>
          <p:cNvPr id="24"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bg1"/>
                </a:solidFill>
              </a:defRPr>
            </a:lvl1pPr>
          </a:lstStyle>
          <a:p>
            <a:fld id="{52BB5B38-2141-4D75-B405-23F83BDD5945}" type="slidenum">
              <a:rPr lang="en-US" smtClean="0"/>
              <a:pPr/>
              <a:t>‹#›</a:t>
            </a:fld>
            <a:endParaRPr lang="en-US"/>
          </a:p>
        </p:txBody>
      </p:sp>
      <p:grpSp>
        <p:nvGrpSpPr>
          <p:cNvPr id="27" name="Group 26"/>
          <p:cNvGrpSpPr/>
          <p:nvPr userDrawn="1"/>
        </p:nvGrpSpPr>
        <p:grpSpPr>
          <a:xfrm>
            <a:off x="609600" y="6498167"/>
            <a:ext cx="1585384" cy="275167"/>
            <a:chOff x="7499350" y="4889500"/>
            <a:chExt cx="1189038" cy="206375"/>
          </a:xfrm>
          <a:solidFill>
            <a:schemeClr val="bg1"/>
          </a:solidFill>
        </p:grpSpPr>
        <p:sp>
          <p:nvSpPr>
            <p:cNvPr id="29" name="Freeform 5"/>
            <p:cNvSpPr>
              <a:spLocks noEditPoints="1"/>
            </p:cNvSpPr>
            <p:nvPr userDrawn="1"/>
          </p:nvSpPr>
          <p:spPr bwMode="auto">
            <a:xfrm>
              <a:off x="7499350" y="4889500"/>
              <a:ext cx="228600" cy="206375"/>
            </a:xfrm>
            <a:custGeom>
              <a:avLst/>
              <a:gdLst>
                <a:gd name="T0" fmla="*/ 62 w 260"/>
                <a:gd name="T1" fmla="*/ 0 h 236"/>
                <a:gd name="T2" fmla="*/ 38 w 260"/>
                <a:gd name="T3" fmla="*/ 0 h 236"/>
                <a:gd name="T4" fmla="*/ 37 w 260"/>
                <a:gd name="T5" fmla="*/ 1 h 236"/>
                <a:gd name="T6" fmla="*/ 10 w 260"/>
                <a:gd name="T7" fmla="*/ 54 h 236"/>
                <a:gd name="T8" fmla="*/ 0 w 260"/>
                <a:gd name="T9" fmla="*/ 118 h 236"/>
                <a:gd name="T10" fmla="*/ 37 w 260"/>
                <a:gd name="T11" fmla="*/ 235 h 236"/>
                <a:gd name="T12" fmla="*/ 38 w 260"/>
                <a:gd name="T13" fmla="*/ 236 h 236"/>
                <a:gd name="T14" fmla="*/ 62 w 260"/>
                <a:gd name="T15" fmla="*/ 236 h 236"/>
                <a:gd name="T16" fmla="*/ 60 w 260"/>
                <a:gd name="T17" fmla="*/ 232 h 236"/>
                <a:gd name="T18" fmla="*/ 24 w 260"/>
                <a:gd name="T19" fmla="*/ 118 h 236"/>
                <a:gd name="T20" fmla="*/ 60 w 260"/>
                <a:gd name="T21" fmla="*/ 3 h 236"/>
                <a:gd name="T22" fmla="*/ 62 w 260"/>
                <a:gd name="T23" fmla="*/ 0 h 236"/>
                <a:gd name="T24" fmla="*/ 250 w 260"/>
                <a:gd name="T25" fmla="*/ 54 h 236"/>
                <a:gd name="T26" fmla="*/ 222 w 260"/>
                <a:gd name="T27" fmla="*/ 1 h 236"/>
                <a:gd name="T28" fmla="*/ 222 w 260"/>
                <a:gd name="T29" fmla="*/ 0 h 236"/>
                <a:gd name="T30" fmla="*/ 198 w 260"/>
                <a:gd name="T31" fmla="*/ 0 h 236"/>
                <a:gd name="T32" fmla="*/ 200 w 260"/>
                <a:gd name="T33" fmla="*/ 3 h 236"/>
                <a:gd name="T34" fmla="*/ 236 w 260"/>
                <a:gd name="T35" fmla="*/ 118 h 236"/>
                <a:gd name="T36" fmla="*/ 200 w 260"/>
                <a:gd name="T37" fmla="*/ 232 h 236"/>
                <a:gd name="T38" fmla="*/ 198 w 260"/>
                <a:gd name="T39" fmla="*/ 236 h 236"/>
                <a:gd name="T40" fmla="*/ 222 w 260"/>
                <a:gd name="T41" fmla="*/ 236 h 236"/>
                <a:gd name="T42" fmla="*/ 223 w 260"/>
                <a:gd name="T43" fmla="*/ 235 h 236"/>
                <a:gd name="T44" fmla="*/ 260 w 260"/>
                <a:gd name="T45" fmla="*/ 118 h 236"/>
                <a:gd name="T46" fmla="*/ 250 w 260"/>
                <a:gd name="T47" fmla="*/ 5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236">
                  <a:moveTo>
                    <a:pt x="62" y="0"/>
                  </a:moveTo>
                  <a:cubicBezTo>
                    <a:pt x="38" y="0"/>
                    <a:pt x="38" y="0"/>
                    <a:pt x="38" y="0"/>
                  </a:cubicBezTo>
                  <a:cubicBezTo>
                    <a:pt x="37" y="1"/>
                    <a:pt x="37" y="1"/>
                    <a:pt x="37" y="1"/>
                  </a:cubicBezTo>
                  <a:cubicBezTo>
                    <a:pt x="25" y="15"/>
                    <a:pt x="16" y="33"/>
                    <a:pt x="10" y="54"/>
                  </a:cubicBezTo>
                  <a:cubicBezTo>
                    <a:pt x="3" y="75"/>
                    <a:pt x="0" y="97"/>
                    <a:pt x="0" y="118"/>
                  </a:cubicBezTo>
                  <a:cubicBezTo>
                    <a:pt x="0" y="162"/>
                    <a:pt x="12" y="201"/>
                    <a:pt x="37" y="235"/>
                  </a:cubicBezTo>
                  <a:cubicBezTo>
                    <a:pt x="38" y="236"/>
                    <a:pt x="38" y="236"/>
                    <a:pt x="38" y="236"/>
                  </a:cubicBezTo>
                  <a:cubicBezTo>
                    <a:pt x="62" y="236"/>
                    <a:pt x="62" y="236"/>
                    <a:pt x="62" y="236"/>
                  </a:cubicBezTo>
                  <a:cubicBezTo>
                    <a:pt x="60" y="232"/>
                    <a:pt x="60" y="232"/>
                    <a:pt x="60" y="232"/>
                  </a:cubicBezTo>
                  <a:cubicBezTo>
                    <a:pt x="36" y="197"/>
                    <a:pt x="24" y="159"/>
                    <a:pt x="24" y="118"/>
                  </a:cubicBezTo>
                  <a:cubicBezTo>
                    <a:pt x="24" y="76"/>
                    <a:pt x="36" y="37"/>
                    <a:pt x="60" y="3"/>
                  </a:cubicBezTo>
                  <a:lnTo>
                    <a:pt x="62" y="0"/>
                  </a:lnTo>
                  <a:close/>
                  <a:moveTo>
                    <a:pt x="250" y="54"/>
                  </a:moveTo>
                  <a:cubicBezTo>
                    <a:pt x="244" y="33"/>
                    <a:pt x="235" y="15"/>
                    <a:pt x="222" y="1"/>
                  </a:cubicBezTo>
                  <a:cubicBezTo>
                    <a:pt x="222" y="0"/>
                    <a:pt x="222" y="0"/>
                    <a:pt x="222" y="0"/>
                  </a:cubicBezTo>
                  <a:cubicBezTo>
                    <a:pt x="198" y="0"/>
                    <a:pt x="198" y="0"/>
                    <a:pt x="198" y="0"/>
                  </a:cubicBezTo>
                  <a:cubicBezTo>
                    <a:pt x="200" y="3"/>
                    <a:pt x="200" y="3"/>
                    <a:pt x="200" y="3"/>
                  </a:cubicBezTo>
                  <a:cubicBezTo>
                    <a:pt x="224" y="37"/>
                    <a:pt x="236" y="76"/>
                    <a:pt x="236" y="118"/>
                  </a:cubicBezTo>
                  <a:cubicBezTo>
                    <a:pt x="236" y="159"/>
                    <a:pt x="224" y="197"/>
                    <a:pt x="200" y="232"/>
                  </a:cubicBezTo>
                  <a:cubicBezTo>
                    <a:pt x="198" y="236"/>
                    <a:pt x="198" y="236"/>
                    <a:pt x="198" y="236"/>
                  </a:cubicBezTo>
                  <a:cubicBezTo>
                    <a:pt x="222" y="236"/>
                    <a:pt x="222" y="236"/>
                    <a:pt x="222" y="236"/>
                  </a:cubicBezTo>
                  <a:cubicBezTo>
                    <a:pt x="223" y="235"/>
                    <a:pt x="223" y="235"/>
                    <a:pt x="223" y="235"/>
                  </a:cubicBezTo>
                  <a:cubicBezTo>
                    <a:pt x="248" y="201"/>
                    <a:pt x="260" y="162"/>
                    <a:pt x="260" y="118"/>
                  </a:cubicBezTo>
                  <a:cubicBezTo>
                    <a:pt x="260" y="97"/>
                    <a:pt x="257" y="75"/>
                    <a:pt x="250" y="5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1" name="Freeform 6"/>
            <p:cNvSpPr>
              <a:spLocks/>
            </p:cNvSpPr>
            <p:nvPr userDrawn="1"/>
          </p:nvSpPr>
          <p:spPr bwMode="auto">
            <a:xfrm>
              <a:off x="7780338" y="4940300"/>
              <a:ext cx="198437" cy="107950"/>
            </a:xfrm>
            <a:custGeom>
              <a:avLst/>
              <a:gdLst>
                <a:gd name="T0" fmla="*/ 173 w 226"/>
                <a:gd name="T1" fmla="*/ 0 h 122"/>
                <a:gd name="T2" fmla="*/ 210 w 226"/>
                <a:gd name="T3" fmla="*/ 44 h 122"/>
                <a:gd name="T4" fmla="*/ 210 w 226"/>
                <a:gd name="T5" fmla="*/ 99 h 122"/>
                <a:gd name="T6" fmla="*/ 226 w 226"/>
                <a:gd name="T7" fmla="*/ 99 h 122"/>
                <a:gd name="T8" fmla="*/ 226 w 226"/>
                <a:gd name="T9" fmla="*/ 122 h 122"/>
                <a:gd name="T10" fmla="*/ 156 w 226"/>
                <a:gd name="T11" fmla="*/ 122 h 122"/>
                <a:gd name="T12" fmla="*/ 156 w 226"/>
                <a:gd name="T13" fmla="*/ 99 h 122"/>
                <a:gd name="T14" fmla="*/ 167 w 226"/>
                <a:gd name="T15" fmla="*/ 99 h 122"/>
                <a:gd name="T16" fmla="*/ 167 w 226"/>
                <a:gd name="T17" fmla="*/ 47 h 122"/>
                <a:gd name="T18" fmla="*/ 162 w 226"/>
                <a:gd name="T19" fmla="*/ 31 h 122"/>
                <a:gd name="T20" fmla="*/ 153 w 226"/>
                <a:gd name="T21" fmla="*/ 27 h 122"/>
                <a:gd name="T22" fmla="*/ 134 w 226"/>
                <a:gd name="T23" fmla="*/ 52 h 122"/>
                <a:gd name="T24" fmla="*/ 134 w 226"/>
                <a:gd name="T25" fmla="*/ 99 h 122"/>
                <a:gd name="T26" fmla="*/ 145 w 226"/>
                <a:gd name="T27" fmla="*/ 99 h 122"/>
                <a:gd name="T28" fmla="*/ 145 w 226"/>
                <a:gd name="T29" fmla="*/ 122 h 122"/>
                <a:gd name="T30" fmla="*/ 81 w 226"/>
                <a:gd name="T31" fmla="*/ 122 h 122"/>
                <a:gd name="T32" fmla="*/ 81 w 226"/>
                <a:gd name="T33" fmla="*/ 99 h 122"/>
                <a:gd name="T34" fmla="*/ 92 w 226"/>
                <a:gd name="T35" fmla="*/ 99 h 122"/>
                <a:gd name="T36" fmla="*/ 92 w 226"/>
                <a:gd name="T37" fmla="*/ 47 h 122"/>
                <a:gd name="T38" fmla="*/ 87 w 226"/>
                <a:gd name="T39" fmla="*/ 31 h 122"/>
                <a:gd name="T40" fmla="*/ 77 w 226"/>
                <a:gd name="T41" fmla="*/ 27 h 122"/>
                <a:gd name="T42" fmla="*/ 59 w 226"/>
                <a:gd name="T43" fmla="*/ 52 h 122"/>
                <a:gd name="T44" fmla="*/ 59 w 226"/>
                <a:gd name="T45" fmla="*/ 99 h 122"/>
                <a:gd name="T46" fmla="*/ 69 w 226"/>
                <a:gd name="T47" fmla="*/ 99 h 122"/>
                <a:gd name="T48" fmla="*/ 69 w 226"/>
                <a:gd name="T49" fmla="*/ 122 h 122"/>
                <a:gd name="T50" fmla="*/ 0 w 226"/>
                <a:gd name="T51" fmla="*/ 122 h 122"/>
                <a:gd name="T52" fmla="*/ 0 w 226"/>
                <a:gd name="T53" fmla="*/ 99 h 122"/>
                <a:gd name="T54" fmla="*/ 16 w 226"/>
                <a:gd name="T55" fmla="*/ 99 h 122"/>
                <a:gd name="T56" fmla="*/ 16 w 226"/>
                <a:gd name="T57" fmla="*/ 26 h 122"/>
                <a:gd name="T58" fmla="*/ 0 w 226"/>
                <a:gd name="T59" fmla="*/ 26 h 122"/>
                <a:gd name="T60" fmla="*/ 0 w 226"/>
                <a:gd name="T61" fmla="*/ 3 h 122"/>
                <a:gd name="T62" fmla="*/ 56 w 226"/>
                <a:gd name="T63" fmla="*/ 3 h 122"/>
                <a:gd name="T64" fmla="*/ 56 w 226"/>
                <a:gd name="T65" fmla="*/ 35 h 122"/>
                <a:gd name="T66" fmla="*/ 97 w 226"/>
                <a:gd name="T67" fmla="*/ 0 h 122"/>
                <a:gd name="T68" fmla="*/ 132 w 226"/>
                <a:gd name="T69" fmla="*/ 32 h 122"/>
                <a:gd name="T70" fmla="*/ 173 w 226"/>
                <a:gd name="T7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6" h="122">
                  <a:moveTo>
                    <a:pt x="173" y="0"/>
                  </a:moveTo>
                  <a:cubicBezTo>
                    <a:pt x="200" y="0"/>
                    <a:pt x="210" y="19"/>
                    <a:pt x="210" y="44"/>
                  </a:cubicBezTo>
                  <a:cubicBezTo>
                    <a:pt x="210" y="99"/>
                    <a:pt x="210" y="99"/>
                    <a:pt x="210" y="99"/>
                  </a:cubicBezTo>
                  <a:cubicBezTo>
                    <a:pt x="226" y="99"/>
                    <a:pt x="226" y="99"/>
                    <a:pt x="226" y="99"/>
                  </a:cubicBezTo>
                  <a:cubicBezTo>
                    <a:pt x="226" y="122"/>
                    <a:pt x="226" y="122"/>
                    <a:pt x="226" y="122"/>
                  </a:cubicBezTo>
                  <a:cubicBezTo>
                    <a:pt x="156" y="122"/>
                    <a:pt x="156" y="122"/>
                    <a:pt x="156" y="122"/>
                  </a:cubicBezTo>
                  <a:cubicBezTo>
                    <a:pt x="156" y="99"/>
                    <a:pt x="156" y="99"/>
                    <a:pt x="156" y="99"/>
                  </a:cubicBezTo>
                  <a:cubicBezTo>
                    <a:pt x="167" y="99"/>
                    <a:pt x="167" y="99"/>
                    <a:pt x="167" y="99"/>
                  </a:cubicBezTo>
                  <a:cubicBezTo>
                    <a:pt x="167" y="47"/>
                    <a:pt x="167" y="47"/>
                    <a:pt x="167" y="47"/>
                  </a:cubicBezTo>
                  <a:cubicBezTo>
                    <a:pt x="167" y="40"/>
                    <a:pt x="166" y="34"/>
                    <a:pt x="162" y="31"/>
                  </a:cubicBezTo>
                  <a:cubicBezTo>
                    <a:pt x="160" y="28"/>
                    <a:pt x="157" y="27"/>
                    <a:pt x="153" y="27"/>
                  </a:cubicBezTo>
                  <a:cubicBezTo>
                    <a:pt x="143" y="27"/>
                    <a:pt x="134" y="38"/>
                    <a:pt x="134" y="52"/>
                  </a:cubicBezTo>
                  <a:cubicBezTo>
                    <a:pt x="134" y="99"/>
                    <a:pt x="134" y="99"/>
                    <a:pt x="134" y="99"/>
                  </a:cubicBezTo>
                  <a:cubicBezTo>
                    <a:pt x="145" y="99"/>
                    <a:pt x="145" y="99"/>
                    <a:pt x="145" y="99"/>
                  </a:cubicBezTo>
                  <a:cubicBezTo>
                    <a:pt x="145" y="122"/>
                    <a:pt x="145" y="122"/>
                    <a:pt x="145" y="122"/>
                  </a:cubicBezTo>
                  <a:cubicBezTo>
                    <a:pt x="81" y="122"/>
                    <a:pt x="81" y="122"/>
                    <a:pt x="81" y="122"/>
                  </a:cubicBezTo>
                  <a:cubicBezTo>
                    <a:pt x="81" y="99"/>
                    <a:pt x="81" y="99"/>
                    <a:pt x="81" y="99"/>
                  </a:cubicBezTo>
                  <a:cubicBezTo>
                    <a:pt x="92" y="99"/>
                    <a:pt x="92" y="99"/>
                    <a:pt x="92" y="99"/>
                  </a:cubicBezTo>
                  <a:cubicBezTo>
                    <a:pt x="92" y="47"/>
                    <a:pt x="92" y="47"/>
                    <a:pt x="92" y="47"/>
                  </a:cubicBezTo>
                  <a:cubicBezTo>
                    <a:pt x="92" y="40"/>
                    <a:pt x="90" y="34"/>
                    <a:pt x="87" y="31"/>
                  </a:cubicBezTo>
                  <a:cubicBezTo>
                    <a:pt x="84" y="28"/>
                    <a:pt x="81" y="27"/>
                    <a:pt x="77" y="27"/>
                  </a:cubicBezTo>
                  <a:cubicBezTo>
                    <a:pt x="67" y="27"/>
                    <a:pt x="59" y="38"/>
                    <a:pt x="59" y="52"/>
                  </a:cubicBezTo>
                  <a:cubicBezTo>
                    <a:pt x="59" y="99"/>
                    <a:pt x="59" y="99"/>
                    <a:pt x="59" y="99"/>
                  </a:cubicBezTo>
                  <a:cubicBezTo>
                    <a:pt x="69" y="99"/>
                    <a:pt x="69" y="99"/>
                    <a:pt x="69" y="99"/>
                  </a:cubicBezTo>
                  <a:cubicBezTo>
                    <a:pt x="69" y="122"/>
                    <a:pt x="69" y="122"/>
                    <a:pt x="69" y="122"/>
                  </a:cubicBezTo>
                  <a:cubicBezTo>
                    <a:pt x="0" y="122"/>
                    <a:pt x="0" y="122"/>
                    <a:pt x="0" y="122"/>
                  </a:cubicBezTo>
                  <a:cubicBezTo>
                    <a:pt x="0" y="99"/>
                    <a:pt x="0" y="99"/>
                    <a:pt x="0" y="99"/>
                  </a:cubicBezTo>
                  <a:cubicBezTo>
                    <a:pt x="16" y="99"/>
                    <a:pt x="16" y="99"/>
                    <a:pt x="16" y="99"/>
                  </a:cubicBezTo>
                  <a:cubicBezTo>
                    <a:pt x="16" y="26"/>
                    <a:pt x="16" y="26"/>
                    <a:pt x="16" y="26"/>
                  </a:cubicBezTo>
                  <a:cubicBezTo>
                    <a:pt x="0" y="26"/>
                    <a:pt x="0" y="26"/>
                    <a:pt x="0" y="26"/>
                  </a:cubicBezTo>
                  <a:cubicBezTo>
                    <a:pt x="0" y="3"/>
                    <a:pt x="0" y="3"/>
                    <a:pt x="0" y="3"/>
                  </a:cubicBezTo>
                  <a:cubicBezTo>
                    <a:pt x="56" y="3"/>
                    <a:pt x="56" y="3"/>
                    <a:pt x="56" y="3"/>
                  </a:cubicBezTo>
                  <a:cubicBezTo>
                    <a:pt x="56" y="35"/>
                    <a:pt x="56" y="35"/>
                    <a:pt x="56" y="35"/>
                  </a:cubicBezTo>
                  <a:cubicBezTo>
                    <a:pt x="62" y="16"/>
                    <a:pt x="75" y="0"/>
                    <a:pt x="97" y="0"/>
                  </a:cubicBezTo>
                  <a:cubicBezTo>
                    <a:pt x="119" y="0"/>
                    <a:pt x="129" y="13"/>
                    <a:pt x="132" y="32"/>
                  </a:cubicBezTo>
                  <a:cubicBezTo>
                    <a:pt x="139" y="14"/>
                    <a:pt x="151" y="0"/>
                    <a:pt x="1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 name="Freeform 7"/>
            <p:cNvSpPr>
              <a:spLocks noEditPoints="1"/>
            </p:cNvSpPr>
            <p:nvPr userDrawn="1"/>
          </p:nvSpPr>
          <p:spPr bwMode="auto">
            <a:xfrm>
              <a:off x="7988300" y="4940300"/>
              <a:ext cx="123825" cy="109538"/>
            </a:xfrm>
            <a:custGeom>
              <a:avLst/>
              <a:gdLst>
                <a:gd name="T0" fmla="*/ 0 w 142"/>
                <a:gd name="T1" fmla="*/ 93 h 125"/>
                <a:gd name="T2" fmla="*/ 8 w 142"/>
                <a:gd name="T3" fmla="*/ 73 h 125"/>
                <a:gd name="T4" fmla="*/ 60 w 142"/>
                <a:gd name="T5" fmla="*/ 56 h 125"/>
                <a:gd name="T6" fmla="*/ 74 w 142"/>
                <a:gd name="T7" fmla="*/ 51 h 125"/>
                <a:gd name="T8" fmla="*/ 74 w 142"/>
                <a:gd name="T9" fmla="*/ 41 h 125"/>
                <a:gd name="T10" fmla="*/ 53 w 142"/>
                <a:gd name="T11" fmla="*/ 20 h 125"/>
                <a:gd name="T12" fmla="*/ 39 w 142"/>
                <a:gd name="T13" fmla="*/ 23 h 125"/>
                <a:gd name="T14" fmla="*/ 45 w 142"/>
                <a:gd name="T15" fmla="*/ 36 h 125"/>
                <a:gd name="T16" fmla="*/ 25 w 142"/>
                <a:gd name="T17" fmla="*/ 52 h 125"/>
                <a:gd name="T18" fmla="*/ 5 w 142"/>
                <a:gd name="T19" fmla="*/ 33 h 125"/>
                <a:gd name="T20" fmla="*/ 64 w 142"/>
                <a:gd name="T21" fmla="*/ 0 h 125"/>
                <a:gd name="T22" fmla="*/ 115 w 142"/>
                <a:gd name="T23" fmla="*/ 44 h 125"/>
                <a:gd name="T24" fmla="*/ 115 w 142"/>
                <a:gd name="T25" fmla="*/ 96 h 125"/>
                <a:gd name="T26" fmla="*/ 121 w 142"/>
                <a:gd name="T27" fmla="*/ 102 h 125"/>
                <a:gd name="T28" fmla="*/ 128 w 142"/>
                <a:gd name="T29" fmla="*/ 90 h 125"/>
                <a:gd name="T30" fmla="*/ 142 w 142"/>
                <a:gd name="T31" fmla="*/ 93 h 125"/>
                <a:gd name="T32" fmla="*/ 109 w 142"/>
                <a:gd name="T33" fmla="*/ 125 h 125"/>
                <a:gd name="T34" fmla="*/ 78 w 142"/>
                <a:gd name="T35" fmla="*/ 98 h 125"/>
                <a:gd name="T36" fmla="*/ 77 w 142"/>
                <a:gd name="T37" fmla="*/ 98 h 125"/>
                <a:gd name="T38" fmla="*/ 37 w 142"/>
                <a:gd name="T39" fmla="*/ 125 h 125"/>
                <a:gd name="T40" fmla="*/ 0 w 142"/>
                <a:gd name="T41" fmla="*/ 93 h 125"/>
                <a:gd name="T42" fmla="*/ 74 w 142"/>
                <a:gd name="T43" fmla="*/ 74 h 125"/>
                <a:gd name="T44" fmla="*/ 74 w 142"/>
                <a:gd name="T45" fmla="*/ 66 h 125"/>
                <a:gd name="T46" fmla="*/ 62 w 142"/>
                <a:gd name="T47" fmla="*/ 68 h 125"/>
                <a:gd name="T48" fmla="*/ 42 w 142"/>
                <a:gd name="T49" fmla="*/ 87 h 125"/>
                <a:gd name="T50" fmla="*/ 57 w 142"/>
                <a:gd name="T51" fmla="*/ 101 h 125"/>
                <a:gd name="T52" fmla="*/ 74 w 142"/>
                <a:gd name="T53" fmla="*/ 7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125">
                  <a:moveTo>
                    <a:pt x="0" y="93"/>
                  </a:moveTo>
                  <a:cubicBezTo>
                    <a:pt x="0" y="85"/>
                    <a:pt x="3" y="78"/>
                    <a:pt x="8" y="73"/>
                  </a:cubicBezTo>
                  <a:cubicBezTo>
                    <a:pt x="15" y="66"/>
                    <a:pt x="27" y="60"/>
                    <a:pt x="60" y="56"/>
                  </a:cubicBezTo>
                  <a:cubicBezTo>
                    <a:pt x="73" y="54"/>
                    <a:pt x="74" y="53"/>
                    <a:pt x="74" y="51"/>
                  </a:cubicBezTo>
                  <a:cubicBezTo>
                    <a:pt x="74" y="41"/>
                    <a:pt x="74" y="41"/>
                    <a:pt x="74" y="41"/>
                  </a:cubicBezTo>
                  <a:cubicBezTo>
                    <a:pt x="74" y="26"/>
                    <a:pt x="66" y="20"/>
                    <a:pt x="53" y="20"/>
                  </a:cubicBezTo>
                  <a:cubicBezTo>
                    <a:pt x="48" y="20"/>
                    <a:pt x="43" y="21"/>
                    <a:pt x="39" y="23"/>
                  </a:cubicBezTo>
                  <a:cubicBezTo>
                    <a:pt x="43" y="26"/>
                    <a:pt x="45" y="30"/>
                    <a:pt x="45" y="36"/>
                  </a:cubicBezTo>
                  <a:cubicBezTo>
                    <a:pt x="45" y="45"/>
                    <a:pt x="36" y="52"/>
                    <a:pt x="25" y="52"/>
                  </a:cubicBezTo>
                  <a:cubicBezTo>
                    <a:pt x="11" y="52"/>
                    <a:pt x="5" y="43"/>
                    <a:pt x="5" y="33"/>
                  </a:cubicBezTo>
                  <a:cubicBezTo>
                    <a:pt x="5" y="10"/>
                    <a:pt x="34" y="0"/>
                    <a:pt x="64" y="0"/>
                  </a:cubicBezTo>
                  <a:cubicBezTo>
                    <a:pt x="104" y="0"/>
                    <a:pt x="115" y="19"/>
                    <a:pt x="115" y="44"/>
                  </a:cubicBezTo>
                  <a:cubicBezTo>
                    <a:pt x="115" y="96"/>
                    <a:pt x="115" y="96"/>
                    <a:pt x="115" y="96"/>
                  </a:cubicBezTo>
                  <a:cubicBezTo>
                    <a:pt x="115" y="101"/>
                    <a:pt x="118" y="102"/>
                    <a:pt x="121" y="102"/>
                  </a:cubicBezTo>
                  <a:cubicBezTo>
                    <a:pt x="124" y="102"/>
                    <a:pt x="126" y="100"/>
                    <a:pt x="128" y="90"/>
                  </a:cubicBezTo>
                  <a:cubicBezTo>
                    <a:pt x="142" y="93"/>
                    <a:pt x="142" y="93"/>
                    <a:pt x="142" y="93"/>
                  </a:cubicBezTo>
                  <a:cubicBezTo>
                    <a:pt x="138" y="115"/>
                    <a:pt x="128" y="125"/>
                    <a:pt x="109" y="125"/>
                  </a:cubicBezTo>
                  <a:cubicBezTo>
                    <a:pt x="93" y="125"/>
                    <a:pt x="81" y="117"/>
                    <a:pt x="78" y="98"/>
                  </a:cubicBezTo>
                  <a:cubicBezTo>
                    <a:pt x="77" y="98"/>
                    <a:pt x="77" y="98"/>
                    <a:pt x="77" y="98"/>
                  </a:cubicBezTo>
                  <a:cubicBezTo>
                    <a:pt x="69" y="118"/>
                    <a:pt x="55" y="125"/>
                    <a:pt x="37" y="125"/>
                  </a:cubicBezTo>
                  <a:cubicBezTo>
                    <a:pt x="16" y="125"/>
                    <a:pt x="0" y="113"/>
                    <a:pt x="0" y="93"/>
                  </a:cubicBezTo>
                  <a:close/>
                  <a:moveTo>
                    <a:pt x="74" y="74"/>
                  </a:moveTo>
                  <a:cubicBezTo>
                    <a:pt x="74" y="66"/>
                    <a:pt x="74" y="66"/>
                    <a:pt x="74" y="66"/>
                  </a:cubicBezTo>
                  <a:cubicBezTo>
                    <a:pt x="71" y="67"/>
                    <a:pt x="68" y="67"/>
                    <a:pt x="62" y="68"/>
                  </a:cubicBezTo>
                  <a:cubicBezTo>
                    <a:pt x="47" y="71"/>
                    <a:pt x="42" y="78"/>
                    <a:pt x="42" y="87"/>
                  </a:cubicBezTo>
                  <a:cubicBezTo>
                    <a:pt x="42" y="94"/>
                    <a:pt x="47" y="101"/>
                    <a:pt x="57" y="101"/>
                  </a:cubicBezTo>
                  <a:cubicBezTo>
                    <a:pt x="68" y="101"/>
                    <a:pt x="74" y="90"/>
                    <a:pt x="7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 name="Freeform 8"/>
            <p:cNvSpPr>
              <a:spLocks/>
            </p:cNvSpPr>
            <p:nvPr userDrawn="1"/>
          </p:nvSpPr>
          <p:spPr bwMode="auto">
            <a:xfrm>
              <a:off x="8108950" y="4916488"/>
              <a:ext cx="92075" cy="133350"/>
            </a:xfrm>
            <a:custGeom>
              <a:avLst/>
              <a:gdLst>
                <a:gd name="T0" fmla="*/ 63 w 106"/>
                <a:gd name="T1" fmla="*/ 0 h 153"/>
                <a:gd name="T2" fmla="*/ 63 w 106"/>
                <a:gd name="T3" fmla="*/ 32 h 153"/>
                <a:gd name="T4" fmla="*/ 101 w 106"/>
                <a:gd name="T5" fmla="*/ 32 h 153"/>
                <a:gd name="T6" fmla="*/ 101 w 106"/>
                <a:gd name="T7" fmla="*/ 54 h 153"/>
                <a:gd name="T8" fmla="*/ 63 w 106"/>
                <a:gd name="T9" fmla="*/ 54 h 153"/>
                <a:gd name="T10" fmla="*/ 63 w 106"/>
                <a:gd name="T11" fmla="*/ 110 h 153"/>
                <a:gd name="T12" fmla="*/ 74 w 106"/>
                <a:gd name="T13" fmla="*/ 127 h 153"/>
                <a:gd name="T14" fmla="*/ 89 w 106"/>
                <a:gd name="T15" fmla="*/ 103 h 153"/>
                <a:gd name="T16" fmla="*/ 106 w 106"/>
                <a:gd name="T17" fmla="*/ 107 h 153"/>
                <a:gd name="T18" fmla="*/ 62 w 106"/>
                <a:gd name="T19" fmla="*/ 153 h 153"/>
                <a:gd name="T20" fmla="*/ 20 w 106"/>
                <a:gd name="T21" fmla="*/ 108 h 153"/>
                <a:gd name="T22" fmla="*/ 20 w 106"/>
                <a:gd name="T23" fmla="*/ 54 h 153"/>
                <a:gd name="T24" fmla="*/ 0 w 106"/>
                <a:gd name="T25" fmla="*/ 54 h 153"/>
                <a:gd name="T26" fmla="*/ 0 w 106"/>
                <a:gd name="T27" fmla="*/ 32 h 153"/>
                <a:gd name="T28" fmla="*/ 21 w 106"/>
                <a:gd name="T29" fmla="*/ 32 h 153"/>
                <a:gd name="T30" fmla="*/ 21 w 106"/>
                <a:gd name="T31" fmla="*/ 5 h 153"/>
                <a:gd name="T32" fmla="*/ 63 w 106"/>
                <a:gd name="T3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53">
                  <a:moveTo>
                    <a:pt x="63" y="0"/>
                  </a:moveTo>
                  <a:cubicBezTo>
                    <a:pt x="63" y="32"/>
                    <a:pt x="63" y="32"/>
                    <a:pt x="63" y="32"/>
                  </a:cubicBezTo>
                  <a:cubicBezTo>
                    <a:pt x="101" y="32"/>
                    <a:pt x="101" y="32"/>
                    <a:pt x="101" y="32"/>
                  </a:cubicBezTo>
                  <a:cubicBezTo>
                    <a:pt x="101" y="54"/>
                    <a:pt x="101" y="54"/>
                    <a:pt x="101" y="54"/>
                  </a:cubicBezTo>
                  <a:cubicBezTo>
                    <a:pt x="63" y="54"/>
                    <a:pt x="63" y="54"/>
                    <a:pt x="63" y="54"/>
                  </a:cubicBezTo>
                  <a:cubicBezTo>
                    <a:pt x="63" y="110"/>
                    <a:pt x="63" y="110"/>
                    <a:pt x="63" y="110"/>
                  </a:cubicBezTo>
                  <a:cubicBezTo>
                    <a:pt x="63" y="120"/>
                    <a:pt x="67" y="127"/>
                    <a:pt x="74" y="127"/>
                  </a:cubicBezTo>
                  <a:cubicBezTo>
                    <a:pt x="82" y="127"/>
                    <a:pt x="85" y="121"/>
                    <a:pt x="89" y="103"/>
                  </a:cubicBezTo>
                  <a:cubicBezTo>
                    <a:pt x="106" y="107"/>
                    <a:pt x="106" y="107"/>
                    <a:pt x="106" y="107"/>
                  </a:cubicBezTo>
                  <a:cubicBezTo>
                    <a:pt x="101" y="139"/>
                    <a:pt x="89" y="153"/>
                    <a:pt x="62" y="153"/>
                  </a:cubicBezTo>
                  <a:cubicBezTo>
                    <a:pt x="34" y="153"/>
                    <a:pt x="20" y="139"/>
                    <a:pt x="20" y="108"/>
                  </a:cubicBezTo>
                  <a:cubicBezTo>
                    <a:pt x="20" y="54"/>
                    <a:pt x="20" y="54"/>
                    <a:pt x="20" y="54"/>
                  </a:cubicBezTo>
                  <a:cubicBezTo>
                    <a:pt x="0" y="54"/>
                    <a:pt x="0" y="54"/>
                    <a:pt x="0" y="54"/>
                  </a:cubicBezTo>
                  <a:cubicBezTo>
                    <a:pt x="0" y="32"/>
                    <a:pt x="0" y="32"/>
                    <a:pt x="0" y="32"/>
                  </a:cubicBezTo>
                  <a:cubicBezTo>
                    <a:pt x="21" y="32"/>
                    <a:pt x="21" y="32"/>
                    <a:pt x="21" y="32"/>
                  </a:cubicBezTo>
                  <a:cubicBezTo>
                    <a:pt x="21" y="5"/>
                    <a:pt x="21" y="5"/>
                    <a:pt x="21" y="5"/>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 name="Freeform 9"/>
            <p:cNvSpPr>
              <a:spLocks/>
            </p:cNvSpPr>
            <p:nvPr userDrawn="1"/>
          </p:nvSpPr>
          <p:spPr bwMode="auto">
            <a:xfrm>
              <a:off x="8202613" y="4916488"/>
              <a:ext cx="93662" cy="133350"/>
            </a:xfrm>
            <a:custGeom>
              <a:avLst/>
              <a:gdLst>
                <a:gd name="T0" fmla="*/ 63 w 106"/>
                <a:gd name="T1" fmla="*/ 0 h 153"/>
                <a:gd name="T2" fmla="*/ 63 w 106"/>
                <a:gd name="T3" fmla="*/ 32 h 153"/>
                <a:gd name="T4" fmla="*/ 101 w 106"/>
                <a:gd name="T5" fmla="*/ 32 h 153"/>
                <a:gd name="T6" fmla="*/ 101 w 106"/>
                <a:gd name="T7" fmla="*/ 54 h 153"/>
                <a:gd name="T8" fmla="*/ 63 w 106"/>
                <a:gd name="T9" fmla="*/ 54 h 153"/>
                <a:gd name="T10" fmla="*/ 63 w 106"/>
                <a:gd name="T11" fmla="*/ 110 h 153"/>
                <a:gd name="T12" fmla="*/ 75 w 106"/>
                <a:gd name="T13" fmla="*/ 127 h 153"/>
                <a:gd name="T14" fmla="*/ 90 w 106"/>
                <a:gd name="T15" fmla="*/ 103 h 153"/>
                <a:gd name="T16" fmla="*/ 106 w 106"/>
                <a:gd name="T17" fmla="*/ 107 h 153"/>
                <a:gd name="T18" fmla="*/ 63 w 106"/>
                <a:gd name="T19" fmla="*/ 153 h 153"/>
                <a:gd name="T20" fmla="*/ 21 w 106"/>
                <a:gd name="T21" fmla="*/ 108 h 153"/>
                <a:gd name="T22" fmla="*/ 21 w 106"/>
                <a:gd name="T23" fmla="*/ 54 h 153"/>
                <a:gd name="T24" fmla="*/ 0 w 106"/>
                <a:gd name="T25" fmla="*/ 54 h 153"/>
                <a:gd name="T26" fmla="*/ 0 w 106"/>
                <a:gd name="T27" fmla="*/ 32 h 153"/>
                <a:gd name="T28" fmla="*/ 22 w 106"/>
                <a:gd name="T29" fmla="*/ 32 h 153"/>
                <a:gd name="T30" fmla="*/ 22 w 106"/>
                <a:gd name="T31" fmla="*/ 5 h 153"/>
                <a:gd name="T32" fmla="*/ 63 w 106"/>
                <a:gd name="T3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53">
                  <a:moveTo>
                    <a:pt x="63" y="0"/>
                  </a:moveTo>
                  <a:cubicBezTo>
                    <a:pt x="63" y="32"/>
                    <a:pt x="63" y="32"/>
                    <a:pt x="63" y="32"/>
                  </a:cubicBezTo>
                  <a:cubicBezTo>
                    <a:pt x="101" y="32"/>
                    <a:pt x="101" y="32"/>
                    <a:pt x="101" y="32"/>
                  </a:cubicBezTo>
                  <a:cubicBezTo>
                    <a:pt x="101" y="54"/>
                    <a:pt x="101" y="54"/>
                    <a:pt x="101" y="54"/>
                  </a:cubicBezTo>
                  <a:cubicBezTo>
                    <a:pt x="63" y="54"/>
                    <a:pt x="63" y="54"/>
                    <a:pt x="63" y="54"/>
                  </a:cubicBezTo>
                  <a:cubicBezTo>
                    <a:pt x="63" y="110"/>
                    <a:pt x="63" y="110"/>
                    <a:pt x="63" y="110"/>
                  </a:cubicBezTo>
                  <a:cubicBezTo>
                    <a:pt x="63" y="120"/>
                    <a:pt x="67" y="127"/>
                    <a:pt x="75" y="127"/>
                  </a:cubicBezTo>
                  <a:cubicBezTo>
                    <a:pt x="83" y="127"/>
                    <a:pt x="86" y="121"/>
                    <a:pt x="90" y="103"/>
                  </a:cubicBezTo>
                  <a:cubicBezTo>
                    <a:pt x="106" y="107"/>
                    <a:pt x="106" y="107"/>
                    <a:pt x="106" y="107"/>
                  </a:cubicBezTo>
                  <a:cubicBezTo>
                    <a:pt x="101" y="139"/>
                    <a:pt x="89" y="153"/>
                    <a:pt x="63" y="153"/>
                  </a:cubicBezTo>
                  <a:cubicBezTo>
                    <a:pt x="34" y="153"/>
                    <a:pt x="21" y="139"/>
                    <a:pt x="21" y="108"/>
                  </a:cubicBezTo>
                  <a:cubicBezTo>
                    <a:pt x="21" y="54"/>
                    <a:pt x="21" y="54"/>
                    <a:pt x="21" y="54"/>
                  </a:cubicBezTo>
                  <a:cubicBezTo>
                    <a:pt x="0" y="54"/>
                    <a:pt x="0" y="54"/>
                    <a:pt x="0" y="54"/>
                  </a:cubicBezTo>
                  <a:cubicBezTo>
                    <a:pt x="0" y="32"/>
                    <a:pt x="0" y="32"/>
                    <a:pt x="0" y="32"/>
                  </a:cubicBezTo>
                  <a:cubicBezTo>
                    <a:pt x="22" y="32"/>
                    <a:pt x="22" y="32"/>
                    <a:pt x="22" y="32"/>
                  </a:cubicBezTo>
                  <a:cubicBezTo>
                    <a:pt x="22" y="5"/>
                    <a:pt x="22" y="5"/>
                    <a:pt x="22" y="5"/>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6" name="Freeform 10"/>
            <p:cNvSpPr>
              <a:spLocks noEditPoints="1"/>
            </p:cNvSpPr>
            <p:nvPr userDrawn="1"/>
          </p:nvSpPr>
          <p:spPr bwMode="auto">
            <a:xfrm>
              <a:off x="8304213" y="4940300"/>
              <a:ext cx="112712" cy="109538"/>
            </a:xfrm>
            <a:custGeom>
              <a:avLst/>
              <a:gdLst>
                <a:gd name="T0" fmla="*/ 44 w 127"/>
                <a:gd name="T1" fmla="*/ 69 h 125"/>
                <a:gd name="T2" fmla="*/ 73 w 127"/>
                <a:gd name="T3" fmla="*/ 103 h 125"/>
                <a:gd name="T4" fmla="*/ 100 w 127"/>
                <a:gd name="T5" fmla="*/ 83 h 125"/>
                <a:gd name="T6" fmla="*/ 123 w 127"/>
                <a:gd name="T7" fmla="*/ 83 h 125"/>
                <a:gd name="T8" fmla="*/ 67 w 127"/>
                <a:gd name="T9" fmla="*/ 125 h 125"/>
                <a:gd name="T10" fmla="*/ 0 w 127"/>
                <a:gd name="T11" fmla="*/ 64 h 125"/>
                <a:gd name="T12" fmla="*/ 64 w 127"/>
                <a:gd name="T13" fmla="*/ 0 h 125"/>
                <a:gd name="T14" fmla="*/ 124 w 127"/>
                <a:gd name="T15" fmla="*/ 69 h 125"/>
                <a:gd name="T16" fmla="*/ 44 w 127"/>
                <a:gd name="T17" fmla="*/ 69 h 125"/>
                <a:gd name="T18" fmla="*/ 44 w 127"/>
                <a:gd name="T19" fmla="*/ 51 h 125"/>
                <a:gd name="T20" fmla="*/ 83 w 127"/>
                <a:gd name="T21" fmla="*/ 51 h 125"/>
                <a:gd name="T22" fmla="*/ 64 w 127"/>
                <a:gd name="T23" fmla="*/ 19 h 125"/>
                <a:gd name="T24" fmla="*/ 44 w 127"/>
                <a:gd name="T25" fmla="*/ 5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5">
                  <a:moveTo>
                    <a:pt x="44" y="69"/>
                  </a:moveTo>
                  <a:cubicBezTo>
                    <a:pt x="45" y="96"/>
                    <a:pt x="56" y="103"/>
                    <a:pt x="73" y="103"/>
                  </a:cubicBezTo>
                  <a:cubicBezTo>
                    <a:pt x="87" y="103"/>
                    <a:pt x="95" y="97"/>
                    <a:pt x="100" y="83"/>
                  </a:cubicBezTo>
                  <a:cubicBezTo>
                    <a:pt x="123" y="83"/>
                    <a:pt x="123" y="83"/>
                    <a:pt x="123" y="83"/>
                  </a:cubicBezTo>
                  <a:cubicBezTo>
                    <a:pt x="119" y="107"/>
                    <a:pt x="103" y="125"/>
                    <a:pt x="67" y="125"/>
                  </a:cubicBezTo>
                  <a:cubicBezTo>
                    <a:pt x="26" y="125"/>
                    <a:pt x="0" y="101"/>
                    <a:pt x="0" y="64"/>
                  </a:cubicBezTo>
                  <a:cubicBezTo>
                    <a:pt x="0" y="27"/>
                    <a:pt x="28" y="0"/>
                    <a:pt x="64" y="0"/>
                  </a:cubicBezTo>
                  <a:cubicBezTo>
                    <a:pt x="107" y="0"/>
                    <a:pt x="127" y="27"/>
                    <a:pt x="124" y="69"/>
                  </a:cubicBezTo>
                  <a:lnTo>
                    <a:pt x="44" y="69"/>
                  </a:lnTo>
                  <a:close/>
                  <a:moveTo>
                    <a:pt x="44" y="51"/>
                  </a:moveTo>
                  <a:cubicBezTo>
                    <a:pt x="83" y="51"/>
                    <a:pt x="83" y="51"/>
                    <a:pt x="83" y="51"/>
                  </a:cubicBezTo>
                  <a:cubicBezTo>
                    <a:pt x="82" y="26"/>
                    <a:pt x="76" y="19"/>
                    <a:pt x="64" y="19"/>
                  </a:cubicBezTo>
                  <a:cubicBezTo>
                    <a:pt x="52" y="19"/>
                    <a:pt x="45" y="26"/>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7" name="Freeform 11"/>
            <p:cNvSpPr>
              <a:spLocks/>
            </p:cNvSpPr>
            <p:nvPr userDrawn="1"/>
          </p:nvSpPr>
          <p:spPr bwMode="auto">
            <a:xfrm>
              <a:off x="8426450" y="4940300"/>
              <a:ext cx="104775" cy="107950"/>
            </a:xfrm>
            <a:custGeom>
              <a:avLst/>
              <a:gdLst>
                <a:gd name="T0" fmla="*/ 0 w 120"/>
                <a:gd name="T1" fmla="*/ 99 h 122"/>
                <a:gd name="T2" fmla="*/ 17 w 120"/>
                <a:gd name="T3" fmla="*/ 99 h 122"/>
                <a:gd name="T4" fmla="*/ 17 w 120"/>
                <a:gd name="T5" fmla="*/ 26 h 122"/>
                <a:gd name="T6" fmla="*/ 0 w 120"/>
                <a:gd name="T7" fmla="*/ 26 h 122"/>
                <a:gd name="T8" fmla="*/ 0 w 120"/>
                <a:gd name="T9" fmla="*/ 3 h 122"/>
                <a:gd name="T10" fmla="*/ 56 w 120"/>
                <a:gd name="T11" fmla="*/ 3 h 122"/>
                <a:gd name="T12" fmla="*/ 56 w 120"/>
                <a:gd name="T13" fmla="*/ 35 h 122"/>
                <a:gd name="T14" fmla="*/ 95 w 120"/>
                <a:gd name="T15" fmla="*/ 0 h 122"/>
                <a:gd name="T16" fmla="*/ 120 w 120"/>
                <a:gd name="T17" fmla="*/ 25 h 122"/>
                <a:gd name="T18" fmla="*/ 98 w 120"/>
                <a:gd name="T19" fmla="*/ 49 h 122"/>
                <a:gd name="T20" fmla="*/ 77 w 120"/>
                <a:gd name="T21" fmla="*/ 30 h 122"/>
                <a:gd name="T22" fmla="*/ 77 w 120"/>
                <a:gd name="T23" fmla="*/ 29 h 122"/>
                <a:gd name="T24" fmla="*/ 59 w 120"/>
                <a:gd name="T25" fmla="*/ 49 h 122"/>
                <a:gd name="T26" fmla="*/ 59 w 120"/>
                <a:gd name="T27" fmla="*/ 99 h 122"/>
                <a:gd name="T28" fmla="*/ 81 w 120"/>
                <a:gd name="T29" fmla="*/ 99 h 122"/>
                <a:gd name="T30" fmla="*/ 81 w 120"/>
                <a:gd name="T31" fmla="*/ 122 h 122"/>
                <a:gd name="T32" fmla="*/ 0 w 120"/>
                <a:gd name="T33" fmla="*/ 122 h 122"/>
                <a:gd name="T34" fmla="*/ 0 w 120"/>
                <a:gd name="T35" fmla="*/ 9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2">
                  <a:moveTo>
                    <a:pt x="0" y="99"/>
                  </a:moveTo>
                  <a:cubicBezTo>
                    <a:pt x="17" y="99"/>
                    <a:pt x="17" y="99"/>
                    <a:pt x="17" y="99"/>
                  </a:cubicBezTo>
                  <a:cubicBezTo>
                    <a:pt x="17" y="26"/>
                    <a:pt x="17" y="26"/>
                    <a:pt x="17" y="26"/>
                  </a:cubicBezTo>
                  <a:cubicBezTo>
                    <a:pt x="0" y="26"/>
                    <a:pt x="0" y="26"/>
                    <a:pt x="0" y="26"/>
                  </a:cubicBezTo>
                  <a:cubicBezTo>
                    <a:pt x="0" y="3"/>
                    <a:pt x="0" y="3"/>
                    <a:pt x="0" y="3"/>
                  </a:cubicBezTo>
                  <a:cubicBezTo>
                    <a:pt x="56" y="3"/>
                    <a:pt x="56" y="3"/>
                    <a:pt x="56" y="3"/>
                  </a:cubicBezTo>
                  <a:cubicBezTo>
                    <a:pt x="56" y="35"/>
                    <a:pt x="56" y="35"/>
                    <a:pt x="56" y="35"/>
                  </a:cubicBezTo>
                  <a:cubicBezTo>
                    <a:pt x="64" y="12"/>
                    <a:pt x="77" y="0"/>
                    <a:pt x="95" y="0"/>
                  </a:cubicBezTo>
                  <a:cubicBezTo>
                    <a:pt x="110" y="0"/>
                    <a:pt x="120" y="12"/>
                    <a:pt x="120" y="25"/>
                  </a:cubicBezTo>
                  <a:cubicBezTo>
                    <a:pt x="120" y="39"/>
                    <a:pt x="110" y="49"/>
                    <a:pt x="98" y="49"/>
                  </a:cubicBezTo>
                  <a:cubicBezTo>
                    <a:pt x="86" y="49"/>
                    <a:pt x="77" y="42"/>
                    <a:pt x="77" y="30"/>
                  </a:cubicBezTo>
                  <a:cubicBezTo>
                    <a:pt x="77" y="29"/>
                    <a:pt x="77" y="29"/>
                    <a:pt x="77" y="29"/>
                  </a:cubicBezTo>
                  <a:cubicBezTo>
                    <a:pt x="73" y="30"/>
                    <a:pt x="64" y="35"/>
                    <a:pt x="59" y="49"/>
                  </a:cubicBezTo>
                  <a:cubicBezTo>
                    <a:pt x="59" y="99"/>
                    <a:pt x="59" y="99"/>
                    <a:pt x="59" y="99"/>
                  </a:cubicBezTo>
                  <a:cubicBezTo>
                    <a:pt x="81" y="99"/>
                    <a:pt x="81" y="99"/>
                    <a:pt x="81" y="99"/>
                  </a:cubicBezTo>
                  <a:cubicBezTo>
                    <a:pt x="81" y="122"/>
                    <a:pt x="81" y="122"/>
                    <a:pt x="81" y="122"/>
                  </a:cubicBezTo>
                  <a:cubicBezTo>
                    <a:pt x="0" y="122"/>
                    <a:pt x="0" y="122"/>
                    <a:pt x="0" y="122"/>
                  </a:cubicBezTo>
                  <a:lnTo>
                    <a:pt x="0"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8" name="Freeform 12"/>
            <p:cNvSpPr>
              <a:spLocks/>
            </p:cNvSpPr>
            <p:nvPr userDrawn="1"/>
          </p:nvSpPr>
          <p:spPr bwMode="auto">
            <a:xfrm>
              <a:off x="8537575" y="4940300"/>
              <a:ext cx="100012" cy="109538"/>
            </a:xfrm>
            <a:custGeom>
              <a:avLst/>
              <a:gdLst>
                <a:gd name="T0" fmla="*/ 0 w 113"/>
                <a:gd name="T1" fmla="*/ 81 h 125"/>
                <a:gd name="T2" fmla="*/ 21 w 113"/>
                <a:gd name="T3" fmla="*/ 81 h 125"/>
                <a:gd name="T4" fmla="*/ 61 w 113"/>
                <a:gd name="T5" fmla="*/ 106 h 125"/>
                <a:gd name="T6" fmla="*/ 75 w 113"/>
                <a:gd name="T7" fmla="*/ 96 h 125"/>
                <a:gd name="T8" fmla="*/ 45 w 113"/>
                <a:gd name="T9" fmla="*/ 78 h 125"/>
                <a:gd name="T10" fmla="*/ 2 w 113"/>
                <a:gd name="T11" fmla="*/ 40 h 125"/>
                <a:gd name="T12" fmla="*/ 46 w 113"/>
                <a:gd name="T13" fmla="*/ 0 h 125"/>
                <a:gd name="T14" fmla="*/ 82 w 113"/>
                <a:gd name="T15" fmla="*/ 15 h 125"/>
                <a:gd name="T16" fmla="*/ 87 w 113"/>
                <a:gd name="T17" fmla="*/ 0 h 125"/>
                <a:gd name="T18" fmla="*/ 109 w 113"/>
                <a:gd name="T19" fmla="*/ 0 h 125"/>
                <a:gd name="T20" fmla="*/ 109 w 113"/>
                <a:gd name="T21" fmla="*/ 41 h 125"/>
                <a:gd name="T22" fmla="*/ 87 w 113"/>
                <a:gd name="T23" fmla="*/ 41 h 125"/>
                <a:gd name="T24" fmla="*/ 52 w 113"/>
                <a:gd name="T25" fmla="*/ 19 h 125"/>
                <a:gd name="T26" fmla="*/ 39 w 113"/>
                <a:gd name="T27" fmla="*/ 29 h 125"/>
                <a:gd name="T28" fmla="*/ 68 w 113"/>
                <a:gd name="T29" fmla="*/ 45 h 125"/>
                <a:gd name="T30" fmla="*/ 113 w 113"/>
                <a:gd name="T31" fmla="*/ 85 h 125"/>
                <a:gd name="T32" fmla="*/ 67 w 113"/>
                <a:gd name="T33" fmla="*/ 125 h 125"/>
                <a:gd name="T34" fmla="*/ 26 w 113"/>
                <a:gd name="T35" fmla="*/ 108 h 125"/>
                <a:gd name="T36" fmla="*/ 22 w 113"/>
                <a:gd name="T37" fmla="*/ 124 h 125"/>
                <a:gd name="T38" fmla="*/ 0 w 113"/>
                <a:gd name="T39" fmla="*/ 124 h 125"/>
                <a:gd name="T40" fmla="*/ 0 w 113"/>
                <a:gd name="T41" fmla="*/ 8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25">
                  <a:moveTo>
                    <a:pt x="0" y="81"/>
                  </a:moveTo>
                  <a:cubicBezTo>
                    <a:pt x="21" y="81"/>
                    <a:pt x="21" y="81"/>
                    <a:pt x="21" y="81"/>
                  </a:cubicBezTo>
                  <a:cubicBezTo>
                    <a:pt x="33" y="96"/>
                    <a:pt x="48" y="106"/>
                    <a:pt x="61" y="106"/>
                  </a:cubicBezTo>
                  <a:cubicBezTo>
                    <a:pt x="71" y="106"/>
                    <a:pt x="75" y="102"/>
                    <a:pt x="75" y="96"/>
                  </a:cubicBezTo>
                  <a:cubicBezTo>
                    <a:pt x="75" y="87"/>
                    <a:pt x="69" y="84"/>
                    <a:pt x="45" y="78"/>
                  </a:cubicBezTo>
                  <a:cubicBezTo>
                    <a:pt x="17" y="71"/>
                    <a:pt x="2" y="62"/>
                    <a:pt x="2" y="40"/>
                  </a:cubicBezTo>
                  <a:cubicBezTo>
                    <a:pt x="2" y="18"/>
                    <a:pt x="19" y="0"/>
                    <a:pt x="46" y="0"/>
                  </a:cubicBezTo>
                  <a:cubicBezTo>
                    <a:pt x="63" y="0"/>
                    <a:pt x="74" y="6"/>
                    <a:pt x="82" y="15"/>
                  </a:cubicBezTo>
                  <a:cubicBezTo>
                    <a:pt x="87" y="0"/>
                    <a:pt x="87" y="0"/>
                    <a:pt x="87" y="0"/>
                  </a:cubicBezTo>
                  <a:cubicBezTo>
                    <a:pt x="109" y="0"/>
                    <a:pt x="109" y="0"/>
                    <a:pt x="109" y="0"/>
                  </a:cubicBezTo>
                  <a:cubicBezTo>
                    <a:pt x="109" y="41"/>
                    <a:pt x="109" y="41"/>
                    <a:pt x="109" y="41"/>
                  </a:cubicBezTo>
                  <a:cubicBezTo>
                    <a:pt x="87" y="41"/>
                    <a:pt x="87" y="41"/>
                    <a:pt x="87" y="41"/>
                  </a:cubicBezTo>
                  <a:cubicBezTo>
                    <a:pt x="78" y="28"/>
                    <a:pt x="64" y="19"/>
                    <a:pt x="52" y="19"/>
                  </a:cubicBezTo>
                  <a:cubicBezTo>
                    <a:pt x="42" y="19"/>
                    <a:pt x="39" y="23"/>
                    <a:pt x="39" y="29"/>
                  </a:cubicBezTo>
                  <a:cubicBezTo>
                    <a:pt x="39" y="37"/>
                    <a:pt x="45" y="39"/>
                    <a:pt x="68" y="45"/>
                  </a:cubicBezTo>
                  <a:cubicBezTo>
                    <a:pt x="93" y="51"/>
                    <a:pt x="113" y="60"/>
                    <a:pt x="113" y="85"/>
                  </a:cubicBezTo>
                  <a:cubicBezTo>
                    <a:pt x="113" y="107"/>
                    <a:pt x="97" y="125"/>
                    <a:pt x="67" y="125"/>
                  </a:cubicBezTo>
                  <a:cubicBezTo>
                    <a:pt x="47" y="125"/>
                    <a:pt x="34" y="117"/>
                    <a:pt x="26" y="108"/>
                  </a:cubicBezTo>
                  <a:cubicBezTo>
                    <a:pt x="22" y="124"/>
                    <a:pt x="22" y="124"/>
                    <a:pt x="22" y="124"/>
                  </a:cubicBezTo>
                  <a:cubicBezTo>
                    <a:pt x="0" y="124"/>
                    <a:pt x="0" y="124"/>
                    <a:pt x="0" y="124"/>
                  </a:cubicBezTo>
                  <a:lnTo>
                    <a:pt x="0"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9" name="Freeform 13"/>
            <p:cNvSpPr>
              <a:spLocks/>
            </p:cNvSpPr>
            <p:nvPr userDrawn="1"/>
          </p:nvSpPr>
          <p:spPr bwMode="auto">
            <a:xfrm>
              <a:off x="7550150" y="4940300"/>
              <a:ext cx="125412" cy="109538"/>
            </a:xfrm>
            <a:custGeom>
              <a:avLst/>
              <a:gdLst>
                <a:gd name="T0" fmla="*/ 138 w 143"/>
                <a:gd name="T1" fmla="*/ 85 h 125"/>
                <a:gd name="T2" fmla="*/ 130 w 143"/>
                <a:gd name="T3" fmla="*/ 81 h 125"/>
                <a:gd name="T4" fmla="*/ 128 w 143"/>
                <a:gd name="T5" fmla="*/ 80 h 125"/>
                <a:gd name="T6" fmla="*/ 127 w 143"/>
                <a:gd name="T7" fmla="*/ 81 h 125"/>
                <a:gd name="T8" fmla="*/ 127 w 143"/>
                <a:gd name="T9" fmla="*/ 82 h 125"/>
                <a:gd name="T10" fmla="*/ 107 w 143"/>
                <a:gd name="T11" fmla="*/ 103 h 125"/>
                <a:gd name="T12" fmla="*/ 100 w 143"/>
                <a:gd name="T13" fmla="*/ 93 h 125"/>
                <a:gd name="T14" fmla="*/ 87 w 143"/>
                <a:gd name="T15" fmla="*/ 54 h 125"/>
                <a:gd name="T16" fmla="*/ 93 w 143"/>
                <a:gd name="T17" fmla="*/ 44 h 125"/>
                <a:gd name="T18" fmla="*/ 94 w 143"/>
                <a:gd name="T19" fmla="*/ 43 h 125"/>
                <a:gd name="T20" fmla="*/ 108 w 143"/>
                <a:gd name="T21" fmla="*/ 23 h 125"/>
                <a:gd name="T22" fmla="*/ 109 w 143"/>
                <a:gd name="T23" fmla="*/ 24 h 125"/>
                <a:gd name="T24" fmla="*/ 126 w 143"/>
                <a:gd name="T25" fmla="*/ 37 h 125"/>
                <a:gd name="T26" fmla="*/ 143 w 143"/>
                <a:gd name="T27" fmla="*/ 18 h 125"/>
                <a:gd name="T28" fmla="*/ 123 w 143"/>
                <a:gd name="T29" fmla="*/ 0 h 125"/>
                <a:gd name="T30" fmla="*/ 81 w 143"/>
                <a:gd name="T31" fmla="*/ 37 h 125"/>
                <a:gd name="T32" fmla="*/ 80 w 143"/>
                <a:gd name="T33" fmla="*/ 35 h 125"/>
                <a:gd name="T34" fmla="*/ 51 w 143"/>
                <a:gd name="T35" fmla="*/ 0 h 125"/>
                <a:gd name="T36" fmla="*/ 12 w 143"/>
                <a:gd name="T37" fmla="*/ 36 h 125"/>
                <a:gd name="T38" fmla="*/ 12 w 143"/>
                <a:gd name="T39" fmla="*/ 37 h 125"/>
                <a:gd name="T40" fmla="*/ 12 w 143"/>
                <a:gd name="T41" fmla="*/ 38 h 125"/>
                <a:gd name="T42" fmla="*/ 13 w 143"/>
                <a:gd name="T43" fmla="*/ 38 h 125"/>
                <a:gd name="T44" fmla="*/ 13 w 143"/>
                <a:gd name="T45" fmla="*/ 39 h 125"/>
                <a:gd name="T46" fmla="*/ 21 w 143"/>
                <a:gd name="T47" fmla="*/ 44 h 125"/>
                <a:gd name="T48" fmla="*/ 22 w 143"/>
                <a:gd name="T49" fmla="*/ 45 h 125"/>
                <a:gd name="T50" fmla="*/ 23 w 143"/>
                <a:gd name="T51" fmla="*/ 45 h 125"/>
                <a:gd name="T52" fmla="*/ 23 w 143"/>
                <a:gd name="T53" fmla="*/ 44 h 125"/>
                <a:gd name="T54" fmla="*/ 24 w 143"/>
                <a:gd name="T55" fmla="*/ 43 h 125"/>
                <a:gd name="T56" fmla="*/ 38 w 143"/>
                <a:gd name="T57" fmla="*/ 24 h 125"/>
                <a:gd name="T58" fmla="*/ 44 w 143"/>
                <a:gd name="T59" fmla="*/ 34 h 125"/>
                <a:gd name="T60" fmla="*/ 58 w 143"/>
                <a:gd name="T61" fmla="*/ 74 h 125"/>
                <a:gd name="T62" fmla="*/ 36 w 143"/>
                <a:gd name="T63" fmla="*/ 103 h 125"/>
                <a:gd name="T64" fmla="*/ 35 w 143"/>
                <a:gd name="T65" fmla="*/ 102 h 125"/>
                <a:gd name="T66" fmla="*/ 34 w 143"/>
                <a:gd name="T67" fmla="*/ 100 h 125"/>
                <a:gd name="T68" fmla="*/ 17 w 143"/>
                <a:gd name="T69" fmla="*/ 86 h 125"/>
                <a:gd name="T70" fmla="*/ 0 w 143"/>
                <a:gd name="T71" fmla="*/ 105 h 125"/>
                <a:gd name="T72" fmla="*/ 23 w 143"/>
                <a:gd name="T73" fmla="*/ 125 h 125"/>
                <a:gd name="T74" fmla="*/ 63 w 143"/>
                <a:gd name="T75" fmla="*/ 92 h 125"/>
                <a:gd name="T76" fmla="*/ 64 w 143"/>
                <a:gd name="T77" fmla="*/ 93 h 125"/>
                <a:gd name="T78" fmla="*/ 93 w 143"/>
                <a:gd name="T79" fmla="*/ 125 h 125"/>
                <a:gd name="T80" fmla="*/ 139 w 143"/>
                <a:gd name="T81" fmla="*/ 88 h 125"/>
                <a:gd name="T82" fmla="*/ 139 w 143"/>
                <a:gd name="T83" fmla="*/ 87 h 125"/>
                <a:gd name="T84" fmla="*/ 140 w 143"/>
                <a:gd name="T85" fmla="*/ 86 h 125"/>
                <a:gd name="T86" fmla="*/ 139 w 143"/>
                <a:gd name="T87" fmla="*/ 86 h 125"/>
                <a:gd name="T88" fmla="*/ 138 w 143"/>
                <a:gd name="T89" fmla="*/ 8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125">
                  <a:moveTo>
                    <a:pt x="138" y="85"/>
                  </a:moveTo>
                  <a:cubicBezTo>
                    <a:pt x="130" y="81"/>
                    <a:pt x="130" y="81"/>
                    <a:pt x="130" y="81"/>
                  </a:cubicBezTo>
                  <a:cubicBezTo>
                    <a:pt x="128" y="80"/>
                    <a:pt x="128" y="80"/>
                    <a:pt x="128" y="80"/>
                  </a:cubicBezTo>
                  <a:cubicBezTo>
                    <a:pt x="127" y="81"/>
                    <a:pt x="127" y="81"/>
                    <a:pt x="127" y="81"/>
                  </a:cubicBezTo>
                  <a:cubicBezTo>
                    <a:pt x="127" y="82"/>
                    <a:pt x="127" y="82"/>
                    <a:pt x="127" y="82"/>
                  </a:cubicBezTo>
                  <a:cubicBezTo>
                    <a:pt x="117" y="99"/>
                    <a:pt x="111" y="103"/>
                    <a:pt x="107" y="103"/>
                  </a:cubicBezTo>
                  <a:cubicBezTo>
                    <a:pt x="105" y="103"/>
                    <a:pt x="102" y="99"/>
                    <a:pt x="100" y="93"/>
                  </a:cubicBezTo>
                  <a:cubicBezTo>
                    <a:pt x="87" y="54"/>
                    <a:pt x="87" y="54"/>
                    <a:pt x="87" y="54"/>
                  </a:cubicBezTo>
                  <a:cubicBezTo>
                    <a:pt x="89" y="50"/>
                    <a:pt x="91" y="47"/>
                    <a:pt x="93" y="44"/>
                  </a:cubicBezTo>
                  <a:cubicBezTo>
                    <a:pt x="94" y="43"/>
                    <a:pt x="94" y="43"/>
                    <a:pt x="94" y="43"/>
                  </a:cubicBezTo>
                  <a:cubicBezTo>
                    <a:pt x="100" y="32"/>
                    <a:pt x="106" y="23"/>
                    <a:pt x="108" y="23"/>
                  </a:cubicBezTo>
                  <a:cubicBezTo>
                    <a:pt x="109" y="23"/>
                    <a:pt x="109" y="24"/>
                    <a:pt x="109" y="24"/>
                  </a:cubicBezTo>
                  <a:cubicBezTo>
                    <a:pt x="113" y="31"/>
                    <a:pt x="116" y="37"/>
                    <a:pt x="126" y="37"/>
                  </a:cubicBezTo>
                  <a:cubicBezTo>
                    <a:pt x="136" y="37"/>
                    <a:pt x="143" y="29"/>
                    <a:pt x="143" y="18"/>
                  </a:cubicBezTo>
                  <a:cubicBezTo>
                    <a:pt x="143" y="7"/>
                    <a:pt x="135" y="0"/>
                    <a:pt x="123" y="0"/>
                  </a:cubicBezTo>
                  <a:cubicBezTo>
                    <a:pt x="107" y="0"/>
                    <a:pt x="95" y="13"/>
                    <a:pt x="81" y="37"/>
                  </a:cubicBezTo>
                  <a:cubicBezTo>
                    <a:pt x="80" y="35"/>
                    <a:pt x="80" y="35"/>
                    <a:pt x="80" y="35"/>
                  </a:cubicBezTo>
                  <a:cubicBezTo>
                    <a:pt x="74" y="14"/>
                    <a:pt x="69" y="0"/>
                    <a:pt x="51" y="0"/>
                  </a:cubicBezTo>
                  <a:cubicBezTo>
                    <a:pt x="34" y="0"/>
                    <a:pt x="21" y="12"/>
                    <a:pt x="12" y="36"/>
                  </a:cubicBezTo>
                  <a:cubicBezTo>
                    <a:pt x="12" y="37"/>
                    <a:pt x="12" y="37"/>
                    <a:pt x="12" y="37"/>
                  </a:cubicBezTo>
                  <a:cubicBezTo>
                    <a:pt x="12" y="38"/>
                    <a:pt x="12" y="38"/>
                    <a:pt x="12" y="38"/>
                  </a:cubicBezTo>
                  <a:cubicBezTo>
                    <a:pt x="13" y="38"/>
                    <a:pt x="13" y="38"/>
                    <a:pt x="13" y="38"/>
                  </a:cubicBezTo>
                  <a:cubicBezTo>
                    <a:pt x="13" y="39"/>
                    <a:pt x="13" y="39"/>
                    <a:pt x="13" y="39"/>
                  </a:cubicBezTo>
                  <a:cubicBezTo>
                    <a:pt x="21" y="44"/>
                    <a:pt x="21" y="44"/>
                    <a:pt x="21" y="44"/>
                  </a:cubicBezTo>
                  <a:cubicBezTo>
                    <a:pt x="22" y="45"/>
                    <a:pt x="22" y="45"/>
                    <a:pt x="22" y="45"/>
                  </a:cubicBezTo>
                  <a:cubicBezTo>
                    <a:pt x="23" y="45"/>
                    <a:pt x="23" y="45"/>
                    <a:pt x="23" y="45"/>
                  </a:cubicBezTo>
                  <a:cubicBezTo>
                    <a:pt x="23" y="44"/>
                    <a:pt x="23" y="44"/>
                    <a:pt x="23" y="44"/>
                  </a:cubicBezTo>
                  <a:cubicBezTo>
                    <a:pt x="24" y="43"/>
                    <a:pt x="24" y="43"/>
                    <a:pt x="24" y="43"/>
                  </a:cubicBezTo>
                  <a:cubicBezTo>
                    <a:pt x="30" y="30"/>
                    <a:pt x="34" y="24"/>
                    <a:pt x="38" y="24"/>
                  </a:cubicBezTo>
                  <a:cubicBezTo>
                    <a:pt x="40" y="24"/>
                    <a:pt x="42" y="28"/>
                    <a:pt x="44" y="34"/>
                  </a:cubicBezTo>
                  <a:cubicBezTo>
                    <a:pt x="58" y="74"/>
                    <a:pt x="58" y="74"/>
                    <a:pt x="58" y="74"/>
                  </a:cubicBezTo>
                  <a:cubicBezTo>
                    <a:pt x="43" y="100"/>
                    <a:pt x="37" y="103"/>
                    <a:pt x="36" y="103"/>
                  </a:cubicBezTo>
                  <a:cubicBezTo>
                    <a:pt x="36" y="103"/>
                    <a:pt x="35" y="102"/>
                    <a:pt x="35" y="102"/>
                  </a:cubicBezTo>
                  <a:cubicBezTo>
                    <a:pt x="34" y="100"/>
                    <a:pt x="34" y="100"/>
                    <a:pt x="34" y="100"/>
                  </a:cubicBezTo>
                  <a:cubicBezTo>
                    <a:pt x="31" y="93"/>
                    <a:pt x="28" y="86"/>
                    <a:pt x="17" y="86"/>
                  </a:cubicBezTo>
                  <a:cubicBezTo>
                    <a:pt x="7" y="86"/>
                    <a:pt x="0" y="94"/>
                    <a:pt x="0" y="105"/>
                  </a:cubicBezTo>
                  <a:cubicBezTo>
                    <a:pt x="0" y="117"/>
                    <a:pt x="9" y="125"/>
                    <a:pt x="23" y="125"/>
                  </a:cubicBezTo>
                  <a:cubicBezTo>
                    <a:pt x="40" y="125"/>
                    <a:pt x="50" y="112"/>
                    <a:pt x="63" y="92"/>
                  </a:cubicBezTo>
                  <a:cubicBezTo>
                    <a:pt x="64" y="93"/>
                    <a:pt x="64" y="93"/>
                    <a:pt x="64" y="93"/>
                  </a:cubicBezTo>
                  <a:cubicBezTo>
                    <a:pt x="71" y="114"/>
                    <a:pt x="75" y="125"/>
                    <a:pt x="93" y="125"/>
                  </a:cubicBezTo>
                  <a:cubicBezTo>
                    <a:pt x="109" y="125"/>
                    <a:pt x="126" y="112"/>
                    <a:pt x="139" y="88"/>
                  </a:cubicBezTo>
                  <a:cubicBezTo>
                    <a:pt x="139" y="87"/>
                    <a:pt x="139" y="87"/>
                    <a:pt x="139" y="87"/>
                  </a:cubicBezTo>
                  <a:cubicBezTo>
                    <a:pt x="140" y="86"/>
                    <a:pt x="140" y="86"/>
                    <a:pt x="140" y="86"/>
                  </a:cubicBezTo>
                  <a:cubicBezTo>
                    <a:pt x="139" y="86"/>
                    <a:pt x="139" y="86"/>
                    <a:pt x="139" y="86"/>
                  </a:cubicBezTo>
                  <a:lnTo>
                    <a:pt x="138" y="85"/>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0" name="Freeform 14"/>
            <p:cNvSpPr>
              <a:spLocks noEditPoints="1"/>
            </p:cNvSpPr>
            <p:nvPr userDrawn="1"/>
          </p:nvSpPr>
          <p:spPr bwMode="auto">
            <a:xfrm>
              <a:off x="8659813" y="4914900"/>
              <a:ext cx="28575" cy="25400"/>
            </a:xfrm>
            <a:custGeom>
              <a:avLst/>
              <a:gdLst>
                <a:gd name="T0" fmla="*/ 16 w 31"/>
                <a:gd name="T1" fmla="*/ 0 h 30"/>
                <a:gd name="T2" fmla="*/ 31 w 31"/>
                <a:gd name="T3" fmla="*/ 15 h 30"/>
                <a:gd name="T4" fmla="*/ 16 w 31"/>
                <a:gd name="T5" fmla="*/ 30 h 30"/>
                <a:gd name="T6" fmla="*/ 0 w 31"/>
                <a:gd name="T7" fmla="*/ 15 h 30"/>
                <a:gd name="T8" fmla="*/ 16 w 31"/>
                <a:gd name="T9" fmla="*/ 0 h 30"/>
                <a:gd name="T10" fmla="*/ 16 w 31"/>
                <a:gd name="T11" fmla="*/ 28 h 30"/>
                <a:gd name="T12" fmla="*/ 28 w 31"/>
                <a:gd name="T13" fmla="*/ 15 h 30"/>
                <a:gd name="T14" fmla="*/ 16 w 31"/>
                <a:gd name="T15" fmla="*/ 2 h 30"/>
                <a:gd name="T16" fmla="*/ 3 w 31"/>
                <a:gd name="T17" fmla="*/ 15 h 30"/>
                <a:gd name="T18" fmla="*/ 16 w 31"/>
                <a:gd name="T19" fmla="*/ 28 h 30"/>
                <a:gd name="T20" fmla="*/ 10 w 31"/>
                <a:gd name="T21" fmla="*/ 6 h 30"/>
                <a:gd name="T22" fmla="*/ 16 w 31"/>
                <a:gd name="T23" fmla="*/ 6 h 30"/>
                <a:gd name="T24" fmla="*/ 23 w 31"/>
                <a:gd name="T25" fmla="*/ 11 h 30"/>
                <a:gd name="T26" fmla="*/ 18 w 31"/>
                <a:gd name="T27" fmla="*/ 16 h 30"/>
                <a:gd name="T28" fmla="*/ 23 w 31"/>
                <a:gd name="T29" fmla="*/ 24 h 30"/>
                <a:gd name="T30" fmla="*/ 20 w 31"/>
                <a:gd name="T31" fmla="*/ 24 h 30"/>
                <a:gd name="T32" fmla="*/ 15 w 31"/>
                <a:gd name="T33" fmla="*/ 17 h 30"/>
                <a:gd name="T34" fmla="*/ 12 w 31"/>
                <a:gd name="T35" fmla="*/ 17 h 30"/>
                <a:gd name="T36" fmla="*/ 12 w 31"/>
                <a:gd name="T37" fmla="*/ 24 h 30"/>
                <a:gd name="T38" fmla="*/ 10 w 31"/>
                <a:gd name="T39" fmla="*/ 24 h 30"/>
                <a:gd name="T40" fmla="*/ 10 w 31"/>
                <a:gd name="T41" fmla="*/ 6 h 30"/>
                <a:gd name="T42" fmla="*/ 12 w 31"/>
                <a:gd name="T43" fmla="*/ 14 h 30"/>
                <a:gd name="T44" fmla="*/ 15 w 31"/>
                <a:gd name="T45" fmla="*/ 14 h 30"/>
                <a:gd name="T46" fmla="*/ 20 w 31"/>
                <a:gd name="T47" fmla="*/ 11 h 30"/>
                <a:gd name="T48" fmla="*/ 16 w 31"/>
                <a:gd name="T49" fmla="*/ 9 h 30"/>
                <a:gd name="T50" fmla="*/ 12 w 31"/>
                <a:gd name="T51" fmla="*/ 9 h 30"/>
                <a:gd name="T52" fmla="*/ 12 w 31"/>
                <a:gd name="T53"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30">
                  <a:moveTo>
                    <a:pt x="16" y="0"/>
                  </a:moveTo>
                  <a:cubicBezTo>
                    <a:pt x="24" y="0"/>
                    <a:pt x="31" y="7"/>
                    <a:pt x="31" y="15"/>
                  </a:cubicBezTo>
                  <a:cubicBezTo>
                    <a:pt x="31" y="24"/>
                    <a:pt x="24" y="30"/>
                    <a:pt x="16" y="30"/>
                  </a:cubicBezTo>
                  <a:cubicBezTo>
                    <a:pt x="7" y="30"/>
                    <a:pt x="0" y="24"/>
                    <a:pt x="0" y="15"/>
                  </a:cubicBezTo>
                  <a:cubicBezTo>
                    <a:pt x="0" y="7"/>
                    <a:pt x="7" y="0"/>
                    <a:pt x="16" y="0"/>
                  </a:cubicBezTo>
                  <a:close/>
                  <a:moveTo>
                    <a:pt x="16" y="28"/>
                  </a:moveTo>
                  <a:cubicBezTo>
                    <a:pt x="23" y="28"/>
                    <a:pt x="28" y="23"/>
                    <a:pt x="28" y="15"/>
                  </a:cubicBezTo>
                  <a:cubicBezTo>
                    <a:pt x="28" y="8"/>
                    <a:pt x="23" y="2"/>
                    <a:pt x="16" y="2"/>
                  </a:cubicBezTo>
                  <a:cubicBezTo>
                    <a:pt x="8" y="2"/>
                    <a:pt x="3" y="8"/>
                    <a:pt x="3" y="15"/>
                  </a:cubicBezTo>
                  <a:cubicBezTo>
                    <a:pt x="3" y="23"/>
                    <a:pt x="8" y="28"/>
                    <a:pt x="16" y="28"/>
                  </a:cubicBezTo>
                  <a:close/>
                  <a:moveTo>
                    <a:pt x="10" y="6"/>
                  </a:moveTo>
                  <a:cubicBezTo>
                    <a:pt x="16" y="6"/>
                    <a:pt x="16" y="6"/>
                    <a:pt x="16" y="6"/>
                  </a:cubicBezTo>
                  <a:cubicBezTo>
                    <a:pt x="21" y="6"/>
                    <a:pt x="23" y="8"/>
                    <a:pt x="23" y="11"/>
                  </a:cubicBezTo>
                  <a:cubicBezTo>
                    <a:pt x="23" y="15"/>
                    <a:pt x="21" y="16"/>
                    <a:pt x="18" y="16"/>
                  </a:cubicBezTo>
                  <a:cubicBezTo>
                    <a:pt x="23" y="24"/>
                    <a:pt x="23" y="24"/>
                    <a:pt x="23" y="24"/>
                  </a:cubicBezTo>
                  <a:cubicBezTo>
                    <a:pt x="20" y="24"/>
                    <a:pt x="20" y="24"/>
                    <a:pt x="20" y="24"/>
                  </a:cubicBezTo>
                  <a:cubicBezTo>
                    <a:pt x="15" y="17"/>
                    <a:pt x="15" y="17"/>
                    <a:pt x="15" y="17"/>
                  </a:cubicBezTo>
                  <a:cubicBezTo>
                    <a:pt x="12" y="17"/>
                    <a:pt x="12" y="17"/>
                    <a:pt x="12" y="17"/>
                  </a:cubicBezTo>
                  <a:cubicBezTo>
                    <a:pt x="12" y="24"/>
                    <a:pt x="12" y="24"/>
                    <a:pt x="12" y="24"/>
                  </a:cubicBezTo>
                  <a:cubicBezTo>
                    <a:pt x="10" y="24"/>
                    <a:pt x="10" y="24"/>
                    <a:pt x="10" y="24"/>
                  </a:cubicBezTo>
                  <a:lnTo>
                    <a:pt x="10" y="6"/>
                  </a:lnTo>
                  <a:close/>
                  <a:moveTo>
                    <a:pt x="12" y="14"/>
                  </a:moveTo>
                  <a:cubicBezTo>
                    <a:pt x="15" y="14"/>
                    <a:pt x="15" y="14"/>
                    <a:pt x="15" y="14"/>
                  </a:cubicBezTo>
                  <a:cubicBezTo>
                    <a:pt x="18" y="14"/>
                    <a:pt x="20" y="14"/>
                    <a:pt x="20" y="11"/>
                  </a:cubicBezTo>
                  <a:cubicBezTo>
                    <a:pt x="20" y="9"/>
                    <a:pt x="18" y="9"/>
                    <a:pt x="16" y="9"/>
                  </a:cubicBezTo>
                  <a:cubicBezTo>
                    <a:pt x="12" y="9"/>
                    <a:pt x="12" y="9"/>
                    <a:pt x="12" y="9"/>
                  </a:cubicBez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41" name="Text Placeholder 31"/>
          <p:cNvSpPr>
            <a:spLocks noGrp="1"/>
          </p:cNvSpPr>
          <p:nvPr>
            <p:ph type="body" sz="quarter" idx="16" hasCustomPrompt="1"/>
          </p:nvPr>
        </p:nvSpPr>
        <p:spPr>
          <a:xfrm>
            <a:off x="7504641" y="5848351"/>
            <a:ext cx="4079876" cy="361949"/>
          </a:xfrm>
        </p:spPr>
        <p:txBody>
          <a:bodyPr/>
          <a:lstStyle>
            <a:lvl1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1pPr>
            <a:lvl2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2pPr>
            <a:lvl3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3pPr>
            <a:lvl4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4pPr>
            <a:lvl5pPr marL="0" indent="0" algn="l" defTabSz="1219170" rtl="0" eaLnBrk="1" latinLnBrk="0" hangingPunct="1">
              <a:spcBef>
                <a:spcPct val="20000"/>
              </a:spcBef>
              <a:spcAft>
                <a:spcPts val="800"/>
              </a:spcAft>
              <a:buClr>
                <a:schemeClr val="accent1"/>
              </a:buClr>
              <a:buFont typeface="Arial" pitchFamily="34" charset="0"/>
              <a:buNone/>
              <a:defRPr lang="en-US" sz="1600" kern="1200" dirty="0">
                <a:solidFill>
                  <a:schemeClr val="bg1"/>
                </a:solidFill>
                <a:latin typeface="+mn-lt"/>
                <a:ea typeface="+mn-ea"/>
                <a:cs typeface="+mn-cs"/>
              </a:defRPr>
            </a:lvl5pPr>
          </a:lstStyle>
          <a:p>
            <a:pPr lvl="0"/>
            <a:r>
              <a:rPr lang="en-US"/>
              <a:t>Title, Position</a:t>
            </a:r>
          </a:p>
        </p:txBody>
      </p:sp>
      <p:sp>
        <p:nvSpPr>
          <p:cNvPr id="42" name="Freeform 6"/>
          <p:cNvSpPr>
            <a:spLocks noEditPoints="1"/>
          </p:cNvSpPr>
          <p:nvPr userDrawn="1"/>
        </p:nvSpPr>
        <p:spPr bwMode="auto">
          <a:xfrm>
            <a:off x="1939610" y="998334"/>
            <a:ext cx="1000020" cy="920751"/>
          </a:xfrm>
          <a:custGeom>
            <a:avLst/>
            <a:gdLst>
              <a:gd name="T0" fmla="*/ 52 w 139"/>
              <a:gd name="T1" fmla="*/ 72 h 128"/>
              <a:gd name="T2" fmla="*/ 52 w 139"/>
              <a:gd name="T3" fmla="*/ 128 h 128"/>
              <a:gd name="T4" fmla="*/ 0 w 139"/>
              <a:gd name="T5" fmla="*/ 128 h 128"/>
              <a:gd name="T6" fmla="*/ 0 w 139"/>
              <a:gd name="T7" fmla="*/ 84 h 128"/>
              <a:gd name="T8" fmla="*/ 9 w 139"/>
              <a:gd name="T9" fmla="*/ 32 h 128"/>
              <a:gd name="T10" fmla="*/ 44 w 139"/>
              <a:gd name="T11" fmla="*/ 0 h 128"/>
              <a:gd name="T12" fmla="*/ 56 w 139"/>
              <a:gd name="T13" fmla="*/ 18 h 128"/>
              <a:gd name="T14" fmla="*/ 34 w 139"/>
              <a:gd name="T15" fmla="*/ 36 h 128"/>
              <a:gd name="T16" fmla="*/ 27 w 139"/>
              <a:gd name="T17" fmla="*/ 72 h 128"/>
              <a:gd name="T18" fmla="*/ 52 w 139"/>
              <a:gd name="T19" fmla="*/ 72 h 128"/>
              <a:gd name="T20" fmla="*/ 134 w 139"/>
              <a:gd name="T21" fmla="*/ 72 h 128"/>
              <a:gd name="T22" fmla="*/ 134 w 139"/>
              <a:gd name="T23" fmla="*/ 128 h 128"/>
              <a:gd name="T24" fmla="*/ 83 w 139"/>
              <a:gd name="T25" fmla="*/ 128 h 128"/>
              <a:gd name="T26" fmla="*/ 83 w 139"/>
              <a:gd name="T27" fmla="*/ 84 h 128"/>
              <a:gd name="T28" fmla="*/ 91 w 139"/>
              <a:gd name="T29" fmla="*/ 32 h 128"/>
              <a:gd name="T30" fmla="*/ 127 w 139"/>
              <a:gd name="T31" fmla="*/ 0 h 128"/>
              <a:gd name="T32" fmla="*/ 139 w 139"/>
              <a:gd name="T33" fmla="*/ 18 h 128"/>
              <a:gd name="T34" fmla="*/ 117 w 139"/>
              <a:gd name="T35" fmla="*/ 36 h 128"/>
              <a:gd name="T36" fmla="*/ 109 w 139"/>
              <a:gd name="T37" fmla="*/ 72 h 128"/>
              <a:gd name="T38" fmla="*/ 134 w 139"/>
              <a:gd name="T39"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28">
                <a:moveTo>
                  <a:pt x="52" y="72"/>
                </a:moveTo>
                <a:cubicBezTo>
                  <a:pt x="52" y="128"/>
                  <a:pt x="52" y="128"/>
                  <a:pt x="52" y="128"/>
                </a:cubicBezTo>
                <a:cubicBezTo>
                  <a:pt x="0" y="128"/>
                  <a:pt x="0" y="128"/>
                  <a:pt x="0" y="128"/>
                </a:cubicBezTo>
                <a:cubicBezTo>
                  <a:pt x="0" y="84"/>
                  <a:pt x="0" y="84"/>
                  <a:pt x="0" y="84"/>
                </a:cubicBezTo>
                <a:cubicBezTo>
                  <a:pt x="0" y="60"/>
                  <a:pt x="3" y="42"/>
                  <a:pt x="9" y="32"/>
                </a:cubicBezTo>
                <a:cubicBezTo>
                  <a:pt x="16" y="18"/>
                  <a:pt x="28" y="7"/>
                  <a:pt x="44" y="0"/>
                </a:cubicBezTo>
                <a:cubicBezTo>
                  <a:pt x="56" y="18"/>
                  <a:pt x="56" y="18"/>
                  <a:pt x="56" y="18"/>
                </a:cubicBezTo>
                <a:cubicBezTo>
                  <a:pt x="46" y="22"/>
                  <a:pt x="39" y="28"/>
                  <a:pt x="34" y="36"/>
                </a:cubicBezTo>
                <a:cubicBezTo>
                  <a:pt x="30" y="45"/>
                  <a:pt x="27" y="56"/>
                  <a:pt x="27" y="72"/>
                </a:cubicBezTo>
                <a:lnTo>
                  <a:pt x="52" y="72"/>
                </a:lnTo>
                <a:close/>
                <a:moveTo>
                  <a:pt x="134" y="72"/>
                </a:moveTo>
                <a:cubicBezTo>
                  <a:pt x="134" y="128"/>
                  <a:pt x="134" y="128"/>
                  <a:pt x="134" y="128"/>
                </a:cubicBezTo>
                <a:cubicBezTo>
                  <a:pt x="83" y="128"/>
                  <a:pt x="83" y="128"/>
                  <a:pt x="83" y="128"/>
                </a:cubicBezTo>
                <a:cubicBezTo>
                  <a:pt x="83" y="84"/>
                  <a:pt x="83" y="84"/>
                  <a:pt x="83" y="84"/>
                </a:cubicBezTo>
                <a:cubicBezTo>
                  <a:pt x="83" y="60"/>
                  <a:pt x="86" y="42"/>
                  <a:pt x="91" y="32"/>
                </a:cubicBezTo>
                <a:cubicBezTo>
                  <a:pt x="99" y="18"/>
                  <a:pt x="111" y="7"/>
                  <a:pt x="127" y="0"/>
                </a:cubicBezTo>
                <a:cubicBezTo>
                  <a:pt x="139" y="18"/>
                  <a:pt x="139" y="18"/>
                  <a:pt x="139" y="18"/>
                </a:cubicBezTo>
                <a:cubicBezTo>
                  <a:pt x="129" y="22"/>
                  <a:pt x="122" y="28"/>
                  <a:pt x="117" y="36"/>
                </a:cubicBezTo>
                <a:cubicBezTo>
                  <a:pt x="112" y="45"/>
                  <a:pt x="110" y="56"/>
                  <a:pt x="109" y="72"/>
                </a:cubicBezTo>
                <a:lnTo>
                  <a:pt x="134" y="72"/>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43" name="Freeform 6"/>
          <p:cNvSpPr>
            <a:spLocks noEditPoints="1"/>
          </p:cNvSpPr>
          <p:nvPr userDrawn="1"/>
        </p:nvSpPr>
        <p:spPr bwMode="auto">
          <a:xfrm rot="10800000">
            <a:off x="9470710" y="3852361"/>
            <a:ext cx="1000020" cy="920751"/>
          </a:xfrm>
          <a:custGeom>
            <a:avLst/>
            <a:gdLst>
              <a:gd name="T0" fmla="*/ 52 w 139"/>
              <a:gd name="T1" fmla="*/ 72 h 128"/>
              <a:gd name="T2" fmla="*/ 52 w 139"/>
              <a:gd name="T3" fmla="*/ 128 h 128"/>
              <a:gd name="T4" fmla="*/ 0 w 139"/>
              <a:gd name="T5" fmla="*/ 128 h 128"/>
              <a:gd name="T6" fmla="*/ 0 w 139"/>
              <a:gd name="T7" fmla="*/ 84 h 128"/>
              <a:gd name="T8" fmla="*/ 9 w 139"/>
              <a:gd name="T9" fmla="*/ 32 h 128"/>
              <a:gd name="T10" fmla="*/ 44 w 139"/>
              <a:gd name="T11" fmla="*/ 0 h 128"/>
              <a:gd name="T12" fmla="*/ 56 w 139"/>
              <a:gd name="T13" fmla="*/ 18 h 128"/>
              <a:gd name="T14" fmla="*/ 34 w 139"/>
              <a:gd name="T15" fmla="*/ 36 h 128"/>
              <a:gd name="T16" fmla="*/ 27 w 139"/>
              <a:gd name="T17" fmla="*/ 72 h 128"/>
              <a:gd name="T18" fmla="*/ 52 w 139"/>
              <a:gd name="T19" fmla="*/ 72 h 128"/>
              <a:gd name="T20" fmla="*/ 134 w 139"/>
              <a:gd name="T21" fmla="*/ 72 h 128"/>
              <a:gd name="T22" fmla="*/ 134 w 139"/>
              <a:gd name="T23" fmla="*/ 128 h 128"/>
              <a:gd name="T24" fmla="*/ 83 w 139"/>
              <a:gd name="T25" fmla="*/ 128 h 128"/>
              <a:gd name="T26" fmla="*/ 83 w 139"/>
              <a:gd name="T27" fmla="*/ 84 h 128"/>
              <a:gd name="T28" fmla="*/ 91 w 139"/>
              <a:gd name="T29" fmla="*/ 32 h 128"/>
              <a:gd name="T30" fmla="*/ 127 w 139"/>
              <a:gd name="T31" fmla="*/ 0 h 128"/>
              <a:gd name="T32" fmla="*/ 139 w 139"/>
              <a:gd name="T33" fmla="*/ 18 h 128"/>
              <a:gd name="T34" fmla="*/ 117 w 139"/>
              <a:gd name="T35" fmla="*/ 36 h 128"/>
              <a:gd name="T36" fmla="*/ 109 w 139"/>
              <a:gd name="T37" fmla="*/ 72 h 128"/>
              <a:gd name="T38" fmla="*/ 134 w 139"/>
              <a:gd name="T39"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28">
                <a:moveTo>
                  <a:pt x="52" y="72"/>
                </a:moveTo>
                <a:cubicBezTo>
                  <a:pt x="52" y="128"/>
                  <a:pt x="52" y="128"/>
                  <a:pt x="52" y="128"/>
                </a:cubicBezTo>
                <a:cubicBezTo>
                  <a:pt x="0" y="128"/>
                  <a:pt x="0" y="128"/>
                  <a:pt x="0" y="128"/>
                </a:cubicBezTo>
                <a:cubicBezTo>
                  <a:pt x="0" y="84"/>
                  <a:pt x="0" y="84"/>
                  <a:pt x="0" y="84"/>
                </a:cubicBezTo>
                <a:cubicBezTo>
                  <a:pt x="0" y="60"/>
                  <a:pt x="3" y="42"/>
                  <a:pt x="9" y="32"/>
                </a:cubicBezTo>
                <a:cubicBezTo>
                  <a:pt x="16" y="18"/>
                  <a:pt x="28" y="7"/>
                  <a:pt x="44" y="0"/>
                </a:cubicBezTo>
                <a:cubicBezTo>
                  <a:pt x="56" y="18"/>
                  <a:pt x="56" y="18"/>
                  <a:pt x="56" y="18"/>
                </a:cubicBezTo>
                <a:cubicBezTo>
                  <a:pt x="46" y="22"/>
                  <a:pt x="39" y="28"/>
                  <a:pt x="34" y="36"/>
                </a:cubicBezTo>
                <a:cubicBezTo>
                  <a:pt x="30" y="45"/>
                  <a:pt x="27" y="56"/>
                  <a:pt x="27" y="72"/>
                </a:cubicBezTo>
                <a:lnTo>
                  <a:pt x="52" y="72"/>
                </a:lnTo>
                <a:close/>
                <a:moveTo>
                  <a:pt x="134" y="72"/>
                </a:moveTo>
                <a:cubicBezTo>
                  <a:pt x="134" y="128"/>
                  <a:pt x="134" y="128"/>
                  <a:pt x="134" y="128"/>
                </a:cubicBezTo>
                <a:cubicBezTo>
                  <a:pt x="83" y="128"/>
                  <a:pt x="83" y="128"/>
                  <a:pt x="83" y="128"/>
                </a:cubicBezTo>
                <a:cubicBezTo>
                  <a:pt x="83" y="84"/>
                  <a:pt x="83" y="84"/>
                  <a:pt x="83" y="84"/>
                </a:cubicBezTo>
                <a:cubicBezTo>
                  <a:pt x="83" y="60"/>
                  <a:pt x="86" y="42"/>
                  <a:pt x="91" y="32"/>
                </a:cubicBezTo>
                <a:cubicBezTo>
                  <a:pt x="99" y="18"/>
                  <a:pt x="111" y="7"/>
                  <a:pt x="127" y="0"/>
                </a:cubicBezTo>
                <a:cubicBezTo>
                  <a:pt x="139" y="18"/>
                  <a:pt x="139" y="18"/>
                  <a:pt x="139" y="18"/>
                </a:cubicBezTo>
                <a:cubicBezTo>
                  <a:pt x="129" y="22"/>
                  <a:pt x="122" y="28"/>
                  <a:pt x="117" y="36"/>
                </a:cubicBezTo>
                <a:cubicBezTo>
                  <a:pt x="112" y="45"/>
                  <a:pt x="110" y="56"/>
                  <a:pt x="109" y="72"/>
                </a:cubicBezTo>
                <a:lnTo>
                  <a:pt x="134" y="72"/>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Tree>
    <p:extLst>
      <p:ext uri="{BB962C8B-B14F-4D97-AF65-F5344CB8AC3E}">
        <p14:creationId xmlns:p14="http://schemas.microsoft.com/office/powerpoint/2010/main" val="2945174057"/>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lue Quote Slide">
    <p:bg>
      <p:bgPr>
        <a:solidFill>
          <a:schemeClr val="accent2"/>
        </a:solidFill>
        <a:effectLst/>
      </p:bgPr>
    </p:bg>
    <p:spTree>
      <p:nvGrpSpPr>
        <p:cNvPr id="1" name=""/>
        <p:cNvGrpSpPr/>
        <p:nvPr/>
      </p:nvGrpSpPr>
      <p:grpSpPr>
        <a:xfrm>
          <a:off x="0" y="0"/>
          <a:ext cx="0" cy="0"/>
          <a:chOff x="0" y="0"/>
          <a:chExt cx="0" cy="0"/>
        </a:xfrm>
      </p:grpSpPr>
      <p:sp>
        <p:nvSpPr>
          <p:cNvPr id="25" name="Rectangle 24"/>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Text Placeholder 27"/>
          <p:cNvSpPr>
            <a:spLocks noGrp="1"/>
          </p:cNvSpPr>
          <p:nvPr>
            <p:ph type="body" sz="quarter" idx="14" hasCustomPrompt="1"/>
          </p:nvPr>
        </p:nvSpPr>
        <p:spPr>
          <a:xfrm>
            <a:off x="1879600" y="1913610"/>
            <a:ext cx="9704917" cy="3105431"/>
          </a:xfrm>
        </p:spPr>
        <p:txBody>
          <a:bodyPr/>
          <a:lstStyle>
            <a:lvl1pPr marL="0" indent="0">
              <a:buNone/>
              <a:defRPr lang="en-US" sz="2400" kern="1200" dirty="0" smtClean="0">
                <a:solidFill>
                  <a:schemeClr val="bg1"/>
                </a:solidFill>
                <a:latin typeface="+mn-lt"/>
                <a:ea typeface="+mn-ea"/>
                <a:cs typeface="+mn-cs"/>
              </a:defRPr>
            </a:lvl1pPr>
            <a:lvl2pPr marL="224361" indent="0">
              <a:buNone/>
              <a:defRPr/>
            </a:lvl2pPr>
            <a:lvl3pPr marL="459305" indent="0">
              <a:buNone/>
              <a:defRPr/>
            </a:lvl3pPr>
            <a:lvl4pPr marL="683666" indent="0">
              <a:buNone/>
              <a:defRPr/>
            </a:lvl4pPr>
            <a:lvl5pPr marL="916493" indent="0">
              <a:buNone/>
              <a:defRPr/>
            </a:lvl5pPr>
          </a:lstStyle>
          <a:p>
            <a:pPr marL="0" lvl="0" algn="l" defTabSz="1219170" rtl="0" eaLnBrk="1" latinLnBrk="0" hangingPunct="1">
              <a:lnSpc>
                <a:spcPct val="150000"/>
              </a:lnSpc>
            </a:pPr>
            <a:r>
              <a:rPr lang="en-US"/>
              <a:t>Add the Quote Here</a:t>
            </a:r>
          </a:p>
        </p:txBody>
      </p:sp>
      <p:sp>
        <p:nvSpPr>
          <p:cNvPr id="26" name="Picture Placeholder 25"/>
          <p:cNvSpPr>
            <a:spLocks noGrp="1"/>
          </p:cNvSpPr>
          <p:nvPr>
            <p:ph type="pic" sz="quarter" idx="13" hasCustomPrompt="1"/>
          </p:nvPr>
        </p:nvSpPr>
        <p:spPr>
          <a:xfrm>
            <a:off x="413864" y="973785"/>
            <a:ext cx="1241109" cy="1241111"/>
          </a:xfrm>
        </p:spPr>
        <p:txBody>
          <a:bodyPr/>
          <a:lstStyle>
            <a:lvl1pPr marL="0" indent="0" algn="ctr">
              <a:buNone/>
              <a:defRPr sz="1467">
                <a:solidFill>
                  <a:schemeClr val="bg1"/>
                </a:solidFill>
              </a:defRPr>
            </a:lvl1pPr>
          </a:lstStyle>
          <a:p>
            <a:r>
              <a:rPr lang="en-US"/>
              <a:t>Bio Photo</a:t>
            </a:r>
          </a:p>
        </p:txBody>
      </p:sp>
      <p:sp>
        <p:nvSpPr>
          <p:cNvPr id="30" name="Text Placeholder 29"/>
          <p:cNvSpPr>
            <a:spLocks noGrp="1"/>
          </p:cNvSpPr>
          <p:nvPr>
            <p:ph type="body" sz="quarter" idx="15" hasCustomPrompt="1"/>
          </p:nvPr>
        </p:nvSpPr>
        <p:spPr>
          <a:xfrm>
            <a:off x="7502692" y="5391151"/>
            <a:ext cx="4081891" cy="457200"/>
          </a:xfrm>
        </p:spPr>
        <p:txBody>
          <a:bodyPr/>
          <a:lstStyle>
            <a:lvl1pPr marL="0"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1pPr>
            <a:lvl2pPr marL="224361"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2pPr>
            <a:lvl3pPr marL="459305"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3pPr>
            <a:lvl4pPr marL="683666"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4pPr>
            <a:lvl5pPr marL="916493" indent="0" algn="l" defTabSz="1219170" rtl="0" eaLnBrk="1" latinLnBrk="0" hangingPunct="1">
              <a:lnSpc>
                <a:spcPct val="80000"/>
              </a:lnSpc>
              <a:spcBef>
                <a:spcPct val="0"/>
              </a:spcBef>
              <a:buNone/>
              <a:defRPr lang="en-US" sz="2400" b="1" kern="1200" cap="none" baseline="0" dirty="0">
                <a:solidFill>
                  <a:schemeClr val="bg1"/>
                </a:solidFill>
                <a:latin typeface="+mj-lt"/>
                <a:ea typeface="+mj-ea"/>
                <a:cs typeface="+mj-cs"/>
              </a:defRPr>
            </a:lvl5pPr>
          </a:lstStyle>
          <a:p>
            <a:pPr lvl="0"/>
            <a:r>
              <a:rPr lang="en-US"/>
              <a:t>Name Goes Here</a:t>
            </a:r>
          </a:p>
        </p:txBody>
      </p:sp>
      <p:sp>
        <p:nvSpPr>
          <p:cNvPr id="32" name="Text Placeholder 31"/>
          <p:cNvSpPr>
            <a:spLocks noGrp="1"/>
          </p:cNvSpPr>
          <p:nvPr>
            <p:ph type="body" sz="quarter" idx="16" hasCustomPrompt="1"/>
          </p:nvPr>
        </p:nvSpPr>
        <p:spPr>
          <a:xfrm>
            <a:off x="7504641" y="5848351"/>
            <a:ext cx="4079876" cy="361949"/>
          </a:xfrm>
        </p:spPr>
        <p:txBody>
          <a:bodyPr/>
          <a:lstStyle>
            <a:lvl1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1pPr>
            <a:lvl2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2pPr>
            <a:lvl3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3pPr>
            <a:lvl4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4pPr>
            <a:lvl5pPr marL="0" indent="0" algn="l" defTabSz="1219170" rtl="0" eaLnBrk="1" latinLnBrk="0" hangingPunct="1">
              <a:spcBef>
                <a:spcPct val="20000"/>
              </a:spcBef>
              <a:spcAft>
                <a:spcPts val="800"/>
              </a:spcAft>
              <a:buClr>
                <a:schemeClr val="accent1"/>
              </a:buClr>
              <a:buFont typeface="Arial" pitchFamily="34" charset="0"/>
              <a:buNone/>
              <a:defRPr lang="en-US" sz="1600" kern="1200" dirty="0">
                <a:solidFill>
                  <a:schemeClr val="bg1"/>
                </a:solidFill>
                <a:latin typeface="+mn-lt"/>
                <a:ea typeface="+mn-ea"/>
                <a:cs typeface="+mn-cs"/>
              </a:defRPr>
            </a:lvl5pPr>
          </a:lstStyle>
          <a:p>
            <a:pPr lvl="0"/>
            <a:r>
              <a:rPr lang="en-US"/>
              <a:t>Title, Position</a:t>
            </a:r>
          </a:p>
        </p:txBody>
      </p:sp>
      <p:sp>
        <p:nvSpPr>
          <p:cNvPr id="23"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bg1"/>
                </a:solidFill>
              </a:defRPr>
            </a:lvl1pPr>
          </a:lstStyle>
          <a:p>
            <a:r>
              <a:rPr lang="en-US"/>
              <a:t>Confidential and Proprietary</a:t>
            </a:r>
          </a:p>
        </p:txBody>
      </p:sp>
      <p:sp>
        <p:nvSpPr>
          <p:cNvPr id="24"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bg1"/>
                </a:solidFill>
              </a:defRPr>
            </a:lvl1pPr>
          </a:lstStyle>
          <a:p>
            <a:fld id="{52BB5B38-2141-4D75-B405-23F83BDD5945}" type="slidenum">
              <a:rPr lang="en-US" smtClean="0"/>
              <a:pPr/>
              <a:t>‹#›</a:t>
            </a:fld>
            <a:endParaRPr lang="en-US"/>
          </a:p>
        </p:txBody>
      </p:sp>
      <p:grpSp>
        <p:nvGrpSpPr>
          <p:cNvPr id="27" name="Group 26"/>
          <p:cNvGrpSpPr/>
          <p:nvPr userDrawn="1"/>
        </p:nvGrpSpPr>
        <p:grpSpPr>
          <a:xfrm>
            <a:off x="609600" y="6498167"/>
            <a:ext cx="1585384" cy="275167"/>
            <a:chOff x="7499350" y="4889500"/>
            <a:chExt cx="1189038" cy="206375"/>
          </a:xfrm>
          <a:solidFill>
            <a:schemeClr val="bg1"/>
          </a:solidFill>
        </p:grpSpPr>
        <p:sp>
          <p:nvSpPr>
            <p:cNvPr id="29" name="Freeform 5"/>
            <p:cNvSpPr>
              <a:spLocks noEditPoints="1"/>
            </p:cNvSpPr>
            <p:nvPr userDrawn="1"/>
          </p:nvSpPr>
          <p:spPr bwMode="auto">
            <a:xfrm>
              <a:off x="7499350" y="4889500"/>
              <a:ext cx="228600" cy="206375"/>
            </a:xfrm>
            <a:custGeom>
              <a:avLst/>
              <a:gdLst>
                <a:gd name="T0" fmla="*/ 62 w 260"/>
                <a:gd name="T1" fmla="*/ 0 h 236"/>
                <a:gd name="T2" fmla="*/ 38 w 260"/>
                <a:gd name="T3" fmla="*/ 0 h 236"/>
                <a:gd name="T4" fmla="*/ 37 w 260"/>
                <a:gd name="T5" fmla="*/ 1 h 236"/>
                <a:gd name="T6" fmla="*/ 10 w 260"/>
                <a:gd name="T7" fmla="*/ 54 h 236"/>
                <a:gd name="T8" fmla="*/ 0 w 260"/>
                <a:gd name="T9" fmla="*/ 118 h 236"/>
                <a:gd name="T10" fmla="*/ 37 w 260"/>
                <a:gd name="T11" fmla="*/ 235 h 236"/>
                <a:gd name="T12" fmla="*/ 38 w 260"/>
                <a:gd name="T13" fmla="*/ 236 h 236"/>
                <a:gd name="T14" fmla="*/ 62 w 260"/>
                <a:gd name="T15" fmla="*/ 236 h 236"/>
                <a:gd name="T16" fmla="*/ 60 w 260"/>
                <a:gd name="T17" fmla="*/ 232 h 236"/>
                <a:gd name="T18" fmla="*/ 24 w 260"/>
                <a:gd name="T19" fmla="*/ 118 h 236"/>
                <a:gd name="T20" fmla="*/ 60 w 260"/>
                <a:gd name="T21" fmla="*/ 3 h 236"/>
                <a:gd name="T22" fmla="*/ 62 w 260"/>
                <a:gd name="T23" fmla="*/ 0 h 236"/>
                <a:gd name="T24" fmla="*/ 250 w 260"/>
                <a:gd name="T25" fmla="*/ 54 h 236"/>
                <a:gd name="T26" fmla="*/ 222 w 260"/>
                <a:gd name="T27" fmla="*/ 1 h 236"/>
                <a:gd name="T28" fmla="*/ 222 w 260"/>
                <a:gd name="T29" fmla="*/ 0 h 236"/>
                <a:gd name="T30" fmla="*/ 198 w 260"/>
                <a:gd name="T31" fmla="*/ 0 h 236"/>
                <a:gd name="T32" fmla="*/ 200 w 260"/>
                <a:gd name="T33" fmla="*/ 3 h 236"/>
                <a:gd name="T34" fmla="*/ 236 w 260"/>
                <a:gd name="T35" fmla="*/ 118 h 236"/>
                <a:gd name="T36" fmla="*/ 200 w 260"/>
                <a:gd name="T37" fmla="*/ 232 h 236"/>
                <a:gd name="T38" fmla="*/ 198 w 260"/>
                <a:gd name="T39" fmla="*/ 236 h 236"/>
                <a:gd name="T40" fmla="*/ 222 w 260"/>
                <a:gd name="T41" fmla="*/ 236 h 236"/>
                <a:gd name="T42" fmla="*/ 223 w 260"/>
                <a:gd name="T43" fmla="*/ 235 h 236"/>
                <a:gd name="T44" fmla="*/ 260 w 260"/>
                <a:gd name="T45" fmla="*/ 118 h 236"/>
                <a:gd name="T46" fmla="*/ 250 w 260"/>
                <a:gd name="T47" fmla="*/ 5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236">
                  <a:moveTo>
                    <a:pt x="62" y="0"/>
                  </a:moveTo>
                  <a:cubicBezTo>
                    <a:pt x="38" y="0"/>
                    <a:pt x="38" y="0"/>
                    <a:pt x="38" y="0"/>
                  </a:cubicBezTo>
                  <a:cubicBezTo>
                    <a:pt x="37" y="1"/>
                    <a:pt x="37" y="1"/>
                    <a:pt x="37" y="1"/>
                  </a:cubicBezTo>
                  <a:cubicBezTo>
                    <a:pt x="25" y="15"/>
                    <a:pt x="16" y="33"/>
                    <a:pt x="10" y="54"/>
                  </a:cubicBezTo>
                  <a:cubicBezTo>
                    <a:pt x="3" y="75"/>
                    <a:pt x="0" y="97"/>
                    <a:pt x="0" y="118"/>
                  </a:cubicBezTo>
                  <a:cubicBezTo>
                    <a:pt x="0" y="162"/>
                    <a:pt x="12" y="201"/>
                    <a:pt x="37" y="235"/>
                  </a:cubicBezTo>
                  <a:cubicBezTo>
                    <a:pt x="38" y="236"/>
                    <a:pt x="38" y="236"/>
                    <a:pt x="38" y="236"/>
                  </a:cubicBezTo>
                  <a:cubicBezTo>
                    <a:pt x="62" y="236"/>
                    <a:pt x="62" y="236"/>
                    <a:pt x="62" y="236"/>
                  </a:cubicBezTo>
                  <a:cubicBezTo>
                    <a:pt x="60" y="232"/>
                    <a:pt x="60" y="232"/>
                    <a:pt x="60" y="232"/>
                  </a:cubicBezTo>
                  <a:cubicBezTo>
                    <a:pt x="36" y="197"/>
                    <a:pt x="24" y="159"/>
                    <a:pt x="24" y="118"/>
                  </a:cubicBezTo>
                  <a:cubicBezTo>
                    <a:pt x="24" y="76"/>
                    <a:pt x="36" y="37"/>
                    <a:pt x="60" y="3"/>
                  </a:cubicBezTo>
                  <a:lnTo>
                    <a:pt x="62" y="0"/>
                  </a:lnTo>
                  <a:close/>
                  <a:moveTo>
                    <a:pt x="250" y="54"/>
                  </a:moveTo>
                  <a:cubicBezTo>
                    <a:pt x="244" y="33"/>
                    <a:pt x="235" y="15"/>
                    <a:pt x="222" y="1"/>
                  </a:cubicBezTo>
                  <a:cubicBezTo>
                    <a:pt x="222" y="0"/>
                    <a:pt x="222" y="0"/>
                    <a:pt x="222" y="0"/>
                  </a:cubicBezTo>
                  <a:cubicBezTo>
                    <a:pt x="198" y="0"/>
                    <a:pt x="198" y="0"/>
                    <a:pt x="198" y="0"/>
                  </a:cubicBezTo>
                  <a:cubicBezTo>
                    <a:pt x="200" y="3"/>
                    <a:pt x="200" y="3"/>
                    <a:pt x="200" y="3"/>
                  </a:cubicBezTo>
                  <a:cubicBezTo>
                    <a:pt x="224" y="37"/>
                    <a:pt x="236" y="76"/>
                    <a:pt x="236" y="118"/>
                  </a:cubicBezTo>
                  <a:cubicBezTo>
                    <a:pt x="236" y="159"/>
                    <a:pt x="224" y="197"/>
                    <a:pt x="200" y="232"/>
                  </a:cubicBezTo>
                  <a:cubicBezTo>
                    <a:pt x="198" y="236"/>
                    <a:pt x="198" y="236"/>
                    <a:pt x="198" y="236"/>
                  </a:cubicBezTo>
                  <a:cubicBezTo>
                    <a:pt x="222" y="236"/>
                    <a:pt x="222" y="236"/>
                    <a:pt x="222" y="236"/>
                  </a:cubicBezTo>
                  <a:cubicBezTo>
                    <a:pt x="223" y="235"/>
                    <a:pt x="223" y="235"/>
                    <a:pt x="223" y="235"/>
                  </a:cubicBezTo>
                  <a:cubicBezTo>
                    <a:pt x="248" y="201"/>
                    <a:pt x="260" y="162"/>
                    <a:pt x="260" y="118"/>
                  </a:cubicBezTo>
                  <a:cubicBezTo>
                    <a:pt x="260" y="97"/>
                    <a:pt x="257" y="75"/>
                    <a:pt x="250" y="5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1" name="Freeform 6"/>
            <p:cNvSpPr>
              <a:spLocks/>
            </p:cNvSpPr>
            <p:nvPr userDrawn="1"/>
          </p:nvSpPr>
          <p:spPr bwMode="auto">
            <a:xfrm>
              <a:off x="7780338" y="4940300"/>
              <a:ext cx="198437" cy="107950"/>
            </a:xfrm>
            <a:custGeom>
              <a:avLst/>
              <a:gdLst>
                <a:gd name="T0" fmla="*/ 173 w 226"/>
                <a:gd name="T1" fmla="*/ 0 h 122"/>
                <a:gd name="T2" fmla="*/ 210 w 226"/>
                <a:gd name="T3" fmla="*/ 44 h 122"/>
                <a:gd name="T4" fmla="*/ 210 w 226"/>
                <a:gd name="T5" fmla="*/ 99 h 122"/>
                <a:gd name="T6" fmla="*/ 226 w 226"/>
                <a:gd name="T7" fmla="*/ 99 h 122"/>
                <a:gd name="T8" fmla="*/ 226 w 226"/>
                <a:gd name="T9" fmla="*/ 122 h 122"/>
                <a:gd name="T10" fmla="*/ 156 w 226"/>
                <a:gd name="T11" fmla="*/ 122 h 122"/>
                <a:gd name="T12" fmla="*/ 156 w 226"/>
                <a:gd name="T13" fmla="*/ 99 h 122"/>
                <a:gd name="T14" fmla="*/ 167 w 226"/>
                <a:gd name="T15" fmla="*/ 99 h 122"/>
                <a:gd name="T16" fmla="*/ 167 w 226"/>
                <a:gd name="T17" fmla="*/ 47 h 122"/>
                <a:gd name="T18" fmla="*/ 162 w 226"/>
                <a:gd name="T19" fmla="*/ 31 h 122"/>
                <a:gd name="T20" fmla="*/ 153 w 226"/>
                <a:gd name="T21" fmla="*/ 27 h 122"/>
                <a:gd name="T22" fmla="*/ 134 w 226"/>
                <a:gd name="T23" fmla="*/ 52 h 122"/>
                <a:gd name="T24" fmla="*/ 134 w 226"/>
                <a:gd name="T25" fmla="*/ 99 h 122"/>
                <a:gd name="T26" fmla="*/ 145 w 226"/>
                <a:gd name="T27" fmla="*/ 99 h 122"/>
                <a:gd name="T28" fmla="*/ 145 w 226"/>
                <a:gd name="T29" fmla="*/ 122 h 122"/>
                <a:gd name="T30" fmla="*/ 81 w 226"/>
                <a:gd name="T31" fmla="*/ 122 h 122"/>
                <a:gd name="T32" fmla="*/ 81 w 226"/>
                <a:gd name="T33" fmla="*/ 99 h 122"/>
                <a:gd name="T34" fmla="*/ 92 w 226"/>
                <a:gd name="T35" fmla="*/ 99 h 122"/>
                <a:gd name="T36" fmla="*/ 92 w 226"/>
                <a:gd name="T37" fmla="*/ 47 h 122"/>
                <a:gd name="T38" fmla="*/ 87 w 226"/>
                <a:gd name="T39" fmla="*/ 31 h 122"/>
                <a:gd name="T40" fmla="*/ 77 w 226"/>
                <a:gd name="T41" fmla="*/ 27 h 122"/>
                <a:gd name="T42" fmla="*/ 59 w 226"/>
                <a:gd name="T43" fmla="*/ 52 h 122"/>
                <a:gd name="T44" fmla="*/ 59 w 226"/>
                <a:gd name="T45" fmla="*/ 99 h 122"/>
                <a:gd name="T46" fmla="*/ 69 w 226"/>
                <a:gd name="T47" fmla="*/ 99 h 122"/>
                <a:gd name="T48" fmla="*/ 69 w 226"/>
                <a:gd name="T49" fmla="*/ 122 h 122"/>
                <a:gd name="T50" fmla="*/ 0 w 226"/>
                <a:gd name="T51" fmla="*/ 122 h 122"/>
                <a:gd name="T52" fmla="*/ 0 w 226"/>
                <a:gd name="T53" fmla="*/ 99 h 122"/>
                <a:gd name="T54" fmla="*/ 16 w 226"/>
                <a:gd name="T55" fmla="*/ 99 h 122"/>
                <a:gd name="T56" fmla="*/ 16 w 226"/>
                <a:gd name="T57" fmla="*/ 26 h 122"/>
                <a:gd name="T58" fmla="*/ 0 w 226"/>
                <a:gd name="T59" fmla="*/ 26 h 122"/>
                <a:gd name="T60" fmla="*/ 0 w 226"/>
                <a:gd name="T61" fmla="*/ 3 h 122"/>
                <a:gd name="T62" fmla="*/ 56 w 226"/>
                <a:gd name="T63" fmla="*/ 3 h 122"/>
                <a:gd name="T64" fmla="*/ 56 w 226"/>
                <a:gd name="T65" fmla="*/ 35 h 122"/>
                <a:gd name="T66" fmla="*/ 97 w 226"/>
                <a:gd name="T67" fmla="*/ 0 h 122"/>
                <a:gd name="T68" fmla="*/ 132 w 226"/>
                <a:gd name="T69" fmla="*/ 32 h 122"/>
                <a:gd name="T70" fmla="*/ 173 w 226"/>
                <a:gd name="T7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6" h="122">
                  <a:moveTo>
                    <a:pt x="173" y="0"/>
                  </a:moveTo>
                  <a:cubicBezTo>
                    <a:pt x="200" y="0"/>
                    <a:pt x="210" y="19"/>
                    <a:pt x="210" y="44"/>
                  </a:cubicBezTo>
                  <a:cubicBezTo>
                    <a:pt x="210" y="99"/>
                    <a:pt x="210" y="99"/>
                    <a:pt x="210" y="99"/>
                  </a:cubicBezTo>
                  <a:cubicBezTo>
                    <a:pt x="226" y="99"/>
                    <a:pt x="226" y="99"/>
                    <a:pt x="226" y="99"/>
                  </a:cubicBezTo>
                  <a:cubicBezTo>
                    <a:pt x="226" y="122"/>
                    <a:pt x="226" y="122"/>
                    <a:pt x="226" y="122"/>
                  </a:cubicBezTo>
                  <a:cubicBezTo>
                    <a:pt x="156" y="122"/>
                    <a:pt x="156" y="122"/>
                    <a:pt x="156" y="122"/>
                  </a:cubicBezTo>
                  <a:cubicBezTo>
                    <a:pt x="156" y="99"/>
                    <a:pt x="156" y="99"/>
                    <a:pt x="156" y="99"/>
                  </a:cubicBezTo>
                  <a:cubicBezTo>
                    <a:pt x="167" y="99"/>
                    <a:pt x="167" y="99"/>
                    <a:pt x="167" y="99"/>
                  </a:cubicBezTo>
                  <a:cubicBezTo>
                    <a:pt x="167" y="47"/>
                    <a:pt x="167" y="47"/>
                    <a:pt x="167" y="47"/>
                  </a:cubicBezTo>
                  <a:cubicBezTo>
                    <a:pt x="167" y="40"/>
                    <a:pt x="166" y="34"/>
                    <a:pt x="162" y="31"/>
                  </a:cubicBezTo>
                  <a:cubicBezTo>
                    <a:pt x="160" y="28"/>
                    <a:pt x="157" y="27"/>
                    <a:pt x="153" y="27"/>
                  </a:cubicBezTo>
                  <a:cubicBezTo>
                    <a:pt x="143" y="27"/>
                    <a:pt x="134" y="38"/>
                    <a:pt x="134" y="52"/>
                  </a:cubicBezTo>
                  <a:cubicBezTo>
                    <a:pt x="134" y="99"/>
                    <a:pt x="134" y="99"/>
                    <a:pt x="134" y="99"/>
                  </a:cubicBezTo>
                  <a:cubicBezTo>
                    <a:pt x="145" y="99"/>
                    <a:pt x="145" y="99"/>
                    <a:pt x="145" y="99"/>
                  </a:cubicBezTo>
                  <a:cubicBezTo>
                    <a:pt x="145" y="122"/>
                    <a:pt x="145" y="122"/>
                    <a:pt x="145" y="122"/>
                  </a:cubicBezTo>
                  <a:cubicBezTo>
                    <a:pt x="81" y="122"/>
                    <a:pt x="81" y="122"/>
                    <a:pt x="81" y="122"/>
                  </a:cubicBezTo>
                  <a:cubicBezTo>
                    <a:pt x="81" y="99"/>
                    <a:pt x="81" y="99"/>
                    <a:pt x="81" y="99"/>
                  </a:cubicBezTo>
                  <a:cubicBezTo>
                    <a:pt x="92" y="99"/>
                    <a:pt x="92" y="99"/>
                    <a:pt x="92" y="99"/>
                  </a:cubicBezTo>
                  <a:cubicBezTo>
                    <a:pt x="92" y="47"/>
                    <a:pt x="92" y="47"/>
                    <a:pt x="92" y="47"/>
                  </a:cubicBezTo>
                  <a:cubicBezTo>
                    <a:pt x="92" y="40"/>
                    <a:pt x="90" y="34"/>
                    <a:pt x="87" y="31"/>
                  </a:cubicBezTo>
                  <a:cubicBezTo>
                    <a:pt x="84" y="28"/>
                    <a:pt x="81" y="27"/>
                    <a:pt x="77" y="27"/>
                  </a:cubicBezTo>
                  <a:cubicBezTo>
                    <a:pt x="67" y="27"/>
                    <a:pt x="59" y="38"/>
                    <a:pt x="59" y="52"/>
                  </a:cubicBezTo>
                  <a:cubicBezTo>
                    <a:pt x="59" y="99"/>
                    <a:pt x="59" y="99"/>
                    <a:pt x="59" y="99"/>
                  </a:cubicBezTo>
                  <a:cubicBezTo>
                    <a:pt x="69" y="99"/>
                    <a:pt x="69" y="99"/>
                    <a:pt x="69" y="99"/>
                  </a:cubicBezTo>
                  <a:cubicBezTo>
                    <a:pt x="69" y="122"/>
                    <a:pt x="69" y="122"/>
                    <a:pt x="69" y="122"/>
                  </a:cubicBezTo>
                  <a:cubicBezTo>
                    <a:pt x="0" y="122"/>
                    <a:pt x="0" y="122"/>
                    <a:pt x="0" y="122"/>
                  </a:cubicBezTo>
                  <a:cubicBezTo>
                    <a:pt x="0" y="99"/>
                    <a:pt x="0" y="99"/>
                    <a:pt x="0" y="99"/>
                  </a:cubicBezTo>
                  <a:cubicBezTo>
                    <a:pt x="16" y="99"/>
                    <a:pt x="16" y="99"/>
                    <a:pt x="16" y="99"/>
                  </a:cubicBezTo>
                  <a:cubicBezTo>
                    <a:pt x="16" y="26"/>
                    <a:pt x="16" y="26"/>
                    <a:pt x="16" y="26"/>
                  </a:cubicBezTo>
                  <a:cubicBezTo>
                    <a:pt x="0" y="26"/>
                    <a:pt x="0" y="26"/>
                    <a:pt x="0" y="26"/>
                  </a:cubicBezTo>
                  <a:cubicBezTo>
                    <a:pt x="0" y="3"/>
                    <a:pt x="0" y="3"/>
                    <a:pt x="0" y="3"/>
                  </a:cubicBezTo>
                  <a:cubicBezTo>
                    <a:pt x="56" y="3"/>
                    <a:pt x="56" y="3"/>
                    <a:pt x="56" y="3"/>
                  </a:cubicBezTo>
                  <a:cubicBezTo>
                    <a:pt x="56" y="35"/>
                    <a:pt x="56" y="35"/>
                    <a:pt x="56" y="35"/>
                  </a:cubicBezTo>
                  <a:cubicBezTo>
                    <a:pt x="62" y="16"/>
                    <a:pt x="75" y="0"/>
                    <a:pt x="97" y="0"/>
                  </a:cubicBezTo>
                  <a:cubicBezTo>
                    <a:pt x="119" y="0"/>
                    <a:pt x="129" y="13"/>
                    <a:pt x="132" y="32"/>
                  </a:cubicBezTo>
                  <a:cubicBezTo>
                    <a:pt x="139" y="14"/>
                    <a:pt x="151" y="0"/>
                    <a:pt x="1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 name="Freeform 7"/>
            <p:cNvSpPr>
              <a:spLocks noEditPoints="1"/>
            </p:cNvSpPr>
            <p:nvPr userDrawn="1"/>
          </p:nvSpPr>
          <p:spPr bwMode="auto">
            <a:xfrm>
              <a:off x="7988300" y="4940300"/>
              <a:ext cx="123825" cy="109538"/>
            </a:xfrm>
            <a:custGeom>
              <a:avLst/>
              <a:gdLst>
                <a:gd name="T0" fmla="*/ 0 w 142"/>
                <a:gd name="T1" fmla="*/ 93 h 125"/>
                <a:gd name="T2" fmla="*/ 8 w 142"/>
                <a:gd name="T3" fmla="*/ 73 h 125"/>
                <a:gd name="T4" fmla="*/ 60 w 142"/>
                <a:gd name="T5" fmla="*/ 56 h 125"/>
                <a:gd name="T6" fmla="*/ 74 w 142"/>
                <a:gd name="T7" fmla="*/ 51 h 125"/>
                <a:gd name="T8" fmla="*/ 74 w 142"/>
                <a:gd name="T9" fmla="*/ 41 h 125"/>
                <a:gd name="T10" fmla="*/ 53 w 142"/>
                <a:gd name="T11" fmla="*/ 20 h 125"/>
                <a:gd name="T12" fmla="*/ 39 w 142"/>
                <a:gd name="T13" fmla="*/ 23 h 125"/>
                <a:gd name="T14" fmla="*/ 45 w 142"/>
                <a:gd name="T15" fmla="*/ 36 h 125"/>
                <a:gd name="T16" fmla="*/ 25 w 142"/>
                <a:gd name="T17" fmla="*/ 52 h 125"/>
                <a:gd name="T18" fmla="*/ 5 w 142"/>
                <a:gd name="T19" fmla="*/ 33 h 125"/>
                <a:gd name="T20" fmla="*/ 64 w 142"/>
                <a:gd name="T21" fmla="*/ 0 h 125"/>
                <a:gd name="T22" fmla="*/ 115 w 142"/>
                <a:gd name="T23" fmla="*/ 44 h 125"/>
                <a:gd name="T24" fmla="*/ 115 w 142"/>
                <a:gd name="T25" fmla="*/ 96 h 125"/>
                <a:gd name="T26" fmla="*/ 121 w 142"/>
                <a:gd name="T27" fmla="*/ 102 h 125"/>
                <a:gd name="T28" fmla="*/ 128 w 142"/>
                <a:gd name="T29" fmla="*/ 90 h 125"/>
                <a:gd name="T30" fmla="*/ 142 w 142"/>
                <a:gd name="T31" fmla="*/ 93 h 125"/>
                <a:gd name="T32" fmla="*/ 109 w 142"/>
                <a:gd name="T33" fmla="*/ 125 h 125"/>
                <a:gd name="T34" fmla="*/ 78 w 142"/>
                <a:gd name="T35" fmla="*/ 98 h 125"/>
                <a:gd name="T36" fmla="*/ 77 w 142"/>
                <a:gd name="T37" fmla="*/ 98 h 125"/>
                <a:gd name="T38" fmla="*/ 37 w 142"/>
                <a:gd name="T39" fmla="*/ 125 h 125"/>
                <a:gd name="T40" fmla="*/ 0 w 142"/>
                <a:gd name="T41" fmla="*/ 93 h 125"/>
                <a:gd name="T42" fmla="*/ 74 w 142"/>
                <a:gd name="T43" fmla="*/ 74 h 125"/>
                <a:gd name="T44" fmla="*/ 74 w 142"/>
                <a:gd name="T45" fmla="*/ 66 h 125"/>
                <a:gd name="T46" fmla="*/ 62 w 142"/>
                <a:gd name="T47" fmla="*/ 68 h 125"/>
                <a:gd name="T48" fmla="*/ 42 w 142"/>
                <a:gd name="T49" fmla="*/ 87 h 125"/>
                <a:gd name="T50" fmla="*/ 57 w 142"/>
                <a:gd name="T51" fmla="*/ 101 h 125"/>
                <a:gd name="T52" fmla="*/ 74 w 142"/>
                <a:gd name="T53" fmla="*/ 7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125">
                  <a:moveTo>
                    <a:pt x="0" y="93"/>
                  </a:moveTo>
                  <a:cubicBezTo>
                    <a:pt x="0" y="85"/>
                    <a:pt x="3" y="78"/>
                    <a:pt x="8" y="73"/>
                  </a:cubicBezTo>
                  <a:cubicBezTo>
                    <a:pt x="15" y="66"/>
                    <a:pt x="27" y="60"/>
                    <a:pt x="60" y="56"/>
                  </a:cubicBezTo>
                  <a:cubicBezTo>
                    <a:pt x="73" y="54"/>
                    <a:pt x="74" y="53"/>
                    <a:pt x="74" y="51"/>
                  </a:cubicBezTo>
                  <a:cubicBezTo>
                    <a:pt x="74" y="41"/>
                    <a:pt x="74" y="41"/>
                    <a:pt x="74" y="41"/>
                  </a:cubicBezTo>
                  <a:cubicBezTo>
                    <a:pt x="74" y="26"/>
                    <a:pt x="66" y="20"/>
                    <a:pt x="53" y="20"/>
                  </a:cubicBezTo>
                  <a:cubicBezTo>
                    <a:pt x="48" y="20"/>
                    <a:pt x="43" y="21"/>
                    <a:pt x="39" y="23"/>
                  </a:cubicBezTo>
                  <a:cubicBezTo>
                    <a:pt x="43" y="26"/>
                    <a:pt x="45" y="30"/>
                    <a:pt x="45" y="36"/>
                  </a:cubicBezTo>
                  <a:cubicBezTo>
                    <a:pt x="45" y="45"/>
                    <a:pt x="36" y="52"/>
                    <a:pt x="25" y="52"/>
                  </a:cubicBezTo>
                  <a:cubicBezTo>
                    <a:pt x="11" y="52"/>
                    <a:pt x="5" y="43"/>
                    <a:pt x="5" y="33"/>
                  </a:cubicBezTo>
                  <a:cubicBezTo>
                    <a:pt x="5" y="10"/>
                    <a:pt x="34" y="0"/>
                    <a:pt x="64" y="0"/>
                  </a:cubicBezTo>
                  <a:cubicBezTo>
                    <a:pt x="104" y="0"/>
                    <a:pt x="115" y="19"/>
                    <a:pt x="115" y="44"/>
                  </a:cubicBezTo>
                  <a:cubicBezTo>
                    <a:pt x="115" y="96"/>
                    <a:pt x="115" y="96"/>
                    <a:pt x="115" y="96"/>
                  </a:cubicBezTo>
                  <a:cubicBezTo>
                    <a:pt x="115" y="101"/>
                    <a:pt x="118" y="102"/>
                    <a:pt x="121" y="102"/>
                  </a:cubicBezTo>
                  <a:cubicBezTo>
                    <a:pt x="124" y="102"/>
                    <a:pt x="126" y="100"/>
                    <a:pt x="128" y="90"/>
                  </a:cubicBezTo>
                  <a:cubicBezTo>
                    <a:pt x="142" y="93"/>
                    <a:pt x="142" y="93"/>
                    <a:pt x="142" y="93"/>
                  </a:cubicBezTo>
                  <a:cubicBezTo>
                    <a:pt x="138" y="115"/>
                    <a:pt x="128" y="125"/>
                    <a:pt x="109" y="125"/>
                  </a:cubicBezTo>
                  <a:cubicBezTo>
                    <a:pt x="93" y="125"/>
                    <a:pt x="81" y="117"/>
                    <a:pt x="78" y="98"/>
                  </a:cubicBezTo>
                  <a:cubicBezTo>
                    <a:pt x="77" y="98"/>
                    <a:pt x="77" y="98"/>
                    <a:pt x="77" y="98"/>
                  </a:cubicBezTo>
                  <a:cubicBezTo>
                    <a:pt x="69" y="118"/>
                    <a:pt x="55" y="125"/>
                    <a:pt x="37" y="125"/>
                  </a:cubicBezTo>
                  <a:cubicBezTo>
                    <a:pt x="16" y="125"/>
                    <a:pt x="0" y="113"/>
                    <a:pt x="0" y="93"/>
                  </a:cubicBezTo>
                  <a:close/>
                  <a:moveTo>
                    <a:pt x="74" y="74"/>
                  </a:moveTo>
                  <a:cubicBezTo>
                    <a:pt x="74" y="66"/>
                    <a:pt x="74" y="66"/>
                    <a:pt x="74" y="66"/>
                  </a:cubicBezTo>
                  <a:cubicBezTo>
                    <a:pt x="71" y="67"/>
                    <a:pt x="68" y="67"/>
                    <a:pt x="62" y="68"/>
                  </a:cubicBezTo>
                  <a:cubicBezTo>
                    <a:pt x="47" y="71"/>
                    <a:pt x="42" y="78"/>
                    <a:pt x="42" y="87"/>
                  </a:cubicBezTo>
                  <a:cubicBezTo>
                    <a:pt x="42" y="94"/>
                    <a:pt x="47" y="101"/>
                    <a:pt x="57" y="101"/>
                  </a:cubicBezTo>
                  <a:cubicBezTo>
                    <a:pt x="68" y="101"/>
                    <a:pt x="74" y="90"/>
                    <a:pt x="7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 name="Freeform 8"/>
            <p:cNvSpPr>
              <a:spLocks/>
            </p:cNvSpPr>
            <p:nvPr userDrawn="1"/>
          </p:nvSpPr>
          <p:spPr bwMode="auto">
            <a:xfrm>
              <a:off x="8108950" y="4916488"/>
              <a:ext cx="92075" cy="133350"/>
            </a:xfrm>
            <a:custGeom>
              <a:avLst/>
              <a:gdLst>
                <a:gd name="T0" fmla="*/ 63 w 106"/>
                <a:gd name="T1" fmla="*/ 0 h 153"/>
                <a:gd name="T2" fmla="*/ 63 w 106"/>
                <a:gd name="T3" fmla="*/ 32 h 153"/>
                <a:gd name="T4" fmla="*/ 101 w 106"/>
                <a:gd name="T5" fmla="*/ 32 h 153"/>
                <a:gd name="T6" fmla="*/ 101 w 106"/>
                <a:gd name="T7" fmla="*/ 54 h 153"/>
                <a:gd name="T8" fmla="*/ 63 w 106"/>
                <a:gd name="T9" fmla="*/ 54 h 153"/>
                <a:gd name="T10" fmla="*/ 63 w 106"/>
                <a:gd name="T11" fmla="*/ 110 h 153"/>
                <a:gd name="T12" fmla="*/ 74 w 106"/>
                <a:gd name="T13" fmla="*/ 127 h 153"/>
                <a:gd name="T14" fmla="*/ 89 w 106"/>
                <a:gd name="T15" fmla="*/ 103 h 153"/>
                <a:gd name="T16" fmla="*/ 106 w 106"/>
                <a:gd name="T17" fmla="*/ 107 h 153"/>
                <a:gd name="T18" fmla="*/ 62 w 106"/>
                <a:gd name="T19" fmla="*/ 153 h 153"/>
                <a:gd name="T20" fmla="*/ 20 w 106"/>
                <a:gd name="T21" fmla="*/ 108 h 153"/>
                <a:gd name="T22" fmla="*/ 20 w 106"/>
                <a:gd name="T23" fmla="*/ 54 h 153"/>
                <a:gd name="T24" fmla="*/ 0 w 106"/>
                <a:gd name="T25" fmla="*/ 54 h 153"/>
                <a:gd name="T26" fmla="*/ 0 w 106"/>
                <a:gd name="T27" fmla="*/ 32 h 153"/>
                <a:gd name="T28" fmla="*/ 21 w 106"/>
                <a:gd name="T29" fmla="*/ 32 h 153"/>
                <a:gd name="T30" fmla="*/ 21 w 106"/>
                <a:gd name="T31" fmla="*/ 5 h 153"/>
                <a:gd name="T32" fmla="*/ 63 w 106"/>
                <a:gd name="T3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53">
                  <a:moveTo>
                    <a:pt x="63" y="0"/>
                  </a:moveTo>
                  <a:cubicBezTo>
                    <a:pt x="63" y="32"/>
                    <a:pt x="63" y="32"/>
                    <a:pt x="63" y="32"/>
                  </a:cubicBezTo>
                  <a:cubicBezTo>
                    <a:pt x="101" y="32"/>
                    <a:pt x="101" y="32"/>
                    <a:pt x="101" y="32"/>
                  </a:cubicBezTo>
                  <a:cubicBezTo>
                    <a:pt x="101" y="54"/>
                    <a:pt x="101" y="54"/>
                    <a:pt x="101" y="54"/>
                  </a:cubicBezTo>
                  <a:cubicBezTo>
                    <a:pt x="63" y="54"/>
                    <a:pt x="63" y="54"/>
                    <a:pt x="63" y="54"/>
                  </a:cubicBezTo>
                  <a:cubicBezTo>
                    <a:pt x="63" y="110"/>
                    <a:pt x="63" y="110"/>
                    <a:pt x="63" y="110"/>
                  </a:cubicBezTo>
                  <a:cubicBezTo>
                    <a:pt x="63" y="120"/>
                    <a:pt x="67" y="127"/>
                    <a:pt x="74" y="127"/>
                  </a:cubicBezTo>
                  <a:cubicBezTo>
                    <a:pt x="82" y="127"/>
                    <a:pt x="85" y="121"/>
                    <a:pt x="89" y="103"/>
                  </a:cubicBezTo>
                  <a:cubicBezTo>
                    <a:pt x="106" y="107"/>
                    <a:pt x="106" y="107"/>
                    <a:pt x="106" y="107"/>
                  </a:cubicBezTo>
                  <a:cubicBezTo>
                    <a:pt x="101" y="139"/>
                    <a:pt x="89" y="153"/>
                    <a:pt x="62" y="153"/>
                  </a:cubicBezTo>
                  <a:cubicBezTo>
                    <a:pt x="34" y="153"/>
                    <a:pt x="20" y="139"/>
                    <a:pt x="20" y="108"/>
                  </a:cubicBezTo>
                  <a:cubicBezTo>
                    <a:pt x="20" y="54"/>
                    <a:pt x="20" y="54"/>
                    <a:pt x="20" y="54"/>
                  </a:cubicBezTo>
                  <a:cubicBezTo>
                    <a:pt x="0" y="54"/>
                    <a:pt x="0" y="54"/>
                    <a:pt x="0" y="54"/>
                  </a:cubicBezTo>
                  <a:cubicBezTo>
                    <a:pt x="0" y="32"/>
                    <a:pt x="0" y="32"/>
                    <a:pt x="0" y="32"/>
                  </a:cubicBezTo>
                  <a:cubicBezTo>
                    <a:pt x="21" y="32"/>
                    <a:pt x="21" y="32"/>
                    <a:pt x="21" y="32"/>
                  </a:cubicBezTo>
                  <a:cubicBezTo>
                    <a:pt x="21" y="5"/>
                    <a:pt x="21" y="5"/>
                    <a:pt x="21" y="5"/>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 name="Freeform 9"/>
            <p:cNvSpPr>
              <a:spLocks/>
            </p:cNvSpPr>
            <p:nvPr userDrawn="1"/>
          </p:nvSpPr>
          <p:spPr bwMode="auto">
            <a:xfrm>
              <a:off x="8202613" y="4916488"/>
              <a:ext cx="93662" cy="133350"/>
            </a:xfrm>
            <a:custGeom>
              <a:avLst/>
              <a:gdLst>
                <a:gd name="T0" fmla="*/ 63 w 106"/>
                <a:gd name="T1" fmla="*/ 0 h 153"/>
                <a:gd name="T2" fmla="*/ 63 w 106"/>
                <a:gd name="T3" fmla="*/ 32 h 153"/>
                <a:gd name="T4" fmla="*/ 101 w 106"/>
                <a:gd name="T5" fmla="*/ 32 h 153"/>
                <a:gd name="T6" fmla="*/ 101 w 106"/>
                <a:gd name="T7" fmla="*/ 54 h 153"/>
                <a:gd name="T8" fmla="*/ 63 w 106"/>
                <a:gd name="T9" fmla="*/ 54 h 153"/>
                <a:gd name="T10" fmla="*/ 63 w 106"/>
                <a:gd name="T11" fmla="*/ 110 h 153"/>
                <a:gd name="T12" fmla="*/ 75 w 106"/>
                <a:gd name="T13" fmla="*/ 127 h 153"/>
                <a:gd name="T14" fmla="*/ 90 w 106"/>
                <a:gd name="T15" fmla="*/ 103 h 153"/>
                <a:gd name="T16" fmla="*/ 106 w 106"/>
                <a:gd name="T17" fmla="*/ 107 h 153"/>
                <a:gd name="T18" fmla="*/ 63 w 106"/>
                <a:gd name="T19" fmla="*/ 153 h 153"/>
                <a:gd name="T20" fmla="*/ 21 w 106"/>
                <a:gd name="T21" fmla="*/ 108 h 153"/>
                <a:gd name="T22" fmla="*/ 21 w 106"/>
                <a:gd name="T23" fmla="*/ 54 h 153"/>
                <a:gd name="T24" fmla="*/ 0 w 106"/>
                <a:gd name="T25" fmla="*/ 54 h 153"/>
                <a:gd name="T26" fmla="*/ 0 w 106"/>
                <a:gd name="T27" fmla="*/ 32 h 153"/>
                <a:gd name="T28" fmla="*/ 22 w 106"/>
                <a:gd name="T29" fmla="*/ 32 h 153"/>
                <a:gd name="T30" fmla="*/ 22 w 106"/>
                <a:gd name="T31" fmla="*/ 5 h 153"/>
                <a:gd name="T32" fmla="*/ 63 w 106"/>
                <a:gd name="T3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53">
                  <a:moveTo>
                    <a:pt x="63" y="0"/>
                  </a:moveTo>
                  <a:cubicBezTo>
                    <a:pt x="63" y="32"/>
                    <a:pt x="63" y="32"/>
                    <a:pt x="63" y="32"/>
                  </a:cubicBezTo>
                  <a:cubicBezTo>
                    <a:pt x="101" y="32"/>
                    <a:pt x="101" y="32"/>
                    <a:pt x="101" y="32"/>
                  </a:cubicBezTo>
                  <a:cubicBezTo>
                    <a:pt x="101" y="54"/>
                    <a:pt x="101" y="54"/>
                    <a:pt x="101" y="54"/>
                  </a:cubicBezTo>
                  <a:cubicBezTo>
                    <a:pt x="63" y="54"/>
                    <a:pt x="63" y="54"/>
                    <a:pt x="63" y="54"/>
                  </a:cubicBezTo>
                  <a:cubicBezTo>
                    <a:pt x="63" y="110"/>
                    <a:pt x="63" y="110"/>
                    <a:pt x="63" y="110"/>
                  </a:cubicBezTo>
                  <a:cubicBezTo>
                    <a:pt x="63" y="120"/>
                    <a:pt x="67" y="127"/>
                    <a:pt x="75" y="127"/>
                  </a:cubicBezTo>
                  <a:cubicBezTo>
                    <a:pt x="83" y="127"/>
                    <a:pt x="86" y="121"/>
                    <a:pt x="90" y="103"/>
                  </a:cubicBezTo>
                  <a:cubicBezTo>
                    <a:pt x="106" y="107"/>
                    <a:pt x="106" y="107"/>
                    <a:pt x="106" y="107"/>
                  </a:cubicBezTo>
                  <a:cubicBezTo>
                    <a:pt x="101" y="139"/>
                    <a:pt x="89" y="153"/>
                    <a:pt x="63" y="153"/>
                  </a:cubicBezTo>
                  <a:cubicBezTo>
                    <a:pt x="34" y="153"/>
                    <a:pt x="21" y="139"/>
                    <a:pt x="21" y="108"/>
                  </a:cubicBezTo>
                  <a:cubicBezTo>
                    <a:pt x="21" y="54"/>
                    <a:pt x="21" y="54"/>
                    <a:pt x="21" y="54"/>
                  </a:cubicBezTo>
                  <a:cubicBezTo>
                    <a:pt x="0" y="54"/>
                    <a:pt x="0" y="54"/>
                    <a:pt x="0" y="54"/>
                  </a:cubicBezTo>
                  <a:cubicBezTo>
                    <a:pt x="0" y="32"/>
                    <a:pt x="0" y="32"/>
                    <a:pt x="0" y="32"/>
                  </a:cubicBezTo>
                  <a:cubicBezTo>
                    <a:pt x="22" y="32"/>
                    <a:pt x="22" y="32"/>
                    <a:pt x="22" y="32"/>
                  </a:cubicBezTo>
                  <a:cubicBezTo>
                    <a:pt x="22" y="5"/>
                    <a:pt x="22" y="5"/>
                    <a:pt x="22" y="5"/>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6" name="Freeform 10"/>
            <p:cNvSpPr>
              <a:spLocks noEditPoints="1"/>
            </p:cNvSpPr>
            <p:nvPr userDrawn="1"/>
          </p:nvSpPr>
          <p:spPr bwMode="auto">
            <a:xfrm>
              <a:off x="8304213" y="4940300"/>
              <a:ext cx="112712" cy="109538"/>
            </a:xfrm>
            <a:custGeom>
              <a:avLst/>
              <a:gdLst>
                <a:gd name="T0" fmla="*/ 44 w 127"/>
                <a:gd name="T1" fmla="*/ 69 h 125"/>
                <a:gd name="T2" fmla="*/ 73 w 127"/>
                <a:gd name="T3" fmla="*/ 103 h 125"/>
                <a:gd name="T4" fmla="*/ 100 w 127"/>
                <a:gd name="T5" fmla="*/ 83 h 125"/>
                <a:gd name="T6" fmla="*/ 123 w 127"/>
                <a:gd name="T7" fmla="*/ 83 h 125"/>
                <a:gd name="T8" fmla="*/ 67 w 127"/>
                <a:gd name="T9" fmla="*/ 125 h 125"/>
                <a:gd name="T10" fmla="*/ 0 w 127"/>
                <a:gd name="T11" fmla="*/ 64 h 125"/>
                <a:gd name="T12" fmla="*/ 64 w 127"/>
                <a:gd name="T13" fmla="*/ 0 h 125"/>
                <a:gd name="T14" fmla="*/ 124 w 127"/>
                <a:gd name="T15" fmla="*/ 69 h 125"/>
                <a:gd name="T16" fmla="*/ 44 w 127"/>
                <a:gd name="T17" fmla="*/ 69 h 125"/>
                <a:gd name="T18" fmla="*/ 44 w 127"/>
                <a:gd name="T19" fmla="*/ 51 h 125"/>
                <a:gd name="T20" fmla="*/ 83 w 127"/>
                <a:gd name="T21" fmla="*/ 51 h 125"/>
                <a:gd name="T22" fmla="*/ 64 w 127"/>
                <a:gd name="T23" fmla="*/ 19 h 125"/>
                <a:gd name="T24" fmla="*/ 44 w 127"/>
                <a:gd name="T25" fmla="*/ 5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5">
                  <a:moveTo>
                    <a:pt x="44" y="69"/>
                  </a:moveTo>
                  <a:cubicBezTo>
                    <a:pt x="45" y="96"/>
                    <a:pt x="56" y="103"/>
                    <a:pt x="73" y="103"/>
                  </a:cubicBezTo>
                  <a:cubicBezTo>
                    <a:pt x="87" y="103"/>
                    <a:pt x="95" y="97"/>
                    <a:pt x="100" y="83"/>
                  </a:cubicBezTo>
                  <a:cubicBezTo>
                    <a:pt x="123" y="83"/>
                    <a:pt x="123" y="83"/>
                    <a:pt x="123" y="83"/>
                  </a:cubicBezTo>
                  <a:cubicBezTo>
                    <a:pt x="119" y="107"/>
                    <a:pt x="103" y="125"/>
                    <a:pt x="67" y="125"/>
                  </a:cubicBezTo>
                  <a:cubicBezTo>
                    <a:pt x="26" y="125"/>
                    <a:pt x="0" y="101"/>
                    <a:pt x="0" y="64"/>
                  </a:cubicBezTo>
                  <a:cubicBezTo>
                    <a:pt x="0" y="27"/>
                    <a:pt x="28" y="0"/>
                    <a:pt x="64" y="0"/>
                  </a:cubicBezTo>
                  <a:cubicBezTo>
                    <a:pt x="107" y="0"/>
                    <a:pt x="127" y="27"/>
                    <a:pt x="124" y="69"/>
                  </a:cubicBezTo>
                  <a:lnTo>
                    <a:pt x="44" y="69"/>
                  </a:lnTo>
                  <a:close/>
                  <a:moveTo>
                    <a:pt x="44" y="51"/>
                  </a:moveTo>
                  <a:cubicBezTo>
                    <a:pt x="83" y="51"/>
                    <a:pt x="83" y="51"/>
                    <a:pt x="83" y="51"/>
                  </a:cubicBezTo>
                  <a:cubicBezTo>
                    <a:pt x="82" y="26"/>
                    <a:pt x="76" y="19"/>
                    <a:pt x="64" y="19"/>
                  </a:cubicBezTo>
                  <a:cubicBezTo>
                    <a:pt x="52" y="19"/>
                    <a:pt x="45" y="26"/>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7" name="Freeform 11"/>
            <p:cNvSpPr>
              <a:spLocks/>
            </p:cNvSpPr>
            <p:nvPr userDrawn="1"/>
          </p:nvSpPr>
          <p:spPr bwMode="auto">
            <a:xfrm>
              <a:off x="8426450" y="4940300"/>
              <a:ext cx="104775" cy="107950"/>
            </a:xfrm>
            <a:custGeom>
              <a:avLst/>
              <a:gdLst>
                <a:gd name="T0" fmla="*/ 0 w 120"/>
                <a:gd name="T1" fmla="*/ 99 h 122"/>
                <a:gd name="T2" fmla="*/ 17 w 120"/>
                <a:gd name="T3" fmla="*/ 99 h 122"/>
                <a:gd name="T4" fmla="*/ 17 w 120"/>
                <a:gd name="T5" fmla="*/ 26 h 122"/>
                <a:gd name="T6" fmla="*/ 0 w 120"/>
                <a:gd name="T7" fmla="*/ 26 h 122"/>
                <a:gd name="T8" fmla="*/ 0 w 120"/>
                <a:gd name="T9" fmla="*/ 3 h 122"/>
                <a:gd name="T10" fmla="*/ 56 w 120"/>
                <a:gd name="T11" fmla="*/ 3 h 122"/>
                <a:gd name="T12" fmla="*/ 56 w 120"/>
                <a:gd name="T13" fmla="*/ 35 h 122"/>
                <a:gd name="T14" fmla="*/ 95 w 120"/>
                <a:gd name="T15" fmla="*/ 0 h 122"/>
                <a:gd name="T16" fmla="*/ 120 w 120"/>
                <a:gd name="T17" fmla="*/ 25 h 122"/>
                <a:gd name="T18" fmla="*/ 98 w 120"/>
                <a:gd name="T19" fmla="*/ 49 h 122"/>
                <a:gd name="T20" fmla="*/ 77 w 120"/>
                <a:gd name="T21" fmla="*/ 30 h 122"/>
                <a:gd name="T22" fmla="*/ 77 w 120"/>
                <a:gd name="T23" fmla="*/ 29 h 122"/>
                <a:gd name="T24" fmla="*/ 59 w 120"/>
                <a:gd name="T25" fmla="*/ 49 h 122"/>
                <a:gd name="T26" fmla="*/ 59 w 120"/>
                <a:gd name="T27" fmla="*/ 99 h 122"/>
                <a:gd name="T28" fmla="*/ 81 w 120"/>
                <a:gd name="T29" fmla="*/ 99 h 122"/>
                <a:gd name="T30" fmla="*/ 81 w 120"/>
                <a:gd name="T31" fmla="*/ 122 h 122"/>
                <a:gd name="T32" fmla="*/ 0 w 120"/>
                <a:gd name="T33" fmla="*/ 122 h 122"/>
                <a:gd name="T34" fmla="*/ 0 w 120"/>
                <a:gd name="T35" fmla="*/ 9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2">
                  <a:moveTo>
                    <a:pt x="0" y="99"/>
                  </a:moveTo>
                  <a:cubicBezTo>
                    <a:pt x="17" y="99"/>
                    <a:pt x="17" y="99"/>
                    <a:pt x="17" y="99"/>
                  </a:cubicBezTo>
                  <a:cubicBezTo>
                    <a:pt x="17" y="26"/>
                    <a:pt x="17" y="26"/>
                    <a:pt x="17" y="26"/>
                  </a:cubicBezTo>
                  <a:cubicBezTo>
                    <a:pt x="0" y="26"/>
                    <a:pt x="0" y="26"/>
                    <a:pt x="0" y="26"/>
                  </a:cubicBezTo>
                  <a:cubicBezTo>
                    <a:pt x="0" y="3"/>
                    <a:pt x="0" y="3"/>
                    <a:pt x="0" y="3"/>
                  </a:cubicBezTo>
                  <a:cubicBezTo>
                    <a:pt x="56" y="3"/>
                    <a:pt x="56" y="3"/>
                    <a:pt x="56" y="3"/>
                  </a:cubicBezTo>
                  <a:cubicBezTo>
                    <a:pt x="56" y="35"/>
                    <a:pt x="56" y="35"/>
                    <a:pt x="56" y="35"/>
                  </a:cubicBezTo>
                  <a:cubicBezTo>
                    <a:pt x="64" y="12"/>
                    <a:pt x="77" y="0"/>
                    <a:pt x="95" y="0"/>
                  </a:cubicBezTo>
                  <a:cubicBezTo>
                    <a:pt x="110" y="0"/>
                    <a:pt x="120" y="12"/>
                    <a:pt x="120" y="25"/>
                  </a:cubicBezTo>
                  <a:cubicBezTo>
                    <a:pt x="120" y="39"/>
                    <a:pt x="110" y="49"/>
                    <a:pt x="98" y="49"/>
                  </a:cubicBezTo>
                  <a:cubicBezTo>
                    <a:pt x="86" y="49"/>
                    <a:pt x="77" y="42"/>
                    <a:pt x="77" y="30"/>
                  </a:cubicBezTo>
                  <a:cubicBezTo>
                    <a:pt x="77" y="29"/>
                    <a:pt x="77" y="29"/>
                    <a:pt x="77" y="29"/>
                  </a:cubicBezTo>
                  <a:cubicBezTo>
                    <a:pt x="73" y="30"/>
                    <a:pt x="64" y="35"/>
                    <a:pt x="59" y="49"/>
                  </a:cubicBezTo>
                  <a:cubicBezTo>
                    <a:pt x="59" y="99"/>
                    <a:pt x="59" y="99"/>
                    <a:pt x="59" y="99"/>
                  </a:cubicBezTo>
                  <a:cubicBezTo>
                    <a:pt x="81" y="99"/>
                    <a:pt x="81" y="99"/>
                    <a:pt x="81" y="99"/>
                  </a:cubicBezTo>
                  <a:cubicBezTo>
                    <a:pt x="81" y="122"/>
                    <a:pt x="81" y="122"/>
                    <a:pt x="81" y="122"/>
                  </a:cubicBezTo>
                  <a:cubicBezTo>
                    <a:pt x="0" y="122"/>
                    <a:pt x="0" y="122"/>
                    <a:pt x="0" y="122"/>
                  </a:cubicBezTo>
                  <a:lnTo>
                    <a:pt x="0"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8" name="Freeform 12"/>
            <p:cNvSpPr>
              <a:spLocks/>
            </p:cNvSpPr>
            <p:nvPr userDrawn="1"/>
          </p:nvSpPr>
          <p:spPr bwMode="auto">
            <a:xfrm>
              <a:off x="8537575" y="4940300"/>
              <a:ext cx="100012" cy="109538"/>
            </a:xfrm>
            <a:custGeom>
              <a:avLst/>
              <a:gdLst>
                <a:gd name="T0" fmla="*/ 0 w 113"/>
                <a:gd name="T1" fmla="*/ 81 h 125"/>
                <a:gd name="T2" fmla="*/ 21 w 113"/>
                <a:gd name="T3" fmla="*/ 81 h 125"/>
                <a:gd name="T4" fmla="*/ 61 w 113"/>
                <a:gd name="T5" fmla="*/ 106 h 125"/>
                <a:gd name="T6" fmla="*/ 75 w 113"/>
                <a:gd name="T7" fmla="*/ 96 h 125"/>
                <a:gd name="T8" fmla="*/ 45 w 113"/>
                <a:gd name="T9" fmla="*/ 78 h 125"/>
                <a:gd name="T10" fmla="*/ 2 w 113"/>
                <a:gd name="T11" fmla="*/ 40 h 125"/>
                <a:gd name="T12" fmla="*/ 46 w 113"/>
                <a:gd name="T13" fmla="*/ 0 h 125"/>
                <a:gd name="T14" fmla="*/ 82 w 113"/>
                <a:gd name="T15" fmla="*/ 15 h 125"/>
                <a:gd name="T16" fmla="*/ 87 w 113"/>
                <a:gd name="T17" fmla="*/ 0 h 125"/>
                <a:gd name="T18" fmla="*/ 109 w 113"/>
                <a:gd name="T19" fmla="*/ 0 h 125"/>
                <a:gd name="T20" fmla="*/ 109 w 113"/>
                <a:gd name="T21" fmla="*/ 41 h 125"/>
                <a:gd name="T22" fmla="*/ 87 w 113"/>
                <a:gd name="T23" fmla="*/ 41 h 125"/>
                <a:gd name="T24" fmla="*/ 52 w 113"/>
                <a:gd name="T25" fmla="*/ 19 h 125"/>
                <a:gd name="T26" fmla="*/ 39 w 113"/>
                <a:gd name="T27" fmla="*/ 29 h 125"/>
                <a:gd name="T28" fmla="*/ 68 w 113"/>
                <a:gd name="T29" fmla="*/ 45 h 125"/>
                <a:gd name="T30" fmla="*/ 113 w 113"/>
                <a:gd name="T31" fmla="*/ 85 h 125"/>
                <a:gd name="T32" fmla="*/ 67 w 113"/>
                <a:gd name="T33" fmla="*/ 125 h 125"/>
                <a:gd name="T34" fmla="*/ 26 w 113"/>
                <a:gd name="T35" fmla="*/ 108 h 125"/>
                <a:gd name="T36" fmla="*/ 22 w 113"/>
                <a:gd name="T37" fmla="*/ 124 h 125"/>
                <a:gd name="T38" fmla="*/ 0 w 113"/>
                <a:gd name="T39" fmla="*/ 124 h 125"/>
                <a:gd name="T40" fmla="*/ 0 w 113"/>
                <a:gd name="T41" fmla="*/ 8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25">
                  <a:moveTo>
                    <a:pt x="0" y="81"/>
                  </a:moveTo>
                  <a:cubicBezTo>
                    <a:pt x="21" y="81"/>
                    <a:pt x="21" y="81"/>
                    <a:pt x="21" y="81"/>
                  </a:cubicBezTo>
                  <a:cubicBezTo>
                    <a:pt x="33" y="96"/>
                    <a:pt x="48" y="106"/>
                    <a:pt x="61" y="106"/>
                  </a:cubicBezTo>
                  <a:cubicBezTo>
                    <a:pt x="71" y="106"/>
                    <a:pt x="75" y="102"/>
                    <a:pt x="75" y="96"/>
                  </a:cubicBezTo>
                  <a:cubicBezTo>
                    <a:pt x="75" y="87"/>
                    <a:pt x="69" y="84"/>
                    <a:pt x="45" y="78"/>
                  </a:cubicBezTo>
                  <a:cubicBezTo>
                    <a:pt x="17" y="71"/>
                    <a:pt x="2" y="62"/>
                    <a:pt x="2" y="40"/>
                  </a:cubicBezTo>
                  <a:cubicBezTo>
                    <a:pt x="2" y="18"/>
                    <a:pt x="19" y="0"/>
                    <a:pt x="46" y="0"/>
                  </a:cubicBezTo>
                  <a:cubicBezTo>
                    <a:pt x="63" y="0"/>
                    <a:pt x="74" y="6"/>
                    <a:pt x="82" y="15"/>
                  </a:cubicBezTo>
                  <a:cubicBezTo>
                    <a:pt x="87" y="0"/>
                    <a:pt x="87" y="0"/>
                    <a:pt x="87" y="0"/>
                  </a:cubicBezTo>
                  <a:cubicBezTo>
                    <a:pt x="109" y="0"/>
                    <a:pt x="109" y="0"/>
                    <a:pt x="109" y="0"/>
                  </a:cubicBezTo>
                  <a:cubicBezTo>
                    <a:pt x="109" y="41"/>
                    <a:pt x="109" y="41"/>
                    <a:pt x="109" y="41"/>
                  </a:cubicBezTo>
                  <a:cubicBezTo>
                    <a:pt x="87" y="41"/>
                    <a:pt x="87" y="41"/>
                    <a:pt x="87" y="41"/>
                  </a:cubicBezTo>
                  <a:cubicBezTo>
                    <a:pt x="78" y="28"/>
                    <a:pt x="64" y="19"/>
                    <a:pt x="52" y="19"/>
                  </a:cubicBezTo>
                  <a:cubicBezTo>
                    <a:pt x="42" y="19"/>
                    <a:pt x="39" y="23"/>
                    <a:pt x="39" y="29"/>
                  </a:cubicBezTo>
                  <a:cubicBezTo>
                    <a:pt x="39" y="37"/>
                    <a:pt x="45" y="39"/>
                    <a:pt x="68" y="45"/>
                  </a:cubicBezTo>
                  <a:cubicBezTo>
                    <a:pt x="93" y="51"/>
                    <a:pt x="113" y="60"/>
                    <a:pt x="113" y="85"/>
                  </a:cubicBezTo>
                  <a:cubicBezTo>
                    <a:pt x="113" y="107"/>
                    <a:pt x="97" y="125"/>
                    <a:pt x="67" y="125"/>
                  </a:cubicBezTo>
                  <a:cubicBezTo>
                    <a:pt x="47" y="125"/>
                    <a:pt x="34" y="117"/>
                    <a:pt x="26" y="108"/>
                  </a:cubicBezTo>
                  <a:cubicBezTo>
                    <a:pt x="22" y="124"/>
                    <a:pt x="22" y="124"/>
                    <a:pt x="22" y="124"/>
                  </a:cubicBezTo>
                  <a:cubicBezTo>
                    <a:pt x="0" y="124"/>
                    <a:pt x="0" y="124"/>
                    <a:pt x="0" y="124"/>
                  </a:cubicBezTo>
                  <a:lnTo>
                    <a:pt x="0"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9" name="Freeform 13"/>
            <p:cNvSpPr>
              <a:spLocks/>
            </p:cNvSpPr>
            <p:nvPr userDrawn="1"/>
          </p:nvSpPr>
          <p:spPr bwMode="auto">
            <a:xfrm>
              <a:off x="7550150" y="4940300"/>
              <a:ext cx="125412" cy="109538"/>
            </a:xfrm>
            <a:custGeom>
              <a:avLst/>
              <a:gdLst>
                <a:gd name="T0" fmla="*/ 138 w 143"/>
                <a:gd name="T1" fmla="*/ 85 h 125"/>
                <a:gd name="T2" fmla="*/ 130 w 143"/>
                <a:gd name="T3" fmla="*/ 81 h 125"/>
                <a:gd name="T4" fmla="*/ 128 w 143"/>
                <a:gd name="T5" fmla="*/ 80 h 125"/>
                <a:gd name="T6" fmla="*/ 127 w 143"/>
                <a:gd name="T7" fmla="*/ 81 h 125"/>
                <a:gd name="T8" fmla="*/ 127 w 143"/>
                <a:gd name="T9" fmla="*/ 82 h 125"/>
                <a:gd name="T10" fmla="*/ 107 w 143"/>
                <a:gd name="T11" fmla="*/ 103 h 125"/>
                <a:gd name="T12" fmla="*/ 100 w 143"/>
                <a:gd name="T13" fmla="*/ 93 h 125"/>
                <a:gd name="T14" fmla="*/ 87 w 143"/>
                <a:gd name="T15" fmla="*/ 54 h 125"/>
                <a:gd name="T16" fmla="*/ 93 w 143"/>
                <a:gd name="T17" fmla="*/ 44 h 125"/>
                <a:gd name="T18" fmla="*/ 94 w 143"/>
                <a:gd name="T19" fmla="*/ 43 h 125"/>
                <a:gd name="T20" fmla="*/ 108 w 143"/>
                <a:gd name="T21" fmla="*/ 23 h 125"/>
                <a:gd name="T22" fmla="*/ 109 w 143"/>
                <a:gd name="T23" fmla="*/ 24 h 125"/>
                <a:gd name="T24" fmla="*/ 126 w 143"/>
                <a:gd name="T25" fmla="*/ 37 h 125"/>
                <a:gd name="T26" fmla="*/ 143 w 143"/>
                <a:gd name="T27" fmla="*/ 18 h 125"/>
                <a:gd name="T28" fmla="*/ 123 w 143"/>
                <a:gd name="T29" fmla="*/ 0 h 125"/>
                <a:gd name="T30" fmla="*/ 81 w 143"/>
                <a:gd name="T31" fmla="*/ 37 h 125"/>
                <a:gd name="T32" fmla="*/ 80 w 143"/>
                <a:gd name="T33" fmla="*/ 35 h 125"/>
                <a:gd name="T34" fmla="*/ 51 w 143"/>
                <a:gd name="T35" fmla="*/ 0 h 125"/>
                <a:gd name="T36" fmla="*/ 12 w 143"/>
                <a:gd name="T37" fmla="*/ 36 h 125"/>
                <a:gd name="T38" fmla="*/ 12 w 143"/>
                <a:gd name="T39" fmla="*/ 37 h 125"/>
                <a:gd name="T40" fmla="*/ 12 w 143"/>
                <a:gd name="T41" fmla="*/ 38 h 125"/>
                <a:gd name="T42" fmla="*/ 13 w 143"/>
                <a:gd name="T43" fmla="*/ 38 h 125"/>
                <a:gd name="T44" fmla="*/ 13 w 143"/>
                <a:gd name="T45" fmla="*/ 39 h 125"/>
                <a:gd name="T46" fmla="*/ 21 w 143"/>
                <a:gd name="T47" fmla="*/ 44 h 125"/>
                <a:gd name="T48" fmla="*/ 22 w 143"/>
                <a:gd name="T49" fmla="*/ 45 h 125"/>
                <a:gd name="T50" fmla="*/ 23 w 143"/>
                <a:gd name="T51" fmla="*/ 45 h 125"/>
                <a:gd name="T52" fmla="*/ 23 w 143"/>
                <a:gd name="T53" fmla="*/ 44 h 125"/>
                <a:gd name="T54" fmla="*/ 24 w 143"/>
                <a:gd name="T55" fmla="*/ 43 h 125"/>
                <a:gd name="T56" fmla="*/ 38 w 143"/>
                <a:gd name="T57" fmla="*/ 24 h 125"/>
                <a:gd name="T58" fmla="*/ 44 w 143"/>
                <a:gd name="T59" fmla="*/ 34 h 125"/>
                <a:gd name="T60" fmla="*/ 58 w 143"/>
                <a:gd name="T61" fmla="*/ 74 h 125"/>
                <a:gd name="T62" fmla="*/ 36 w 143"/>
                <a:gd name="T63" fmla="*/ 103 h 125"/>
                <a:gd name="T64" fmla="*/ 35 w 143"/>
                <a:gd name="T65" fmla="*/ 102 h 125"/>
                <a:gd name="T66" fmla="*/ 34 w 143"/>
                <a:gd name="T67" fmla="*/ 100 h 125"/>
                <a:gd name="T68" fmla="*/ 17 w 143"/>
                <a:gd name="T69" fmla="*/ 86 h 125"/>
                <a:gd name="T70" fmla="*/ 0 w 143"/>
                <a:gd name="T71" fmla="*/ 105 h 125"/>
                <a:gd name="T72" fmla="*/ 23 w 143"/>
                <a:gd name="T73" fmla="*/ 125 h 125"/>
                <a:gd name="T74" fmla="*/ 63 w 143"/>
                <a:gd name="T75" fmla="*/ 92 h 125"/>
                <a:gd name="T76" fmla="*/ 64 w 143"/>
                <a:gd name="T77" fmla="*/ 93 h 125"/>
                <a:gd name="T78" fmla="*/ 93 w 143"/>
                <a:gd name="T79" fmla="*/ 125 h 125"/>
                <a:gd name="T80" fmla="*/ 139 w 143"/>
                <a:gd name="T81" fmla="*/ 88 h 125"/>
                <a:gd name="T82" fmla="*/ 139 w 143"/>
                <a:gd name="T83" fmla="*/ 87 h 125"/>
                <a:gd name="T84" fmla="*/ 140 w 143"/>
                <a:gd name="T85" fmla="*/ 86 h 125"/>
                <a:gd name="T86" fmla="*/ 139 w 143"/>
                <a:gd name="T87" fmla="*/ 86 h 125"/>
                <a:gd name="T88" fmla="*/ 138 w 143"/>
                <a:gd name="T89" fmla="*/ 8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125">
                  <a:moveTo>
                    <a:pt x="138" y="85"/>
                  </a:moveTo>
                  <a:cubicBezTo>
                    <a:pt x="130" y="81"/>
                    <a:pt x="130" y="81"/>
                    <a:pt x="130" y="81"/>
                  </a:cubicBezTo>
                  <a:cubicBezTo>
                    <a:pt x="128" y="80"/>
                    <a:pt x="128" y="80"/>
                    <a:pt x="128" y="80"/>
                  </a:cubicBezTo>
                  <a:cubicBezTo>
                    <a:pt x="127" y="81"/>
                    <a:pt x="127" y="81"/>
                    <a:pt x="127" y="81"/>
                  </a:cubicBezTo>
                  <a:cubicBezTo>
                    <a:pt x="127" y="82"/>
                    <a:pt x="127" y="82"/>
                    <a:pt x="127" y="82"/>
                  </a:cubicBezTo>
                  <a:cubicBezTo>
                    <a:pt x="117" y="99"/>
                    <a:pt x="111" y="103"/>
                    <a:pt x="107" y="103"/>
                  </a:cubicBezTo>
                  <a:cubicBezTo>
                    <a:pt x="105" y="103"/>
                    <a:pt x="102" y="99"/>
                    <a:pt x="100" y="93"/>
                  </a:cubicBezTo>
                  <a:cubicBezTo>
                    <a:pt x="87" y="54"/>
                    <a:pt x="87" y="54"/>
                    <a:pt x="87" y="54"/>
                  </a:cubicBezTo>
                  <a:cubicBezTo>
                    <a:pt x="89" y="50"/>
                    <a:pt x="91" y="47"/>
                    <a:pt x="93" y="44"/>
                  </a:cubicBezTo>
                  <a:cubicBezTo>
                    <a:pt x="94" y="43"/>
                    <a:pt x="94" y="43"/>
                    <a:pt x="94" y="43"/>
                  </a:cubicBezTo>
                  <a:cubicBezTo>
                    <a:pt x="100" y="32"/>
                    <a:pt x="106" y="23"/>
                    <a:pt x="108" y="23"/>
                  </a:cubicBezTo>
                  <a:cubicBezTo>
                    <a:pt x="109" y="23"/>
                    <a:pt x="109" y="24"/>
                    <a:pt x="109" y="24"/>
                  </a:cubicBezTo>
                  <a:cubicBezTo>
                    <a:pt x="113" y="31"/>
                    <a:pt x="116" y="37"/>
                    <a:pt x="126" y="37"/>
                  </a:cubicBezTo>
                  <a:cubicBezTo>
                    <a:pt x="136" y="37"/>
                    <a:pt x="143" y="29"/>
                    <a:pt x="143" y="18"/>
                  </a:cubicBezTo>
                  <a:cubicBezTo>
                    <a:pt x="143" y="7"/>
                    <a:pt x="135" y="0"/>
                    <a:pt x="123" y="0"/>
                  </a:cubicBezTo>
                  <a:cubicBezTo>
                    <a:pt x="107" y="0"/>
                    <a:pt x="95" y="13"/>
                    <a:pt x="81" y="37"/>
                  </a:cubicBezTo>
                  <a:cubicBezTo>
                    <a:pt x="80" y="35"/>
                    <a:pt x="80" y="35"/>
                    <a:pt x="80" y="35"/>
                  </a:cubicBezTo>
                  <a:cubicBezTo>
                    <a:pt x="74" y="14"/>
                    <a:pt x="69" y="0"/>
                    <a:pt x="51" y="0"/>
                  </a:cubicBezTo>
                  <a:cubicBezTo>
                    <a:pt x="34" y="0"/>
                    <a:pt x="21" y="12"/>
                    <a:pt x="12" y="36"/>
                  </a:cubicBezTo>
                  <a:cubicBezTo>
                    <a:pt x="12" y="37"/>
                    <a:pt x="12" y="37"/>
                    <a:pt x="12" y="37"/>
                  </a:cubicBezTo>
                  <a:cubicBezTo>
                    <a:pt x="12" y="38"/>
                    <a:pt x="12" y="38"/>
                    <a:pt x="12" y="38"/>
                  </a:cubicBezTo>
                  <a:cubicBezTo>
                    <a:pt x="13" y="38"/>
                    <a:pt x="13" y="38"/>
                    <a:pt x="13" y="38"/>
                  </a:cubicBezTo>
                  <a:cubicBezTo>
                    <a:pt x="13" y="39"/>
                    <a:pt x="13" y="39"/>
                    <a:pt x="13" y="39"/>
                  </a:cubicBezTo>
                  <a:cubicBezTo>
                    <a:pt x="21" y="44"/>
                    <a:pt x="21" y="44"/>
                    <a:pt x="21" y="44"/>
                  </a:cubicBezTo>
                  <a:cubicBezTo>
                    <a:pt x="22" y="45"/>
                    <a:pt x="22" y="45"/>
                    <a:pt x="22" y="45"/>
                  </a:cubicBezTo>
                  <a:cubicBezTo>
                    <a:pt x="23" y="45"/>
                    <a:pt x="23" y="45"/>
                    <a:pt x="23" y="45"/>
                  </a:cubicBezTo>
                  <a:cubicBezTo>
                    <a:pt x="23" y="44"/>
                    <a:pt x="23" y="44"/>
                    <a:pt x="23" y="44"/>
                  </a:cubicBezTo>
                  <a:cubicBezTo>
                    <a:pt x="24" y="43"/>
                    <a:pt x="24" y="43"/>
                    <a:pt x="24" y="43"/>
                  </a:cubicBezTo>
                  <a:cubicBezTo>
                    <a:pt x="30" y="30"/>
                    <a:pt x="34" y="24"/>
                    <a:pt x="38" y="24"/>
                  </a:cubicBezTo>
                  <a:cubicBezTo>
                    <a:pt x="40" y="24"/>
                    <a:pt x="42" y="28"/>
                    <a:pt x="44" y="34"/>
                  </a:cubicBezTo>
                  <a:cubicBezTo>
                    <a:pt x="58" y="74"/>
                    <a:pt x="58" y="74"/>
                    <a:pt x="58" y="74"/>
                  </a:cubicBezTo>
                  <a:cubicBezTo>
                    <a:pt x="43" y="100"/>
                    <a:pt x="37" y="103"/>
                    <a:pt x="36" y="103"/>
                  </a:cubicBezTo>
                  <a:cubicBezTo>
                    <a:pt x="36" y="103"/>
                    <a:pt x="35" y="102"/>
                    <a:pt x="35" y="102"/>
                  </a:cubicBezTo>
                  <a:cubicBezTo>
                    <a:pt x="34" y="100"/>
                    <a:pt x="34" y="100"/>
                    <a:pt x="34" y="100"/>
                  </a:cubicBezTo>
                  <a:cubicBezTo>
                    <a:pt x="31" y="93"/>
                    <a:pt x="28" y="86"/>
                    <a:pt x="17" y="86"/>
                  </a:cubicBezTo>
                  <a:cubicBezTo>
                    <a:pt x="7" y="86"/>
                    <a:pt x="0" y="94"/>
                    <a:pt x="0" y="105"/>
                  </a:cubicBezTo>
                  <a:cubicBezTo>
                    <a:pt x="0" y="117"/>
                    <a:pt x="9" y="125"/>
                    <a:pt x="23" y="125"/>
                  </a:cubicBezTo>
                  <a:cubicBezTo>
                    <a:pt x="40" y="125"/>
                    <a:pt x="50" y="112"/>
                    <a:pt x="63" y="92"/>
                  </a:cubicBezTo>
                  <a:cubicBezTo>
                    <a:pt x="64" y="93"/>
                    <a:pt x="64" y="93"/>
                    <a:pt x="64" y="93"/>
                  </a:cubicBezTo>
                  <a:cubicBezTo>
                    <a:pt x="71" y="114"/>
                    <a:pt x="75" y="125"/>
                    <a:pt x="93" y="125"/>
                  </a:cubicBezTo>
                  <a:cubicBezTo>
                    <a:pt x="109" y="125"/>
                    <a:pt x="126" y="112"/>
                    <a:pt x="139" y="88"/>
                  </a:cubicBezTo>
                  <a:cubicBezTo>
                    <a:pt x="139" y="87"/>
                    <a:pt x="139" y="87"/>
                    <a:pt x="139" y="87"/>
                  </a:cubicBezTo>
                  <a:cubicBezTo>
                    <a:pt x="140" y="86"/>
                    <a:pt x="140" y="86"/>
                    <a:pt x="140" y="86"/>
                  </a:cubicBezTo>
                  <a:cubicBezTo>
                    <a:pt x="139" y="86"/>
                    <a:pt x="139" y="86"/>
                    <a:pt x="139" y="86"/>
                  </a:cubicBezTo>
                  <a:lnTo>
                    <a:pt x="138" y="85"/>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0" name="Freeform 14"/>
            <p:cNvSpPr>
              <a:spLocks noEditPoints="1"/>
            </p:cNvSpPr>
            <p:nvPr userDrawn="1"/>
          </p:nvSpPr>
          <p:spPr bwMode="auto">
            <a:xfrm>
              <a:off x="8659813" y="4914900"/>
              <a:ext cx="28575" cy="25400"/>
            </a:xfrm>
            <a:custGeom>
              <a:avLst/>
              <a:gdLst>
                <a:gd name="T0" fmla="*/ 16 w 31"/>
                <a:gd name="T1" fmla="*/ 0 h 30"/>
                <a:gd name="T2" fmla="*/ 31 w 31"/>
                <a:gd name="T3" fmla="*/ 15 h 30"/>
                <a:gd name="T4" fmla="*/ 16 w 31"/>
                <a:gd name="T5" fmla="*/ 30 h 30"/>
                <a:gd name="T6" fmla="*/ 0 w 31"/>
                <a:gd name="T7" fmla="*/ 15 h 30"/>
                <a:gd name="T8" fmla="*/ 16 w 31"/>
                <a:gd name="T9" fmla="*/ 0 h 30"/>
                <a:gd name="T10" fmla="*/ 16 w 31"/>
                <a:gd name="T11" fmla="*/ 28 h 30"/>
                <a:gd name="T12" fmla="*/ 28 w 31"/>
                <a:gd name="T13" fmla="*/ 15 h 30"/>
                <a:gd name="T14" fmla="*/ 16 w 31"/>
                <a:gd name="T15" fmla="*/ 2 h 30"/>
                <a:gd name="T16" fmla="*/ 3 w 31"/>
                <a:gd name="T17" fmla="*/ 15 h 30"/>
                <a:gd name="T18" fmla="*/ 16 w 31"/>
                <a:gd name="T19" fmla="*/ 28 h 30"/>
                <a:gd name="T20" fmla="*/ 10 w 31"/>
                <a:gd name="T21" fmla="*/ 6 h 30"/>
                <a:gd name="T22" fmla="*/ 16 w 31"/>
                <a:gd name="T23" fmla="*/ 6 h 30"/>
                <a:gd name="T24" fmla="*/ 23 w 31"/>
                <a:gd name="T25" fmla="*/ 11 h 30"/>
                <a:gd name="T26" fmla="*/ 18 w 31"/>
                <a:gd name="T27" fmla="*/ 16 h 30"/>
                <a:gd name="T28" fmla="*/ 23 w 31"/>
                <a:gd name="T29" fmla="*/ 24 h 30"/>
                <a:gd name="T30" fmla="*/ 20 w 31"/>
                <a:gd name="T31" fmla="*/ 24 h 30"/>
                <a:gd name="T32" fmla="*/ 15 w 31"/>
                <a:gd name="T33" fmla="*/ 17 h 30"/>
                <a:gd name="T34" fmla="*/ 12 w 31"/>
                <a:gd name="T35" fmla="*/ 17 h 30"/>
                <a:gd name="T36" fmla="*/ 12 w 31"/>
                <a:gd name="T37" fmla="*/ 24 h 30"/>
                <a:gd name="T38" fmla="*/ 10 w 31"/>
                <a:gd name="T39" fmla="*/ 24 h 30"/>
                <a:gd name="T40" fmla="*/ 10 w 31"/>
                <a:gd name="T41" fmla="*/ 6 h 30"/>
                <a:gd name="T42" fmla="*/ 12 w 31"/>
                <a:gd name="T43" fmla="*/ 14 h 30"/>
                <a:gd name="T44" fmla="*/ 15 w 31"/>
                <a:gd name="T45" fmla="*/ 14 h 30"/>
                <a:gd name="T46" fmla="*/ 20 w 31"/>
                <a:gd name="T47" fmla="*/ 11 h 30"/>
                <a:gd name="T48" fmla="*/ 16 w 31"/>
                <a:gd name="T49" fmla="*/ 9 h 30"/>
                <a:gd name="T50" fmla="*/ 12 w 31"/>
                <a:gd name="T51" fmla="*/ 9 h 30"/>
                <a:gd name="T52" fmla="*/ 12 w 31"/>
                <a:gd name="T53"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30">
                  <a:moveTo>
                    <a:pt x="16" y="0"/>
                  </a:moveTo>
                  <a:cubicBezTo>
                    <a:pt x="24" y="0"/>
                    <a:pt x="31" y="7"/>
                    <a:pt x="31" y="15"/>
                  </a:cubicBezTo>
                  <a:cubicBezTo>
                    <a:pt x="31" y="24"/>
                    <a:pt x="24" y="30"/>
                    <a:pt x="16" y="30"/>
                  </a:cubicBezTo>
                  <a:cubicBezTo>
                    <a:pt x="7" y="30"/>
                    <a:pt x="0" y="24"/>
                    <a:pt x="0" y="15"/>
                  </a:cubicBezTo>
                  <a:cubicBezTo>
                    <a:pt x="0" y="7"/>
                    <a:pt x="7" y="0"/>
                    <a:pt x="16" y="0"/>
                  </a:cubicBezTo>
                  <a:close/>
                  <a:moveTo>
                    <a:pt x="16" y="28"/>
                  </a:moveTo>
                  <a:cubicBezTo>
                    <a:pt x="23" y="28"/>
                    <a:pt x="28" y="23"/>
                    <a:pt x="28" y="15"/>
                  </a:cubicBezTo>
                  <a:cubicBezTo>
                    <a:pt x="28" y="8"/>
                    <a:pt x="23" y="2"/>
                    <a:pt x="16" y="2"/>
                  </a:cubicBezTo>
                  <a:cubicBezTo>
                    <a:pt x="8" y="2"/>
                    <a:pt x="3" y="8"/>
                    <a:pt x="3" y="15"/>
                  </a:cubicBezTo>
                  <a:cubicBezTo>
                    <a:pt x="3" y="23"/>
                    <a:pt x="8" y="28"/>
                    <a:pt x="16" y="28"/>
                  </a:cubicBezTo>
                  <a:close/>
                  <a:moveTo>
                    <a:pt x="10" y="6"/>
                  </a:moveTo>
                  <a:cubicBezTo>
                    <a:pt x="16" y="6"/>
                    <a:pt x="16" y="6"/>
                    <a:pt x="16" y="6"/>
                  </a:cubicBezTo>
                  <a:cubicBezTo>
                    <a:pt x="21" y="6"/>
                    <a:pt x="23" y="8"/>
                    <a:pt x="23" y="11"/>
                  </a:cubicBezTo>
                  <a:cubicBezTo>
                    <a:pt x="23" y="15"/>
                    <a:pt x="21" y="16"/>
                    <a:pt x="18" y="16"/>
                  </a:cubicBezTo>
                  <a:cubicBezTo>
                    <a:pt x="23" y="24"/>
                    <a:pt x="23" y="24"/>
                    <a:pt x="23" y="24"/>
                  </a:cubicBezTo>
                  <a:cubicBezTo>
                    <a:pt x="20" y="24"/>
                    <a:pt x="20" y="24"/>
                    <a:pt x="20" y="24"/>
                  </a:cubicBezTo>
                  <a:cubicBezTo>
                    <a:pt x="15" y="17"/>
                    <a:pt x="15" y="17"/>
                    <a:pt x="15" y="17"/>
                  </a:cubicBezTo>
                  <a:cubicBezTo>
                    <a:pt x="12" y="17"/>
                    <a:pt x="12" y="17"/>
                    <a:pt x="12" y="17"/>
                  </a:cubicBezTo>
                  <a:cubicBezTo>
                    <a:pt x="12" y="24"/>
                    <a:pt x="12" y="24"/>
                    <a:pt x="12" y="24"/>
                  </a:cubicBezTo>
                  <a:cubicBezTo>
                    <a:pt x="10" y="24"/>
                    <a:pt x="10" y="24"/>
                    <a:pt x="10" y="24"/>
                  </a:cubicBezTo>
                  <a:lnTo>
                    <a:pt x="10" y="6"/>
                  </a:lnTo>
                  <a:close/>
                  <a:moveTo>
                    <a:pt x="12" y="14"/>
                  </a:moveTo>
                  <a:cubicBezTo>
                    <a:pt x="15" y="14"/>
                    <a:pt x="15" y="14"/>
                    <a:pt x="15" y="14"/>
                  </a:cubicBezTo>
                  <a:cubicBezTo>
                    <a:pt x="18" y="14"/>
                    <a:pt x="20" y="14"/>
                    <a:pt x="20" y="11"/>
                  </a:cubicBezTo>
                  <a:cubicBezTo>
                    <a:pt x="20" y="9"/>
                    <a:pt x="18" y="9"/>
                    <a:pt x="16" y="9"/>
                  </a:cubicBezTo>
                  <a:cubicBezTo>
                    <a:pt x="12" y="9"/>
                    <a:pt x="12" y="9"/>
                    <a:pt x="12" y="9"/>
                  </a:cubicBez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41" name="Freeform 6"/>
          <p:cNvSpPr>
            <a:spLocks noEditPoints="1"/>
          </p:cNvSpPr>
          <p:nvPr userDrawn="1"/>
        </p:nvSpPr>
        <p:spPr bwMode="auto">
          <a:xfrm>
            <a:off x="1939610" y="998334"/>
            <a:ext cx="1000020" cy="920751"/>
          </a:xfrm>
          <a:custGeom>
            <a:avLst/>
            <a:gdLst>
              <a:gd name="T0" fmla="*/ 52 w 139"/>
              <a:gd name="T1" fmla="*/ 72 h 128"/>
              <a:gd name="T2" fmla="*/ 52 w 139"/>
              <a:gd name="T3" fmla="*/ 128 h 128"/>
              <a:gd name="T4" fmla="*/ 0 w 139"/>
              <a:gd name="T5" fmla="*/ 128 h 128"/>
              <a:gd name="T6" fmla="*/ 0 w 139"/>
              <a:gd name="T7" fmla="*/ 84 h 128"/>
              <a:gd name="T8" fmla="*/ 9 w 139"/>
              <a:gd name="T9" fmla="*/ 32 h 128"/>
              <a:gd name="T10" fmla="*/ 44 w 139"/>
              <a:gd name="T11" fmla="*/ 0 h 128"/>
              <a:gd name="T12" fmla="*/ 56 w 139"/>
              <a:gd name="T13" fmla="*/ 18 h 128"/>
              <a:gd name="T14" fmla="*/ 34 w 139"/>
              <a:gd name="T15" fmla="*/ 36 h 128"/>
              <a:gd name="T16" fmla="*/ 27 w 139"/>
              <a:gd name="T17" fmla="*/ 72 h 128"/>
              <a:gd name="T18" fmla="*/ 52 w 139"/>
              <a:gd name="T19" fmla="*/ 72 h 128"/>
              <a:gd name="T20" fmla="*/ 134 w 139"/>
              <a:gd name="T21" fmla="*/ 72 h 128"/>
              <a:gd name="T22" fmla="*/ 134 w 139"/>
              <a:gd name="T23" fmla="*/ 128 h 128"/>
              <a:gd name="T24" fmla="*/ 83 w 139"/>
              <a:gd name="T25" fmla="*/ 128 h 128"/>
              <a:gd name="T26" fmla="*/ 83 w 139"/>
              <a:gd name="T27" fmla="*/ 84 h 128"/>
              <a:gd name="T28" fmla="*/ 91 w 139"/>
              <a:gd name="T29" fmla="*/ 32 h 128"/>
              <a:gd name="T30" fmla="*/ 127 w 139"/>
              <a:gd name="T31" fmla="*/ 0 h 128"/>
              <a:gd name="T32" fmla="*/ 139 w 139"/>
              <a:gd name="T33" fmla="*/ 18 h 128"/>
              <a:gd name="T34" fmla="*/ 117 w 139"/>
              <a:gd name="T35" fmla="*/ 36 h 128"/>
              <a:gd name="T36" fmla="*/ 109 w 139"/>
              <a:gd name="T37" fmla="*/ 72 h 128"/>
              <a:gd name="T38" fmla="*/ 134 w 139"/>
              <a:gd name="T39"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28">
                <a:moveTo>
                  <a:pt x="52" y="72"/>
                </a:moveTo>
                <a:cubicBezTo>
                  <a:pt x="52" y="128"/>
                  <a:pt x="52" y="128"/>
                  <a:pt x="52" y="128"/>
                </a:cubicBezTo>
                <a:cubicBezTo>
                  <a:pt x="0" y="128"/>
                  <a:pt x="0" y="128"/>
                  <a:pt x="0" y="128"/>
                </a:cubicBezTo>
                <a:cubicBezTo>
                  <a:pt x="0" y="84"/>
                  <a:pt x="0" y="84"/>
                  <a:pt x="0" y="84"/>
                </a:cubicBezTo>
                <a:cubicBezTo>
                  <a:pt x="0" y="60"/>
                  <a:pt x="3" y="42"/>
                  <a:pt x="9" y="32"/>
                </a:cubicBezTo>
                <a:cubicBezTo>
                  <a:pt x="16" y="18"/>
                  <a:pt x="28" y="7"/>
                  <a:pt x="44" y="0"/>
                </a:cubicBezTo>
                <a:cubicBezTo>
                  <a:pt x="56" y="18"/>
                  <a:pt x="56" y="18"/>
                  <a:pt x="56" y="18"/>
                </a:cubicBezTo>
                <a:cubicBezTo>
                  <a:pt x="46" y="22"/>
                  <a:pt x="39" y="28"/>
                  <a:pt x="34" y="36"/>
                </a:cubicBezTo>
                <a:cubicBezTo>
                  <a:pt x="30" y="45"/>
                  <a:pt x="27" y="56"/>
                  <a:pt x="27" y="72"/>
                </a:cubicBezTo>
                <a:lnTo>
                  <a:pt x="52" y="72"/>
                </a:lnTo>
                <a:close/>
                <a:moveTo>
                  <a:pt x="134" y="72"/>
                </a:moveTo>
                <a:cubicBezTo>
                  <a:pt x="134" y="128"/>
                  <a:pt x="134" y="128"/>
                  <a:pt x="134" y="128"/>
                </a:cubicBezTo>
                <a:cubicBezTo>
                  <a:pt x="83" y="128"/>
                  <a:pt x="83" y="128"/>
                  <a:pt x="83" y="128"/>
                </a:cubicBezTo>
                <a:cubicBezTo>
                  <a:pt x="83" y="84"/>
                  <a:pt x="83" y="84"/>
                  <a:pt x="83" y="84"/>
                </a:cubicBezTo>
                <a:cubicBezTo>
                  <a:pt x="83" y="60"/>
                  <a:pt x="86" y="42"/>
                  <a:pt x="91" y="32"/>
                </a:cubicBezTo>
                <a:cubicBezTo>
                  <a:pt x="99" y="18"/>
                  <a:pt x="111" y="7"/>
                  <a:pt x="127" y="0"/>
                </a:cubicBezTo>
                <a:cubicBezTo>
                  <a:pt x="139" y="18"/>
                  <a:pt x="139" y="18"/>
                  <a:pt x="139" y="18"/>
                </a:cubicBezTo>
                <a:cubicBezTo>
                  <a:pt x="129" y="22"/>
                  <a:pt x="122" y="28"/>
                  <a:pt x="117" y="36"/>
                </a:cubicBezTo>
                <a:cubicBezTo>
                  <a:pt x="112" y="45"/>
                  <a:pt x="110" y="56"/>
                  <a:pt x="109" y="72"/>
                </a:cubicBezTo>
                <a:lnTo>
                  <a:pt x="134" y="72"/>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42" name="Freeform 6"/>
          <p:cNvSpPr>
            <a:spLocks noEditPoints="1"/>
          </p:cNvSpPr>
          <p:nvPr userDrawn="1"/>
        </p:nvSpPr>
        <p:spPr bwMode="auto">
          <a:xfrm rot="10800000">
            <a:off x="9470710" y="3852361"/>
            <a:ext cx="1000020" cy="920751"/>
          </a:xfrm>
          <a:custGeom>
            <a:avLst/>
            <a:gdLst>
              <a:gd name="T0" fmla="*/ 52 w 139"/>
              <a:gd name="T1" fmla="*/ 72 h 128"/>
              <a:gd name="T2" fmla="*/ 52 w 139"/>
              <a:gd name="T3" fmla="*/ 128 h 128"/>
              <a:gd name="T4" fmla="*/ 0 w 139"/>
              <a:gd name="T5" fmla="*/ 128 h 128"/>
              <a:gd name="T6" fmla="*/ 0 w 139"/>
              <a:gd name="T7" fmla="*/ 84 h 128"/>
              <a:gd name="T8" fmla="*/ 9 w 139"/>
              <a:gd name="T9" fmla="*/ 32 h 128"/>
              <a:gd name="T10" fmla="*/ 44 w 139"/>
              <a:gd name="T11" fmla="*/ 0 h 128"/>
              <a:gd name="T12" fmla="*/ 56 w 139"/>
              <a:gd name="T13" fmla="*/ 18 h 128"/>
              <a:gd name="T14" fmla="*/ 34 w 139"/>
              <a:gd name="T15" fmla="*/ 36 h 128"/>
              <a:gd name="T16" fmla="*/ 27 w 139"/>
              <a:gd name="T17" fmla="*/ 72 h 128"/>
              <a:gd name="T18" fmla="*/ 52 w 139"/>
              <a:gd name="T19" fmla="*/ 72 h 128"/>
              <a:gd name="T20" fmla="*/ 134 w 139"/>
              <a:gd name="T21" fmla="*/ 72 h 128"/>
              <a:gd name="T22" fmla="*/ 134 w 139"/>
              <a:gd name="T23" fmla="*/ 128 h 128"/>
              <a:gd name="T24" fmla="*/ 83 w 139"/>
              <a:gd name="T25" fmla="*/ 128 h 128"/>
              <a:gd name="T26" fmla="*/ 83 w 139"/>
              <a:gd name="T27" fmla="*/ 84 h 128"/>
              <a:gd name="T28" fmla="*/ 91 w 139"/>
              <a:gd name="T29" fmla="*/ 32 h 128"/>
              <a:gd name="T30" fmla="*/ 127 w 139"/>
              <a:gd name="T31" fmla="*/ 0 h 128"/>
              <a:gd name="T32" fmla="*/ 139 w 139"/>
              <a:gd name="T33" fmla="*/ 18 h 128"/>
              <a:gd name="T34" fmla="*/ 117 w 139"/>
              <a:gd name="T35" fmla="*/ 36 h 128"/>
              <a:gd name="T36" fmla="*/ 109 w 139"/>
              <a:gd name="T37" fmla="*/ 72 h 128"/>
              <a:gd name="T38" fmla="*/ 134 w 139"/>
              <a:gd name="T39"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28">
                <a:moveTo>
                  <a:pt x="52" y="72"/>
                </a:moveTo>
                <a:cubicBezTo>
                  <a:pt x="52" y="128"/>
                  <a:pt x="52" y="128"/>
                  <a:pt x="52" y="128"/>
                </a:cubicBezTo>
                <a:cubicBezTo>
                  <a:pt x="0" y="128"/>
                  <a:pt x="0" y="128"/>
                  <a:pt x="0" y="128"/>
                </a:cubicBezTo>
                <a:cubicBezTo>
                  <a:pt x="0" y="84"/>
                  <a:pt x="0" y="84"/>
                  <a:pt x="0" y="84"/>
                </a:cubicBezTo>
                <a:cubicBezTo>
                  <a:pt x="0" y="60"/>
                  <a:pt x="3" y="42"/>
                  <a:pt x="9" y="32"/>
                </a:cubicBezTo>
                <a:cubicBezTo>
                  <a:pt x="16" y="18"/>
                  <a:pt x="28" y="7"/>
                  <a:pt x="44" y="0"/>
                </a:cubicBezTo>
                <a:cubicBezTo>
                  <a:pt x="56" y="18"/>
                  <a:pt x="56" y="18"/>
                  <a:pt x="56" y="18"/>
                </a:cubicBezTo>
                <a:cubicBezTo>
                  <a:pt x="46" y="22"/>
                  <a:pt x="39" y="28"/>
                  <a:pt x="34" y="36"/>
                </a:cubicBezTo>
                <a:cubicBezTo>
                  <a:pt x="30" y="45"/>
                  <a:pt x="27" y="56"/>
                  <a:pt x="27" y="72"/>
                </a:cubicBezTo>
                <a:lnTo>
                  <a:pt x="52" y="72"/>
                </a:lnTo>
                <a:close/>
                <a:moveTo>
                  <a:pt x="134" y="72"/>
                </a:moveTo>
                <a:cubicBezTo>
                  <a:pt x="134" y="128"/>
                  <a:pt x="134" y="128"/>
                  <a:pt x="134" y="128"/>
                </a:cubicBezTo>
                <a:cubicBezTo>
                  <a:pt x="83" y="128"/>
                  <a:pt x="83" y="128"/>
                  <a:pt x="83" y="128"/>
                </a:cubicBezTo>
                <a:cubicBezTo>
                  <a:pt x="83" y="84"/>
                  <a:pt x="83" y="84"/>
                  <a:pt x="83" y="84"/>
                </a:cubicBezTo>
                <a:cubicBezTo>
                  <a:pt x="83" y="60"/>
                  <a:pt x="86" y="42"/>
                  <a:pt x="91" y="32"/>
                </a:cubicBezTo>
                <a:cubicBezTo>
                  <a:pt x="99" y="18"/>
                  <a:pt x="111" y="7"/>
                  <a:pt x="127" y="0"/>
                </a:cubicBezTo>
                <a:cubicBezTo>
                  <a:pt x="139" y="18"/>
                  <a:pt x="139" y="18"/>
                  <a:pt x="139" y="18"/>
                </a:cubicBezTo>
                <a:cubicBezTo>
                  <a:pt x="129" y="22"/>
                  <a:pt x="122" y="28"/>
                  <a:pt x="117" y="36"/>
                </a:cubicBezTo>
                <a:cubicBezTo>
                  <a:pt x="112" y="45"/>
                  <a:pt x="110" y="56"/>
                  <a:pt x="109" y="72"/>
                </a:cubicBezTo>
                <a:lnTo>
                  <a:pt x="134" y="72"/>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Tree>
    <p:extLst>
      <p:ext uri="{BB962C8B-B14F-4D97-AF65-F5344CB8AC3E}">
        <p14:creationId xmlns:p14="http://schemas.microsoft.com/office/powerpoint/2010/main" val="2075671541"/>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Blue Quote Slide">
    <p:bg>
      <p:bgPr>
        <a:solidFill>
          <a:schemeClr val="accent4"/>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Text Placeholder 27"/>
          <p:cNvSpPr>
            <a:spLocks noGrp="1"/>
          </p:cNvSpPr>
          <p:nvPr>
            <p:ph type="body" sz="quarter" idx="14" hasCustomPrompt="1"/>
          </p:nvPr>
        </p:nvSpPr>
        <p:spPr>
          <a:xfrm>
            <a:off x="1879600" y="1913610"/>
            <a:ext cx="9704917" cy="3105431"/>
          </a:xfrm>
        </p:spPr>
        <p:txBody>
          <a:bodyPr/>
          <a:lstStyle>
            <a:lvl1pPr marL="0" indent="0">
              <a:buNone/>
              <a:defRPr lang="en-US" sz="2400" kern="1200" dirty="0" smtClean="0">
                <a:solidFill>
                  <a:schemeClr val="bg1"/>
                </a:solidFill>
                <a:latin typeface="+mn-lt"/>
                <a:ea typeface="+mn-ea"/>
                <a:cs typeface="+mn-cs"/>
              </a:defRPr>
            </a:lvl1pPr>
            <a:lvl2pPr marL="224361" indent="0">
              <a:buNone/>
              <a:defRPr/>
            </a:lvl2pPr>
            <a:lvl3pPr marL="459305" indent="0">
              <a:buNone/>
              <a:defRPr/>
            </a:lvl3pPr>
            <a:lvl4pPr marL="683666" indent="0">
              <a:buNone/>
              <a:defRPr/>
            </a:lvl4pPr>
            <a:lvl5pPr marL="916493" indent="0">
              <a:buNone/>
              <a:defRPr/>
            </a:lvl5pPr>
          </a:lstStyle>
          <a:p>
            <a:pPr marL="0" lvl="0" algn="l" defTabSz="1219170" rtl="0" eaLnBrk="1" latinLnBrk="0" hangingPunct="1">
              <a:lnSpc>
                <a:spcPct val="150000"/>
              </a:lnSpc>
            </a:pPr>
            <a:r>
              <a:rPr lang="en-US"/>
              <a:t>Add the Quote Here</a:t>
            </a:r>
          </a:p>
        </p:txBody>
      </p:sp>
      <p:sp>
        <p:nvSpPr>
          <p:cNvPr id="26" name="Picture Placeholder 25"/>
          <p:cNvSpPr>
            <a:spLocks noGrp="1"/>
          </p:cNvSpPr>
          <p:nvPr>
            <p:ph type="pic" sz="quarter" idx="13" hasCustomPrompt="1"/>
          </p:nvPr>
        </p:nvSpPr>
        <p:spPr>
          <a:xfrm>
            <a:off x="413864" y="973785"/>
            <a:ext cx="1241109" cy="1241111"/>
          </a:xfrm>
        </p:spPr>
        <p:txBody>
          <a:bodyPr/>
          <a:lstStyle>
            <a:lvl1pPr marL="0" indent="0" algn="ctr">
              <a:buNone/>
              <a:defRPr sz="1467">
                <a:solidFill>
                  <a:schemeClr val="bg1"/>
                </a:solidFill>
              </a:defRPr>
            </a:lvl1pPr>
          </a:lstStyle>
          <a:p>
            <a:r>
              <a:rPr lang="en-US"/>
              <a:t>Bio Photo</a:t>
            </a:r>
          </a:p>
        </p:txBody>
      </p:sp>
      <p:sp>
        <p:nvSpPr>
          <p:cNvPr id="30" name="Text Placeholder 29"/>
          <p:cNvSpPr>
            <a:spLocks noGrp="1"/>
          </p:cNvSpPr>
          <p:nvPr>
            <p:ph type="body" sz="quarter" idx="15" hasCustomPrompt="1"/>
          </p:nvPr>
        </p:nvSpPr>
        <p:spPr>
          <a:xfrm>
            <a:off x="7502692" y="5391151"/>
            <a:ext cx="4081891" cy="457200"/>
          </a:xfrm>
        </p:spPr>
        <p:txBody>
          <a:bodyPr/>
          <a:lstStyle>
            <a:lvl1pPr marL="0"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1pPr>
            <a:lvl2pPr marL="224361"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2pPr>
            <a:lvl3pPr marL="459305"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3pPr>
            <a:lvl4pPr marL="683666" indent="0" algn="l" defTabSz="1219170" rtl="0" eaLnBrk="1" latinLnBrk="0" hangingPunct="1">
              <a:lnSpc>
                <a:spcPct val="80000"/>
              </a:lnSpc>
              <a:spcBef>
                <a:spcPct val="0"/>
              </a:spcBef>
              <a:buNone/>
              <a:defRPr lang="en-US" sz="2400" b="1" kern="1200" cap="none" baseline="0" dirty="0" smtClean="0">
                <a:solidFill>
                  <a:schemeClr val="bg1"/>
                </a:solidFill>
                <a:latin typeface="+mj-lt"/>
                <a:ea typeface="+mj-ea"/>
                <a:cs typeface="+mj-cs"/>
              </a:defRPr>
            </a:lvl4pPr>
            <a:lvl5pPr marL="916493" indent="0" algn="l" defTabSz="1219170" rtl="0" eaLnBrk="1" latinLnBrk="0" hangingPunct="1">
              <a:lnSpc>
                <a:spcPct val="80000"/>
              </a:lnSpc>
              <a:spcBef>
                <a:spcPct val="0"/>
              </a:spcBef>
              <a:buNone/>
              <a:defRPr lang="en-US" sz="2400" b="1" kern="1200" cap="none" baseline="0" dirty="0">
                <a:solidFill>
                  <a:schemeClr val="bg1"/>
                </a:solidFill>
                <a:latin typeface="+mj-lt"/>
                <a:ea typeface="+mj-ea"/>
                <a:cs typeface="+mj-cs"/>
              </a:defRPr>
            </a:lvl5pPr>
          </a:lstStyle>
          <a:p>
            <a:pPr lvl="0"/>
            <a:r>
              <a:rPr lang="en-US"/>
              <a:t>Name Goes Here</a:t>
            </a:r>
          </a:p>
        </p:txBody>
      </p:sp>
      <p:sp>
        <p:nvSpPr>
          <p:cNvPr id="32" name="Text Placeholder 31"/>
          <p:cNvSpPr>
            <a:spLocks noGrp="1"/>
          </p:cNvSpPr>
          <p:nvPr>
            <p:ph type="body" sz="quarter" idx="16" hasCustomPrompt="1"/>
          </p:nvPr>
        </p:nvSpPr>
        <p:spPr>
          <a:xfrm>
            <a:off x="7504641" y="5848351"/>
            <a:ext cx="4079876" cy="361949"/>
          </a:xfrm>
        </p:spPr>
        <p:txBody>
          <a:bodyPr/>
          <a:lstStyle>
            <a:lvl1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1pPr>
            <a:lvl2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2pPr>
            <a:lvl3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3pPr>
            <a:lvl4pPr marL="0" indent="0" algn="l" defTabSz="1219170" rtl="0" eaLnBrk="1" latinLnBrk="0" hangingPunct="1">
              <a:spcBef>
                <a:spcPct val="20000"/>
              </a:spcBef>
              <a:spcAft>
                <a:spcPts val="800"/>
              </a:spcAft>
              <a:buClr>
                <a:schemeClr val="accent1"/>
              </a:buClr>
              <a:buFont typeface="Arial" pitchFamily="34" charset="0"/>
              <a:buNone/>
              <a:defRPr lang="en-US" sz="1600" kern="1200" dirty="0" smtClean="0">
                <a:solidFill>
                  <a:schemeClr val="bg1"/>
                </a:solidFill>
                <a:latin typeface="+mn-lt"/>
                <a:ea typeface="+mn-ea"/>
                <a:cs typeface="+mn-cs"/>
              </a:defRPr>
            </a:lvl4pPr>
            <a:lvl5pPr marL="0" indent="0" algn="l" defTabSz="1219170" rtl="0" eaLnBrk="1" latinLnBrk="0" hangingPunct="1">
              <a:spcBef>
                <a:spcPct val="20000"/>
              </a:spcBef>
              <a:spcAft>
                <a:spcPts val="800"/>
              </a:spcAft>
              <a:buClr>
                <a:schemeClr val="accent1"/>
              </a:buClr>
              <a:buFont typeface="Arial" pitchFamily="34" charset="0"/>
              <a:buNone/>
              <a:defRPr lang="en-US" sz="1600" kern="1200" dirty="0">
                <a:solidFill>
                  <a:schemeClr val="bg1"/>
                </a:solidFill>
                <a:latin typeface="+mn-lt"/>
                <a:ea typeface="+mn-ea"/>
                <a:cs typeface="+mn-cs"/>
              </a:defRPr>
            </a:lvl5pPr>
          </a:lstStyle>
          <a:p>
            <a:pPr lvl="0"/>
            <a:r>
              <a:rPr lang="en-US"/>
              <a:t>Title, Position</a:t>
            </a:r>
          </a:p>
        </p:txBody>
      </p:sp>
      <p:sp>
        <p:nvSpPr>
          <p:cNvPr id="23"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bg1"/>
                </a:solidFill>
              </a:defRPr>
            </a:lvl1pPr>
          </a:lstStyle>
          <a:p>
            <a:r>
              <a:rPr lang="en-US"/>
              <a:t>Confidential and Proprietary</a:t>
            </a:r>
          </a:p>
        </p:txBody>
      </p:sp>
      <p:sp>
        <p:nvSpPr>
          <p:cNvPr id="24"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bg1"/>
                </a:solidFill>
              </a:defRPr>
            </a:lvl1pPr>
          </a:lstStyle>
          <a:p>
            <a:fld id="{52BB5B38-2141-4D75-B405-23F83BDD5945}" type="slidenum">
              <a:rPr lang="en-US" smtClean="0"/>
              <a:pPr/>
              <a:t>‹#›</a:t>
            </a:fld>
            <a:endParaRPr lang="en-US"/>
          </a:p>
        </p:txBody>
      </p:sp>
      <p:grpSp>
        <p:nvGrpSpPr>
          <p:cNvPr id="25" name="Group 24"/>
          <p:cNvGrpSpPr/>
          <p:nvPr userDrawn="1"/>
        </p:nvGrpSpPr>
        <p:grpSpPr>
          <a:xfrm>
            <a:off x="609600" y="6498167"/>
            <a:ext cx="1585384" cy="275167"/>
            <a:chOff x="7499350" y="4889500"/>
            <a:chExt cx="1189038" cy="206375"/>
          </a:xfrm>
          <a:solidFill>
            <a:schemeClr val="bg1"/>
          </a:solidFill>
        </p:grpSpPr>
        <p:sp>
          <p:nvSpPr>
            <p:cNvPr id="27" name="Freeform 5"/>
            <p:cNvSpPr>
              <a:spLocks noEditPoints="1"/>
            </p:cNvSpPr>
            <p:nvPr userDrawn="1"/>
          </p:nvSpPr>
          <p:spPr bwMode="auto">
            <a:xfrm>
              <a:off x="7499350" y="4889500"/>
              <a:ext cx="228600" cy="206375"/>
            </a:xfrm>
            <a:custGeom>
              <a:avLst/>
              <a:gdLst>
                <a:gd name="T0" fmla="*/ 62 w 260"/>
                <a:gd name="T1" fmla="*/ 0 h 236"/>
                <a:gd name="T2" fmla="*/ 38 w 260"/>
                <a:gd name="T3" fmla="*/ 0 h 236"/>
                <a:gd name="T4" fmla="*/ 37 w 260"/>
                <a:gd name="T5" fmla="*/ 1 h 236"/>
                <a:gd name="T6" fmla="*/ 10 w 260"/>
                <a:gd name="T7" fmla="*/ 54 h 236"/>
                <a:gd name="T8" fmla="*/ 0 w 260"/>
                <a:gd name="T9" fmla="*/ 118 h 236"/>
                <a:gd name="T10" fmla="*/ 37 w 260"/>
                <a:gd name="T11" fmla="*/ 235 h 236"/>
                <a:gd name="T12" fmla="*/ 38 w 260"/>
                <a:gd name="T13" fmla="*/ 236 h 236"/>
                <a:gd name="T14" fmla="*/ 62 w 260"/>
                <a:gd name="T15" fmla="*/ 236 h 236"/>
                <a:gd name="T16" fmla="*/ 60 w 260"/>
                <a:gd name="T17" fmla="*/ 232 h 236"/>
                <a:gd name="T18" fmla="*/ 24 w 260"/>
                <a:gd name="T19" fmla="*/ 118 h 236"/>
                <a:gd name="T20" fmla="*/ 60 w 260"/>
                <a:gd name="T21" fmla="*/ 3 h 236"/>
                <a:gd name="T22" fmla="*/ 62 w 260"/>
                <a:gd name="T23" fmla="*/ 0 h 236"/>
                <a:gd name="T24" fmla="*/ 250 w 260"/>
                <a:gd name="T25" fmla="*/ 54 h 236"/>
                <a:gd name="T26" fmla="*/ 222 w 260"/>
                <a:gd name="T27" fmla="*/ 1 h 236"/>
                <a:gd name="T28" fmla="*/ 222 w 260"/>
                <a:gd name="T29" fmla="*/ 0 h 236"/>
                <a:gd name="T30" fmla="*/ 198 w 260"/>
                <a:gd name="T31" fmla="*/ 0 h 236"/>
                <a:gd name="T32" fmla="*/ 200 w 260"/>
                <a:gd name="T33" fmla="*/ 3 h 236"/>
                <a:gd name="T34" fmla="*/ 236 w 260"/>
                <a:gd name="T35" fmla="*/ 118 h 236"/>
                <a:gd name="T36" fmla="*/ 200 w 260"/>
                <a:gd name="T37" fmla="*/ 232 h 236"/>
                <a:gd name="T38" fmla="*/ 198 w 260"/>
                <a:gd name="T39" fmla="*/ 236 h 236"/>
                <a:gd name="T40" fmla="*/ 222 w 260"/>
                <a:gd name="T41" fmla="*/ 236 h 236"/>
                <a:gd name="T42" fmla="*/ 223 w 260"/>
                <a:gd name="T43" fmla="*/ 235 h 236"/>
                <a:gd name="T44" fmla="*/ 260 w 260"/>
                <a:gd name="T45" fmla="*/ 118 h 236"/>
                <a:gd name="T46" fmla="*/ 250 w 260"/>
                <a:gd name="T47" fmla="*/ 5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236">
                  <a:moveTo>
                    <a:pt x="62" y="0"/>
                  </a:moveTo>
                  <a:cubicBezTo>
                    <a:pt x="38" y="0"/>
                    <a:pt x="38" y="0"/>
                    <a:pt x="38" y="0"/>
                  </a:cubicBezTo>
                  <a:cubicBezTo>
                    <a:pt x="37" y="1"/>
                    <a:pt x="37" y="1"/>
                    <a:pt x="37" y="1"/>
                  </a:cubicBezTo>
                  <a:cubicBezTo>
                    <a:pt x="25" y="15"/>
                    <a:pt x="16" y="33"/>
                    <a:pt x="10" y="54"/>
                  </a:cubicBezTo>
                  <a:cubicBezTo>
                    <a:pt x="3" y="75"/>
                    <a:pt x="0" y="97"/>
                    <a:pt x="0" y="118"/>
                  </a:cubicBezTo>
                  <a:cubicBezTo>
                    <a:pt x="0" y="162"/>
                    <a:pt x="12" y="201"/>
                    <a:pt x="37" y="235"/>
                  </a:cubicBezTo>
                  <a:cubicBezTo>
                    <a:pt x="38" y="236"/>
                    <a:pt x="38" y="236"/>
                    <a:pt x="38" y="236"/>
                  </a:cubicBezTo>
                  <a:cubicBezTo>
                    <a:pt x="62" y="236"/>
                    <a:pt x="62" y="236"/>
                    <a:pt x="62" y="236"/>
                  </a:cubicBezTo>
                  <a:cubicBezTo>
                    <a:pt x="60" y="232"/>
                    <a:pt x="60" y="232"/>
                    <a:pt x="60" y="232"/>
                  </a:cubicBezTo>
                  <a:cubicBezTo>
                    <a:pt x="36" y="197"/>
                    <a:pt x="24" y="159"/>
                    <a:pt x="24" y="118"/>
                  </a:cubicBezTo>
                  <a:cubicBezTo>
                    <a:pt x="24" y="76"/>
                    <a:pt x="36" y="37"/>
                    <a:pt x="60" y="3"/>
                  </a:cubicBezTo>
                  <a:lnTo>
                    <a:pt x="62" y="0"/>
                  </a:lnTo>
                  <a:close/>
                  <a:moveTo>
                    <a:pt x="250" y="54"/>
                  </a:moveTo>
                  <a:cubicBezTo>
                    <a:pt x="244" y="33"/>
                    <a:pt x="235" y="15"/>
                    <a:pt x="222" y="1"/>
                  </a:cubicBezTo>
                  <a:cubicBezTo>
                    <a:pt x="222" y="0"/>
                    <a:pt x="222" y="0"/>
                    <a:pt x="222" y="0"/>
                  </a:cubicBezTo>
                  <a:cubicBezTo>
                    <a:pt x="198" y="0"/>
                    <a:pt x="198" y="0"/>
                    <a:pt x="198" y="0"/>
                  </a:cubicBezTo>
                  <a:cubicBezTo>
                    <a:pt x="200" y="3"/>
                    <a:pt x="200" y="3"/>
                    <a:pt x="200" y="3"/>
                  </a:cubicBezTo>
                  <a:cubicBezTo>
                    <a:pt x="224" y="37"/>
                    <a:pt x="236" y="76"/>
                    <a:pt x="236" y="118"/>
                  </a:cubicBezTo>
                  <a:cubicBezTo>
                    <a:pt x="236" y="159"/>
                    <a:pt x="224" y="197"/>
                    <a:pt x="200" y="232"/>
                  </a:cubicBezTo>
                  <a:cubicBezTo>
                    <a:pt x="198" y="236"/>
                    <a:pt x="198" y="236"/>
                    <a:pt x="198" y="236"/>
                  </a:cubicBezTo>
                  <a:cubicBezTo>
                    <a:pt x="222" y="236"/>
                    <a:pt x="222" y="236"/>
                    <a:pt x="222" y="236"/>
                  </a:cubicBezTo>
                  <a:cubicBezTo>
                    <a:pt x="223" y="235"/>
                    <a:pt x="223" y="235"/>
                    <a:pt x="223" y="235"/>
                  </a:cubicBezTo>
                  <a:cubicBezTo>
                    <a:pt x="248" y="201"/>
                    <a:pt x="260" y="162"/>
                    <a:pt x="260" y="118"/>
                  </a:cubicBezTo>
                  <a:cubicBezTo>
                    <a:pt x="260" y="97"/>
                    <a:pt x="257" y="75"/>
                    <a:pt x="250" y="5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9" name="Freeform 6"/>
            <p:cNvSpPr>
              <a:spLocks/>
            </p:cNvSpPr>
            <p:nvPr userDrawn="1"/>
          </p:nvSpPr>
          <p:spPr bwMode="auto">
            <a:xfrm>
              <a:off x="7780338" y="4940300"/>
              <a:ext cx="198437" cy="107950"/>
            </a:xfrm>
            <a:custGeom>
              <a:avLst/>
              <a:gdLst>
                <a:gd name="T0" fmla="*/ 173 w 226"/>
                <a:gd name="T1" fmla="*/ 0 h 122"/>
                <a:gd name="T2" fmla="*/ 210 w 226"/>
                <a:gd name="T3" fmla="*/ 44 h 122"/>
                <a:gd name="T4" fmla="*/ 210 w 226"/>
                <a:gd name="T5" fmla="*/ 99 h 122"/>
                <a:gd name="T6" fmla="*/ 226 w 226"/>
                <a:gd name="T7" fmla="*/ 99 h 122"/>
                <a:gd name="T8" fmla="*/ 226 w 226"/>
                <a:gd name="T9" fmla="*/ 122 h 122"/>
                <a:gd name="T10" fmla="*/ 156 w 226"/>
                <a:gd name="T11" fmla="*/ 122 h 122"/>
                <a:gd name="T12" fmla="*/ 156 w 226"/>
                <a:gd name="T13" fmla="*/ 99 h 122"/>
                <a:gd name="T14" fmla="*/ 167 w 226"/>
                <a:gd name="T15" fmla="*/ 99 h 122"/>
                <a:gd name="T16" fmla="*/ 167 w 226"/>
                <a:gd name="T17" fmla="*/ 47 h 122"/>
                <a:gd name="T18" fmla="*/ 162 w 226"/>
                <a:gd name="T19" fmla="*/ 31 h 122"/>
                <a:gd name="T20" fmla="*/ 153 w 226"/>
                <a:gd name="T21" fmla="*/ 27 h 122"/>
                <a:gd name="T22" fmla="*/ 134 w 226"/>
                <a:gd name="T23" fmla="*/ 52 h 122"/>
                <a:gd name="T24" fmla="*/ 134 w 226"/>
                <a:gd name="T25" fmla="*/ 99 h 122"/>
                <a:gd name="T26" fmla="*/ 145 w 226"/>
                <a:gd name="T27" fmla="*/ 99 h 122"/>
                <a:gd name="T28" fmla="*/ 145 w 226"/>
                <a:gd name="T29" fmla="*/ 122 h 122"/>
                <a:gd name="T30" fmla="*/ 81 w 226"/>
                <a:gd name="T31" fmla="*/ 122 h 122"/>
                <a:gd name="T32" fmla="*/ 81 w 226"/>
                <a:gd name="T33" fmla="*/ 99 h 122"/>
                <a:gd name="T34" fmla="*/ 92 w 226"/>
                <a:gd name="T35" fmla="*/ 99 h 122"/>
                <a:gd name="T36" fmla="*/ 92 w 226"/>
                <a:gd name="T37" fmla="*/ 47 h 122"/>
                <a:gd name="T38" fmla="*/ 87 w 226"/>
                <a:gd name="T39" fmla="*/ 31 h 122"/>
                <a:gd name="T40" fmla="*/ 77 w 226"/>
                <a:gd name="T41" fmla="*/ 27 h 122"/>
                <a:gd name="T42" fmla="*/ 59 w 226"/>
                <a:gd name="T43" fmla="*/ 52 h 122"/>
                <a:gd name="T44" fmla="*/ 59 w 226"/>
                <a:gd name="T45" fmla="*/ 99 h 122"/>
                <a:gd name="T46" fmla="*/ 69 w 226"/>
                <a:gd name="T47" fmla="*/ 99 h 122"/>
                <a:gd name="T48" fmla="*/ 69 w 226"/>
                <a:gd name="T49" fmla="*/ 122 h 122"/>
                <a:gd name="T50" fmla="*/ 0 w 226"/>
                <a:gd name="T51" fmla="*/ 122 h 122"/>
                <a:gd name="T52" fmla="*/ 0 w 226"/>
                <a:gd name="T53" fmla="*/ 99 h 122"/>
                <a:gd name="T54" fmla="*/ 16 w 226"/>
                <a:gd name="T55" fmla="*/ 99 h 122"/>
                <a:gd name="T56" fmla="*/ 16 w 226"/>
                <a:gd name="T57" fmla="*/ 26 h 122"/>
                <a:gd name="T58" fmla="*/ 0 w 226"/>
                <a:gd name="T59" fmla="*/ 26 h 122"/>
                <a:gd name="T60" fmla="*/ 0 w 226"/>
                <a:gd name="T61" fmla="*/ 3 h 122"/>
                <a:gd name="T62" fmla="*/ 56 w 226"/>
                <a:gd name="T63" fmla="*/ 3 h 122"/>
                <a:gd name="T64" fmla="*/ 56 w 226"/>
                <a:gd name="T65" fmla="*/ 35 h 122"/>
                <a:gd name="T66" fmla="*/ 97 w 226"/>
                <a:gd name="T67" fmla="*/ 0 h 122"/>
                <a:gd name="T68" fmla="*/ 132 w 226"/>
                <a:gd name="T69" fmla="*/ 32 h 122"/>
                <a:gd name="T70" fmla="*/ 173 w 226"/>
                <a:gd name="T7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6" h="122">
                  <a:moveTo>
                    <a:pt x="173" y="0"/>
                  </a:moveTo>
                  <a:cubicBezTo>
                    <a:pt x="200" y="0"/>
                    <a:pt x="210" y="19"/>
                    <a:pt x="210" y="44"/>
                  </a:cubicBezTo>
                  <a:cubicBezTo>
                    <a:pt x="210" y="99"/>
                    <a:pt x="210" y="99"/>
                    <a:pt x="210" y="99"/>
                  </a:cubicBezTo>
                  <a:cubicBezTo>
                    <a:pt x="226" y="99"/>
                    <a:pt x="226" y="99"/>
                    <a:pt x="226" y="99"/>
                  </a:cubicBezTo>
                  <a:cubicBezTo>
                    <a:pt x="226" y="122"/>
                    <a:pt x="226" y="122"/>
                    <a:pt x="226" y="122"/>
                  </a:cubicBezTo>
                  <a:cubicBezTo>
                    <a:pt x="156" y="122"/>
                    <a:pt x="156" y="122"/>
                    <a:pt x="156" y="122"/>
                  </a:cubicBezTo>
                  <a:cubicBezTo>
                    <a:pt x="156" y="99"/>
                    <a:pt x="156" y="99"/>
                    <a:pt x="156" y="99"/>
                  </a:cubicBezTo>
                  <a:cubicBezTo>
                    <a:pt x="167" y="99"/>
                    <a:pt x="167" y="99"/>
                    <a:pt x="167" y="99"/>
                  </a:cubicBezTo>
                  <a:cubicBezTo>
                    <a:pt x="167" y="47"/>
                    <a:pt x="167" y="47"/>
                    <a:pt x="167" y="47"/>
                  </a:cubicBezTo>
                  <a:cubicBezTo>
                    <a:pt x="167" y="40"/>
                    <a:pt x="166" y="34"/>
                    <a:pt x="162" y="31"/>
                  </a:cubicBezTo>
                  <a:cubicBezTo>
                    <a:pt x="160" y="28"/>
                    <a:pt x="157" y="27"/>
                    <a:pt x="153" y="27"/>
                  </a:cubicBezTo>
                  <a:cubicBezTo>
                    <a:pt x="143" y="27"/>
                    <a:pt x="134" y="38"/>
                    <a:pt x="134" y="52"/>
                  </a:cubicBezTo>
                  <a:cubicBezTo>
                    <a:pt x="134" y="99"/>
                    <a:pt x="134" y="99"/>
                    <a:pt x="134" y="99"/>
                  </a:cubicBezTo>
                  <a:cubicBezTo>
                    <a:pt x="145" y="99"/>
                    <a:pt x="145" y="99"/>
                    <a:pt x="145" y="99"/>
                  </a:cubicBezTo>
                  <a:cubicBezTo>
                    <a:pt x="145" y="122"/>
                    <a:pt x="145" y="122"/>
                    <a:pt x="145" y="122"/>
                  </a:cubicBezTo>
                  <a:cubicBezTo>
                    <a:pt x="81" y="122"/>
                    <a:pt x="81" y="122"/>
                    <a:pt x="81" y="122"/>
                  </a:cubicBezTo>
                  <a:cubicBezTo>
                    <a:pt x="81" y="99"/>
                    <a:pt x="81" y="99"/>
                    <a:pt x="81" y="99"/>
                  </a:cubicBezTo>
                  <a:cubicBezTo>
                    <a:pt x="92" y="99"/>
                    <a:pt x="92" y="99"/>
                    <a:pt x="92" y="99"/>
                  </a:cubicBezTo>
                  <a:cubicBezTo>
                    <a:pt x="92" y="47"/>
                    <a:pt x="92" y="47"/>
                    <a:pt x="92" y="47"/>
                  </a:cubicBezTo>
                  <a:cubicBezTo>
                    <a:pt x="92" y="40"/>
                    <a:pt x="90" y="34"/>
                    <a:pt x="87" y="31"/>
                  </a:cubicBezTo>
                  <a:cubicBezTo>
                    <a:pt x="84" y="28"/>
                    <a:pt x="81" y="27"/>
                    <a:pt x="77" y="27"/>
                  </a:cubicBezTo>
                  <a:cubicBezTo>
                    <a:pt x="67" y="27"/>
                    <a:pt x="59" y="38"/>
                    <a:pt x="59" y="52"/>
                  </a:cubicBezTo>
                  <a:cubicBezTo>
                    <a:pt x="59" y="99"/>
                    <a:pt x="59" y="99"/>
                    <a:pt x="59" y="99"/>
                  </a:cubicBezTo>
                  <a:cubicBezTo>
                    <a:pt x="69" y="99"/>
                    <a:pt x="69" y="99"/>
                    <a:pt x="69" y="99"/>
                  </a:cubicBezTo>
                  <a:cubicBezTo>
                    <a:pt x="69" y="122"/>
                    <a:pt x="69" y="122"/>
                    <a:pt x="69" y="122"/>
                  </a:cubicBezTo>
                  <a:cubicBezTo>
                    <a:pt x="0" y="122"/>
                    <a:pt x="0" y="122"/>
                    <a:pt x="0" y="122"/>
                  </a:cubicBezTo>
                  <a:cubicBezTo>
                    <a:pt x="0" y="99"/>
                    <a:pt x="0" y="99"/>
                    <a:pt x="0" y="99"/>
                  </a:cubicBezTo>
                  <a:cubicBezTo>
                    <a:pt x="16" y="99"/>
                    <a:pt x="16" y="99"/>
                    <a:pt x="16" y="99"/>
                  </a:cubicBezTo>
                  <a:cubicBezTo>
                    <a:pt x="16" y="26"/>
                    <a:pt x="16" y="26"/>
                    <a:pt x="16" y="26"/>
                  </a:cubicBezTo>
                  <a:cubicBezTo>
                    <a:pt x="0" y="26"/>
                    <a:pt x="0" y="26"/>
                    <a:pt x="0" y="26"/>
                  </a:cubicBezTo>
                  <a:cubicBezTo>
                    <a:pt x="0" y="3"/>
                    <a:pt x="0" y="3"/>
                    <a:pt x="0" y="3"/>
                  </a:cubicBezTo>
                  <a:cubicBezTo>
                    <a:pt x="56" y="3"/>
                    <a:pt x="56" y="3"/>
                    <a:pt x="56" y="3"/>
                  </a:cubicBezTo>
                  <a:cubicBezTo>
                    <a:pt x="56" y="35"/>
                    <a:pt x="56" y="35"/>
                    <a:pt x="56" y="35"/>
                  </a:cubicBezTo>
                  <a:cubicBezTo>
                    <a:pt x="62" y="16"/>
                    <a:pt x="75" y="0"/>
                    <a:pt x="97" y="0"/>
                  </a:cubicBezTo>
                  <a:cubicBezTo>
                    <a:pt x="119" y="0"/>
                    <a:pt x="129" y="13"/>
                    <a:pt x="132" y="32"/>
                  </a:cubicBezTo>
                  <a:cubicBezTo>
                    <a:pt x="139" y="14"/>
                    <a:pt x="151" y="0"/>
                    <a:pt x="1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1" name="Freeform 7"/>
            <p:cNvSpPr>
              <a:spLocks noEditPoints="1"/>
            </p:cNvSpPr>
            <p:nvPr userDrawn="1"/>
          </p:nvSpPr>
          <p:spPr bwMode="auto">
            <a:xfrm>
              <a:off x="7988300" y="4940300"/>
              <a:ext cx="123825" cy="109538"/>
            </a:xfrm>
            <a:custGeom>
              <a:avLst/>
              <a:gdLst>
                <a:gd name="T0" fmla="*/ 0 w 142"/>
                <a:gd name="T1" fmla="*/ 93 h 125"/>
                <a:gd name="T2" fmla="*/ 8 w 142"/>
                <a:gd name="T3" fmla="*/ 73 h 125"/>
                <a:gd name="T4" fmla="*/ 60 w 142"/>
                <a:gd name="T5" fmla="*/ 56 h 125"/>
                <a:gd name="T6" fmla="*/ 74 w 142"/>
                <a:gd name="T7" fmla="*/ 51 h 125"/>
                <a:gd name="T8" fmla="*/ 74 w 142"/>
                <a:gd name="T9" fmla="*/ 41 h 125"/>
                <a:gd name="T10" fmla="*/ 53 w 142"/>
                <a:gd name="T11" fmla="*/ 20 h 125"/>
                <a:gd name="T12" fmla="*/ 39 w 142"/>
                <a:gd name="T13" fmla="*/ 23 h 125"/>
                <a:gd name="T14" fmla="*/ 45 w 142"/>
                <a:gd name="T15" fmla="*/ 36 h 125"/>
                <a:gd name="T16" fmla="*/ 25 w 142"/>
                <a:gd name="T17" fmla="*/ 52 h 125"/>
                <a:gd name="T18" fmla="*/ 5 w 142"/>
                <a:gd name="T19" fmla="*/ 33 h 125"/>
                <a:gd name="T20" fmla="*/ 64 w 142"/>
                <a:gd name="T21" fmla="*/ 0 h 125"/>
                <a:gd name="T22" fmla="*/ 115 w 142"/>
                <a:gd name="T23" fmla="*/ 44 h 125"/>
                <a:gd name="T24" fmla="*/ 115 w 142"/>
                <a:gd name="T25" fmla="*/ 96 h 125"/>
                <a:gd name="T26" fmla="*/ 121 w 142"/>
                <a:gd name="T27" fmla="*/ 102 h 125"/>
                <a:gd name="T28" fmla="*/ 128 w 142"/>
                <a:gd name="T29" fmla="*/ 90 h 125"/>
                <a:gd name="T30" fmla="*/ 142 w 142"/>
                <a:gd name="T31" fmla="*/ 93 h 125"/>
                <a:gd name="T32" fmla="*/ 109 w 142"/>
                <a:gd name="T33" fmla="*/ 125 h 125"/>
                <a:gd name="T34" fmla="*/ 78 w 142"/>
                <a:gd name="T35" fmla="*/ 98 h 125"/>
                <a:gd name="T36" fmla="*/ 77 w 142"/>
                <a:gd name="T37" fmla="*/ 98 h 125"/>
                <a:gd name="T38" fmla="*/ 37 w 142"/>
                <a:gd name="T39" fmla="*/ 125 h 125"/>
                <a:gd name="T40" fmla="*/ 0 w 142"/>
                <a:gd name="T41" fmla="*/ 93 h 125"/>
                <a:gd name="T42" fmla="*/ 74 w 142"/>
                <a:gd name="T43" fmla="*/ 74 h 125"/>
                <a:gd name="T44" fmla="*/ 74 w 142"/>
                <a:gd name="T45" fmla="*/ 66 h 125"/>
                <a:gd name="T46" fmla="*/ 62 w 142"/>
                <a:gd name="T47" fmla="*/ 68 h 125"/>
                <a:gd name="T48" fmla="*/ 42 w 142"/>
                <a:gd name="T49" fmla="*/ 87 h 125"/>
                <a:gd name="T50" fmla="*/ 57 w 142"/>
                <a:gd name="T51" fmla="*/ 101 h 125"/>
                <a:gd name="T52" fmla="*/ 74 w 142"/>
                <a:gd name="T53" fmla="*/ 7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125">
                  <a:moveTo>
                    <a:pt x="0" y="93"/>
                  </a:moveTo>
                  <a:cubicBezTo>
                    <a:pt x="0" y="85"/>
                    <a:pt x="3" y="78"/>
                    <a:pt x="8" y="73"/>
                  </a:cubicBezTo>
                  <a:cubicBezTo>
                    <a:pt x="15" y="66"/>
                    <a:pt x="27" y="60"/>
                    <a:pt x="60" y="56"/>
                  </a:cubicBezTo>
                  <a:cubicBezTo>
                    <a:pt x="73" y="54"/>
                    <a:pt x="74" y="53"/>
                    <a:pt x="74" y="51"/>
                  </a:cubicBezTo>
                  <a:cubicBezTo>
                    <a:pt x="74" y="41"/>
                    <a:pt x="74" y="41"/>
                    <a:pt x="74" y="41"/>
                  </a:cubicBezTo>
                  <a:cubicBezTo>
                    <a:pt x="74" y="26"/>
                    <a:pt x="66" y="20"/>
                    <a:pt x="53" y="20"/>
                  </a:cubicBezTo>
                  <a:cubicBezTo>
                    <a:pt x="48" y="20"/>
                    <a:pt x="43" y="21"/>
                    <a:pt x="39" y="23"/>
                  </a:cubicBezTo>
                  <a:cubicBezTo>
                    <a:pt x="43" y="26"/>
                    <a:pt x="45" y="30"/>
                    <a:pt x="45" y="36"/>
                  </a:cubicBezTo>
                  <a:cubicBezTo>
                    <a:pt x="45" y="45"/>
                    <a:pt x="36" y="52"/>
                    <a:pt x="25" y="52"/>
                  </a:cubicBezTo>
                  <a:cubicBezTo>
                    <a:pt x="11" y="52"/>
                    <a:pt x="5" y="43"/>
                    <a:pt x="5" y="33"/>
                  </a:cubicBezTo>
                  <a:cubicBezTo>
                    <a:pt x="5" y="10"/>
                    <a:pt x="34" y="0"/>
                    <a:pt x="64" y="0"/>
                  </a:cubicBezTo>
                  <a:cubicBezTo>
                    <a:pt x="104" y="0"/>
                    <a:pt x="115" y="19"/>
                    <a:pt x="115" y="44"/>
                  </a:cubicBezTo>
                  <a:cubicBezTo>
                    <a:pt x="115" y="96"/>
                    <a:pt x="115" y="96"/>
                    <a:pt x="115" y="96"/>
                  </a:cubicBezTo>
                  <a:cubicBezTo>
                    <a:pt x="115" y="101"/>
                    <a:pt x="118" y="102"/>
                    <a:pt x="121" y="102"/>
                  </a:cubicBezTo>
                  <a:cubicBezTo>
                    <a:pt x="124" y="102"/>
                    <a:pt x="126" y="100"/>
                    <a:pt x="128" y="90"/>
                  </a:cubicBezTo>
                  <a:cubicBezTo>
                    <a:pt x="142" y="93"/>
                    <a:pt x="142" y="93"/>
                    <a:pt x="142" y="93"/>
                  </a:cubicBezTo>
                  <a:cubicBezTo>
                    <a:pt x="138" y="115"/>
                    <a:pt x="128" y="125"/>
                    <a:pt x="109" y="125"/>
                  </a:cubicBezTo>
                  <a:cubicBezTo>
                    <a:pt x="93" y="125"/>
                    <a:pt x="81" y="117"/>
                    <a:pt x="78" y="98"/>
                  </a:cubicBezTo>
                  <a:cubicBezTo>
                    <a:pt x="77" y="98"/>
                    <a:pt x="77" y="98"/>
                    <a:pt x="77" y="98"/>
                  </a:cubicBezTo>
                  <a:cubicBezTo>
                    <a:pt x="69" y="118"/>
                    <a:pt x="55" y="125"/>
                    <a:pt x="37" y="125"/>
                  </a:cubicBezTo>
                  <a:cubicBezTo>
                    <a:pt x="16" y="125"/>
                    <a:pt x="0" y="113"/>
                    <a:pt x="0" y="93"/>
                  </a:cubicBezTo>
                  <a:close/>
                  <a:moveTo>
                    <a:pt x="74" y="74"/>
                  </a:moveTo>
                  <a:cubicBezTo>
                    <a:pt x="74" y="66"/>
                    <a:pt x="74" y="66"/>
                    <a:pt x="74" y="66"/>
                  </a:cubicBezTo>
                  <a:cubicBezTo>
                    <a:pt x="71" y="67"/>
                    <a:pt x="68" y="67"/>
                    <a:pt x="62" y="68"/>
                  </a:cubicBezTo>
                  <a:cubicBezTo>
                    <a:pt x="47" y="71"/>
                    <a:pt x="42" y="78"/>
                    <a:pt x="42" y="87"/>
                  </a:cubicBezTo>
                  <a:cubicBezTo>
                    <a:pt x="42" y="94"/>
                    <a:pt x="47" y="101"/>
                    <a:pt x="57" y="101"/>
                  </a:cubicBezTo>
                  <a:cubicBezTo>
                    <a:pt x="68" y="101"/>
                    <a:pt x="74" y="90"/>
                    <a:pt x="7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 name="Freeform 8"/>
            <p:cNvSpPr>
              <a:spLocks/>
            </p:cNvSpPr>
            <p:nvPr userDrawn="1"/>
          </p:nvSpPr>
          <p:spPr bwMode="auto">
            <a:xfrm>
              <a:off x="8108950" y="4916488"/>
              <a:ext cx="92075" cy="133350"/>
            </a:xfrm>
            <a:custGeom>
              <a:avLst/>
              <a:gdLst>
                <a:gd name="T0" fmla="*/ 63 w 106"/>
                <a:gd name="T1" fmla="*/ 0 h 153"/>
                <a:gd name="T2" fmla="*/ 63 w 106"/>
                <a:gd name="T3" fmla="*/ 32 h 153"/>
                <a:gd name="T4" fmla="*/ 101 w 106"/>
                <a:gd name="T5" fmla="*/ 32 h 153"/>
                <a:gd name="T6" fmla="*/ 101 w 106"/>
                <a:gd name="T7" fmla="*/ 54 h 153"/>
                <a:gd name="T8" fmla="*/ 63 w 106"/>
                <a:gd name="T9" fmla="*/ 54 h 153"/>
                <a:gd name="T10" fmla="*/ 63 w 106"/>
                <a:gd name="T11" fmla="*/ 110 h 153"/>
                <a:gd name="T12" fmla="*/ 74 w 106"/>
                <a:gd name="T13" fmla="*/ 127 h 153"/>
                <a:gd name="T14" fmla="*/ 89 w 106"/>
                <a:gd name="T15" fmla="*/ 103 h 153"/>
                <a:gd name="T16" fmla="*/ 106 w 106"/>
                <a:gd name="T17" fmla="*/ 107 h 153"/>
                <a:gd name="T18" fmla="*/ 62 w 106"/>
                <a:gd name="T19" fmla="*/ 153 h 153"/>
                <a:gd name="T20" fmla="*/ 20 w 106"/>
                <a:gd name="T21" fmla="*/ 108 h 153"/>
                <a:gd name="T22" fmla="*/ 20 w 106"/>
                <a:gd name="T23" fmla="*/ 54 h 153"/>
                <a:gd name="T24" fmla="*/ 0 w 106"/>
                <a:gd name="T25" fmla="*/ 54 h 153"/>
                <a:gd name="T26" fmla="*/ 0 w 106"/>
                <a:gd name="T27" fmla="*/ 32 h 153"/>
                <a:gd name="T28" fmla="*/ 21 w 106"/>
                <a:gd name="T29" fmla="*/ 32 h 153"/>
                <a:gd name="T30" fmla="*/ 21 w 106"/>
                <a:gd name="T31" fmla="*/ 5 h 153"/>
                <a:gd name="T32" fmla="*/ 63 w 106"/>
                <a:gd name="T3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53">
                  <a:moveTo>
                    <a:pt x="63" y="0"/>
                  </a:moveTo>
                  <a:cubicBezTo>
                    <a:pt x="63" y="32"/>
                    <a:pt x="63" y="32"/>
                    <a:pt x="63" y="32"/>
                  </a:cubicBezTo>
                  <a:cubicBezTo>
                    <a:pt x="101" y="32"/>
                    <a:pt x="101" y="32"/>
                    <a:pt x="101" y="32"/>
                  </a:cubicBezTo>
                  <a:cubicBezTo>
                    <a:pt x="101" y="54"/>
                    <a:pt x="101" y="54"/>
                    <a:pt x="101" y="54"/>
                  </a:cubicBezTo>
                  <a:cubicBezTo>
                    <a:pt x="63" y="54"/>
                    <a:pt x="63" y="54"/>
                    <a:pt x="63" y="54"/>
                  </a:cubicBezTo>
                  <a:cubicBezTo>
                    <a:pt x="63" y="110"/>
                    <a:pt x="63" y="110"/>
                    <a:pt x="63" y="110"/>
                  </a:cubicBezTo>
                  <a:cubicBezTo>
                    <a:pt x="63" y="120"/>
                    <a:pt x="67" y="127"/>
                    <a:pt x="74" y="127"/>
                  </a:cubicBezTo>
                  <a:cubicBezTo>
                    <a:pt x="82" y="127"/>
                    <a:pt x="85" y="121"/>
                    <a:pt x="89" y="103"/>
                  </a:cubicBezTo>
                  <a:cubicBezTo>
                    <a:pt x="106" y="107"/>
                    <a:pt x="106" y="107"/>
                    <a:pt x="106" y="107"/>
                  </a:cubicBezTo>
                  <a:cubicBezTo>
                    <a:pt x="101" y="139"/>
                    <a:pt x="89" y="153"/>
                    <a:pt x="62" y="153"/>
                  </a:cubicBezTo>
                  <a:cubicBezTo>
                    <a:pt x="34" y="153"/>
                    <a:pt x="20" y="139"/>
                    <a:pt x="20" y="108"/>
                  </a:cubicBezTo>
                  <a:cubicBezTo>
                    <a:pt x="20" y="54"/>
                    <a:pt x="20" y="54"/>
                    <a:pt x="20" y="54"/>
                  </a:cubicBezTo>
                  <a:cubicBezTo>
                    <a:pt x="0" y="54"/>
                    <a:pt x="0" y="54"/>
                    <a:pt x="0" y="54"/>
                  </a:cubicBezTo>
                  <a:cubicBezTo>
                    <a:pt x="0" y="32"/>
                    <a:pt x="0" y="32"/>
                    <a:pt x="0" y="32"/>
                  </a:cubicBezTo>
                  <a:cubicBezTo>
                    <a:pt x="21" y="32"/>
                    <a:pt x="21" y="32"/>
                    <a:pt x="21" y="32"/>
                  </a:cubicBezTo>
                  <a:cubicBezTo>
                    <a:pt x="21" y="5"/>
                    <a:pt x="21" y="5"/>
                    <a:pt x="21" y="5"/>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 name="Freeform 9"/>
            <p:cNvSpPr>
              <a:spLocks/>
            </p:cNvSpPr>
            <p:nvPr userDrawn="1"/>
          </p:nvSpPr>
          <p:spPr bwMode="auto">
            <a:xfrm>
              <a:off x="8202613" y="4916488"/>
              <a:ext cx="93662" cy="133350"/>
            </a:xfrm>
            <a:custGeom>
              <a:avLst/>
              <a:gdLst>
                <a:gd name="T0" fmla="*/ 63 w 106"/>
                <a:gd name="T1" fmla="*/ 0 h 153"/>
                <a:gd name="T2" fmla="*/ 63 w 106"/>
                <a:gd name="T3" fmla="*/ 32 h 153"/>
                <a:gd name="T4" fmla="*/ 101 w 106"/>
                <a:gd name="T5" fmla="*/ 32 h 153"/>
                <a:gd name="T6" fmla="*/ 101 w 106"/>
                <a:gd name="T7" fmla="*/ 54 h 153"/>
                <a:gd name="T8" fmla="*/ 63 w 106"/>
                <a:gd name="T9" fmla="*/ 54 h 153"/>
                <a:gd name="T10" fmla="*/ 63 w 106"/>
                <a:gd name="T11" fmla="*/ 110 h 153"/>
                <a:gd name="T12" fmla="*/ 75 w 106"/>
                <a:gd name="T13" fmla="*/ 127 h 153"/>
                <a:gd name="T14" fmla="*/ 90 w 106"/>
                <a:gd name="T15" fmla="*/ 103 h 153"/>
                <a:gd name="T16" fmla="*/ 106 w 106"/>
                <a:gd name="T17" fmla="*/ 107 h 153"/>
                <a:gd name="T18" fmla="*/ 63 w 106"/>
                <a:gd name="T19" fmla="*/ 153 h 153"/>
                <a:gd name="T20" fmla="*/ 21 w 106"/>
                <a:gd name="T21" fmla="*/ 108 h 153"/>
                <a:gd name="T22" fmla="*/ 21 w 106"/>
                <a:gd name="T23" fmla="*/ 54 h 153"/>
                <a:gd name="T24" fmla="*/ 0 w 106"/>
                <a:gd name="T25" fmla="*/ 54 h 153"/>
                <a:gd name="T26" fmla="*/ 0 w 106"/>
                <a:gd name="T27" fmla="*/ 32 h 153"/>
                <a:gd name="T28" fmla="*/ 22 w 106"/>
                <a:gd name="T29" fmla="*/ 32 h 153"/>
                <a:gd name="T30" fmla="*/ 22 w 106"/>
                <a:gd name="T31" fmla="*/ 5 h 153"/>
                <a:gd name="T32" fmla="*/ 63 w 106"/>
                <a:gd name="T3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53">
                  <a:moveTo>
                    <a:pt x="63" y="0"/>
                  </a:moveTo>
                  <a:cubicBezTo>
                    <a:pt x="63" y="32"/>
                    <a:pt x="63" y="32"/>
                    <a:pt x="63" y="32"/>
                  </a:cubicBezTo>
                  <a:cubicBezTo>
                    <a:pt x="101" y="32"/>
                    <a:pt x="101" y="32"/>
                    <a:pt x="101" y="32"/>
                  </a:cubicBezTo>
                  <a:cubicBezTo>
                    <a:pt x="101" y="54"/>
                    <a:pt x="101" y="54"/>
                    <a:pt x="101" y="54"/>
                  </a:cubicBezTo>
                  <a:cubicBezTo>
                    <a:pt x="63" y="54"/>
                    <a:pt x="63" y="54"/>
                    <a:pt x="63" y="54"/>
                  </a:cubicBezTo>
                  <a:cubicBezTo>
                    <a:pt x="63" y="110"/>
                    <a:pt x="63" y="110"/>
                    <a:pt x="63" y="110"/>
                  </a:cubicBezTo>
                  <a:cubicBezTo>
                    <a:pt x="63" y="120"/>
                    <a:pt x="67" y="127"/>
                    <a:pt x="75" y="127"/>
                  </a:cubicBezTo>
                  <a:cubicBezTo>
                    <a:pt x="83" y="127"/>
                    <a:pt x="86" y="121"/>
                    <a:pt x="90" y="103"/>
                  </a:cubicBezTo>
                  <a:cubicBezTo>
                    <a:pt x="106" y="107"/>
                    <a:pt x="106" y="107"/>
                    <a:pt x="106" y="107"/>
                  </a:cubicBezTo>
                  <a:cubicBezTo>
                    <a:pt x="101" y="139"/>
                    <a:pt x="89" y="153"/>
                    <a:pt x="63" y="153"/>
                  </a:cubicBezTo>
                  <a:cubicBezTo>
                    <a:pt x="34" y="153"/>
                    <a:pt x="21" y="139"/>
                    <a:pt x="21" y="108"/>
                  </a:cubicBezTo>
                  <a:cubicBezTo>
                    <a:pt x="21" y="54"/>
                    <a:pt x="21" y="54"/>
                    <a:pt x="21" y="54"/>
                  </a:cubicBezTo>
                  <a:cubicBezTo>
                    <a:pt x="0" y="54"/>
                    <a:pt x="0" y="54"/>
                    <a:pt x="0" y="54"/>
                  </a:cubicBezTo>
                  <a:cubicBezTo>
                    <a:pt x="0" y="32"/>
                    <a:pt x="0" y="32"/>
                    <a:pt x="0" y="32"/>
                  </a:cubicBezTo>
                  <a:cubicBezTo>
                    <a:pt x="22" y="32"/>
                    <a:pt x="22" y="32"/>
                    <a:pt x="22" y="32"/>
                  </a:cubicBezTo>
                  <a:cubicBezTo>
                    <a:pt x="22" y="5"/>
                    <a:pt x="22" y="5"/>
                    <a:pt x="22" y="5"/>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 name="Freeform 10"/>
            <p:cNvSpPr>
              <a:spLocks noEditPoints="1"/>
            </p:cNvSpPr>
            <p:nvPr userDrawn="1"/>
          </p:nvSpPr>
          <p:spPr bwMode="auto">
            <a:xfrm>
              <a:off x="8304213" y="4940300"/>
              <a:ext cx="112712" cy="109538"/>
            </a:xfrm>
            <a:custGeom>
              <a:avLst/>
              <a:gdLst>
                <a:gd name="T0" fmla="*/ 44 w 127"/>
                <a:gd name="T1" fmla="*/ 69 h 125"/>
                <a:gd name="T2" fmla="*/ 73 w 127"/>
                <a:gd name="T3" fmla="*/ 103 h 125"/>
                <a:gd name="T4" fmla="*/ 100 w 127"/>
                <a:gd name="T5" fmla="*/ 83 h 125"/>
                <a:gd name="T6" fmla="*/ 123 w 127"/>
                <a:gd name="T7" fmla="*/ 83 h 125"/>
                <a:gd name="T8" fmla="*/ 67 w 127"/>
                <a:gd name="T9" fmla="*/ 125 h 125"/>
                <a:gd name="T10" fmla="*/ 0 w 127"/>
                <a:gd name="T11" fmla="*/ 64 h 125"/>
                <a:gd name="T12" fmla="*/ 64 w 127"/>
                <a:gd name="T13" fmla="*/ 0 h 125"/>
                <a:gd name="T14" fmla="*/ 124 w 127"/>
                <a:gd name="T15" fmla="*/ 69 h 125"/>
                <a:gd name="T16" fmla="*/ 44 w 127"/>
                <a:gd name="T17" fmla="*/ 69 h 125"/>
                <a:gd name="T18" fmla="*/ 44 w 127"/>
                <a:gd name="T19" fmla="*/ 51 h 125"/>
                <a:gd name="T20" fmla="*/ 83 w 127"/>
                <a:gd name="T21" fmla="*/ 51 h 125"/>
                <a:gd name="T22" fmla="*/ 64 w 127"/>
                <a:gd name="T23" fmla="*/ 19 h 125"/>
                <a:gd name="T24" fmla="*/ 44 w 127"/>
                <a:gd name="T25" fmla="*/ 5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5">
                  <a:moveTo>
                    <a:pt x="44" y="69"/>
                  </a:moveTo>
                  <a:cubicBezTo>
                    <a:pt x="45" y="96"/>
                    <a:pt x="56" y="103"/>
                    <a:pt x="73" y="103"/>
                  </a:cubicBezTo>
                  <a:cubicBezTo>
                    <a:pt x="87" y="103"/>
                    <a:pt x="95" y="97"/>
                    <a:pt x="100" y="83"/>
                  </a:cubicBezTo>
                  <a:cubicBezTo>
                    <a:pt x="123" y="83"/>
                    <a:pt x="123" y="83"/>
                    <a:pt x="123" y="83"/>
                  </a:cubicBezTo>
                  <a:cubicBezTo>
                    <a:pt x="119" y="107"/>
                    <a:pt x="103" y="125"/>
                    <a:pt x="67" y="125"/>
                  </a:cubicBezTo>
                  <a:cubicBezTo>
                    <a:pt x="26" y="125"/>
                    <a:pt x="0" y="101"/>
                    <a:pt x="0" y="64"/>
                  </a:cubicBezTo>
                  <a:cubicBezTo>
                    <a:pt x="0" y="27"/>
                    <a:pt x="28" y="0"/>
                    <a:pt x="64" y="0"/>
                  </a:cubicBezTo>
                  <a:cubicBezTo>
                    <a:pt x="107" y="0"/>
                    <a:pt x="127" y="27"/>
                    <a:pt x="124" y="69"/>
                  </a:cubicBezTo>
                  <a:lnTo>
                    <a:pt x="44" y="69"/>
                  </a:lnTo>
                  <a:close/>
                  <a:moveTo>
                    <a:pt x="44" y="51"/>
                  </a:moveTo>
                  <a:cubicBezTo>
                    <a:pt x="83" y="51"/>
                    <a:pt x="83" y="51"/>
                    <a:pt x="83" y="51"/>
                  </a:cubicBezTo>
                  <a:cubicBezTo>
                    <a:pt x="82" y="26"/>
                    <a:pt x="76" y="19"/>
                    <a:pt x="64" y="19"/>
                  </a:cubicBezTo>
                  <a:cubicBezTo>
                    <a:pt x="52" y="19"/>
                    <a:pt x="45" y="26"/>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6" name="Freeform 11"/>
            <p:cNvSpPr>
              <a:spLocks/>
            </p:cNvSpPr>
            <p:nvPr userDrawn="1"/>
          </p:nvSpPr>
          <p:spPr bwMode="auto">
            <a:xfrm>
              <a:off x="8426450" y="4940300"/>
              <a:ext cx="104775" cy="107950"/>
            </a:xfrm>
            <a:custGeom>
              <a:avLst/>
              <a:gdLst>
                <a:gd name="T0" fmla="*/ 0 w 120"/>
                <a:gd name="T1" fmla="*/ 99 h 122"/>
                <a:gd name="T2" fmla="*/ 17 w 120"/>
                <a:gd name="T3" fmla="*/ 99 h 122"/>
                <a:gd name="T4" fmla="*/ 17 w 120"/>
                <a:gd name="T5" fmla="*/ 26 h 122"/>
                <a:gd name="T6" fmla="*/ 0 w 120"/>
                <a:gd name="T7" fmla="*/ 26 h 122"/>
                <a:gd name="T8" fmla="*/ 0 w 120"/>
                <a:gd name="T9" fmla="*/ 3 h 122"/>
                <a:gd name="T10" fmla="*/ 56 w 120"/>
                <a:gd name="T11" fmla="*/ 3 h 122"/>
                <a:gd name="T12" fmla="*/ 56 w 120"/>
                <a:gd name="T13" fmla="*/ 35 h 122"/>
                <a:gd name="T14" fmla="*/ 95 w 120"/>
                <a:gd name="T15" fmla="*/ 0 h 122"/>
                <a:gd name="T16" fmla="*/ 120 w 120"/>
                <a:gd name="T17" fmla="*/ 25 h 122"/>
                <a:gd name="T18" fmla="*/ 98 w 120"/>
                <a:gd name="T19" fmla="*/ 49 h 122"/>
                <a:gd name="T20" fmla="*/ 77 w 120"/>
                <a:gd name="T21" fmla="*/ 30 h 122"/>
                <a:gd name="T22" fmla="*/ 77 w 120"/>
                <a:gd name="T23" fmla="*/ 29 h 122"/>
                <a:gd name="T24" fmla="*/ 59 w 120"/>
                <a:gd name="T25" fmla="*/ 49 h 122"/>
                <a:gd name="T26" fmla="*/ 59 w 120"/>
                <a:gd name="T27" fmla="*/ 99 h 122"/>
                <a:gd name="T28" fmla="*/ 81 w 120"/>
                <a:gd name="T29" fmla="*/ 99 h 122"/>
                <a:gd name="T30" fmla="*/ 81 w 120"/>
                <a:gd name="T31" fmla="*/ 122 h 122"/>
                <a:gd name="T32" fmla="*/ 0 w 120"/>
                <a:gd name="T33" fmla="*/ 122 h 122"/>
                <a:gd name="T34" fmla="*/ 0 w 120"/>
                <a:gd name="T35" fmla="*/ 9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2">
                  <a:moveTo>
                    <a:pt x="0" y="99"/>
                  </a:moveTo>
                  <a:cubicBezTo>
                    <a:pt x="17" y="99"/>
                    <a:pt x="17" y="99"/>
                    <a:pt x="17" y="99"/>
                  </a:cubicBezTo>
                  <a:cubicBezTo>
                    <a:pt x="17" y="26"/>
                    <a:pt x="17" y="26"/>
                    <a:pt x="17" y="26"/>
                  </a:cubicBezTo>
                  <a:cubicBezTo>
                    <a:pt x="0" y="26"/>
                    <a:pt x="0" y="26"/>
                    <a:pt x="0" y="26"/>
                  </a:cubicBezTo>
                  <a:cubicBezTo>
                    <a:pt x="0" y="3"/>
                    <a:pt x="0" y="3"/>
                    <a:pt x="0" y="3"/>
                  </a:cubicBezTo>
                  <a:cubicBezTo>
                    <a:pt x="56" y="3"/>
                    <a:pt x="56" y="3"/>
                    <a:pt x="56" y="3"/>
                  </a:cubicBezTo>
                  <a:cubicBezTo>
                    <a:pt x="56" y="35"/>
                    <a:pt x="56" y="35"/>
                    <a:pt x="56" y="35"/>
                  </a:cubicBezTo>
                  <a:cubicBezTo>
                    <a:pt x="64" y="12"/>
                    <a:pt x="77" y="0"/>
                    <a:pt x="95" y="0"/>
                  </a:cubicBezTo>
                  <a:cubicBezTo>
                    <a:pt x="110" y="0"/>
                    <a:pt x="120" y="12"/>
                    <a:pt x="120" y="25"/>
                  </a:cubicBezTo>
                  <a:cubicBezTo>
                    <a:pt x="120" y="39"/>
                    <a:pt x="110" y="49"/>
                    <a:pt x="98" y="49"/>
                  </a:cubicBezTo>
                  <a:cubicBezTo>
                    <a:pt x="86" y="49"/>
                    <a:pt x="77" y="42"/>
                    <a:pt x="77" y="30"/>
                  </a:cubicBezTo>
                  <a:cubicBezTo>
                    <a:pt x="77" y="29"/>
                    <a:pt x="77" y="29"/>
                    <a:pt x="77" y="29"/>
                  </a:cubicBezTo>
                  <a:cubicBezTo>
                    <a:pt x="73" y="30"/>
                    <a:pt x="64" y="35"/>
                    <a:pt x="59" y="49"/>
                  </a:cubicBezTo>
                  <a:cubicBezTo>
                    <a:pt x="59" y="99"/>
                    <a:pt x="59" y="99"/>
                    <a:pt x="59" y="99"/>
                  </a:cubicBezTo>
                  <a:cubicBezTo>
                    <a:pt x="81" y="99"/>
                    <a:pt x="81" y="99"/>
                    <a:pt x="81" y="99"/>
                  </a:cubicBezTo>
                  <a:cubicBezTo>
                    <a:pt x="81" y="122"/>
                    <a:pt x="81" y="122"/>
                    <a:pt x="81" y="122"/>
                  </a:cubicBezTo>
                  <a:cubicBezTo>
                    <a:pt x="0" y="122"/>
                    <a:pt x="0" y="122"/>
                    <a:pt x="0" y="122"/>
                  </a:cubicBezTo>
                  <a:lnTo>
                    <a:pt x="0"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7" name="Freeform 12"/>
            <p:cNvSpPr>
              <a:spLocks/>
            </p:cNvSpPr>
            <p:nvPr userDrawn="1"/>
          </p:nvSpPr>
          <p:spPr bwMode="auto">
            <a:xfrm>
              <a:off x="8537575" y="4940300"/>
              <a:ext cx="100012" cy="109538"/>
            </a:xfrm>
            <a:custGeom>
              <a:avLst/>
              <a:gdLst>
                <a:gd name="T0" fmla="*/ 0 w 113"/>
                <a:gd name="T1" fmla="*/ 81 h 125"/>
                <a:gd name="T2" fmla="*/ 21 w 113"/>
                <a:gd name="T3" fmla="*/ 81 h 125"/>
                <a:gd name="T4" fmla="*/ 61 w 113"/>
                <a:gd name="T5" fmla="*/ 106 h 125"/>
                <a:gd name="T6" fmla="*/ 75 w 113"/>
                <a:gd name="T7" fmla="*/ 96 h 125"/>
                <a:gd name="T8" fmla="*/ 45 w 113"/>
                <a:gd name="T9" fmla="*/ 78 h 125"/>
                <a:gd name="T10" fmla="*/ 2 w 113"/>
                <a:gd name="T11" fmla="*/ 40 h 125"/>
                <a:gd name="T12" fmla="*/ 46 w 113"/>
                <a:gd name="T13" fmla="*/ 0 h 125"/>
                <a:gd name="T14" fmla="*/ 82 w 113"/>
                <a:gd name="T15" fmla="*/ 15 h 125"/>
                <a:gd name="T16" fmla="*/ 87 w 113"/>
                <a:gd name="T17" fmla="*/ 0 h 125"/>
                <a:gd name="T18" fmla="*/ 109 w 113"/>
                <a:gd name="T19" fmla="*/ 0 h 125"/>
                <a:gd name="T20" fmla="*/ 109 w 113"/>
                <a:gd name="T21" fmla="*/ 41 h 125"/>
                <a:gd name="T22" fmla="*/ 87 w 113"/>
                <a:gd name="T23" fmla="*/ 41 h 125"/>
                <a:gd name="T24" fmla="*/ 52 w 113"/>
                <a:gd name="T25" fmla="*/ 19 h 125"/>
                <a:gd name="T26" fmla="*/ 39 w 113"/>
                <a:gd name="T27" fmla="*/ 29 h 125"/>
                <a:gd name="T28" fmla="*/ 68 w 113"/>
                <a:gd name="T29" fmla="*/ 45 h 125"/>
                <a:gd name="T30" fmla="*/ 113 w 113"/>
                <a:gd name="T31" fmla="*/ 85 h 125"/>
                <a:gd name="T32" fmla="*/ 67 w 113"/>
                <a:gd name="T33" fmla="*/ 125 h 125"/>
                <a:gd name="T34" fmla="*/ 26 w 113"/>
                <a:gd name="T35" fmla="*/ 108 h 125"/>
                <a:gd name="T36" fmla="*/ 22 w 113"/>
                <a:gd name="T37" fmla="*/ 124 h 125"/>
                <a:gd name="T38" fmla="*/ 0 w 113"/>
                <a:gd name="T39" fmla="*/ 124 h 125"/>
                <a:gd name="T40" fmla="*/ 0 w 113"/>
                <a:gd name="T41" fmla="*/ 8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25">
                  <a:moveTo>
                    <a:pt x="0" y="81"/>
                  </a:moveTo>
                  <a:cubicBezTo>
                    <a:pt x="21" y="81"/>
                    <a:pt x="21" y="81"/>
                    <a:pt x="21" y="81"/>
                  </a:cubicBezTo>
                  <a:cubicBezTo>
                    <a:pt x="33" y="96"/>
                    <a:pt x="48" y="106"/>
                    <a:pt x="61" y="106"/>
                  </a:cubicBezTo>
                  <a:cubicBezTo>
                    <a:pt x="71" y="106"/>
                    <a:pt x="75" y="102"/>
                    <a:pt x="75" y="96"/>
                  </a:cubicBezTo>
                  <a:cubicBezTo>
                    <a:pt x="75" y="87"/>
                    <a:pt x="69" y="84"/>
                    <a:pt x="45" y="78"/>
                  </a:cubicBezTo>
                  <a:cubicBezTo>
                    <a:pt x="17" y="71"/>
                    <a:pt x="2" y="62"/>
                    <a:pt x="2" y="40"/>
                  </a:cubicBezTo>
                  <a:cubicBezTo>
                    <a:pt x="2" y="18"/>
                    <a:pt x="19" y="0"/>
                    <a:pt x="46" y="0"/>
                  </a:cubicBezTo>
                  <a:cubicBezTo>
                    <a:pt x="63" y="0"/>
                    <a:pt x="74" y="6"/>
                    <a:pt x="82" y="15"/>
                  </a:cubicBezTo>
                  <a:cubicBezTo>
                    <a:pt x="87" y="0"/>
                    <a:pt x="87" y="0"/>
                    <a:pt x="87" y="0"/>
                  </a:cubicBezTo>
                  <a:cubicBezTo>
                    <a:pt x="109" y="0"/>
                    <a:pt x="109" y="0"/>
                    <a:pt x="109" y="0"/>
                  </a:cubicBezTo>
                  <a:cubicBezTo>
                    <a:pt x="109" y="41"/>
                    <a:pt x="109" y="41"/>
                    <a:pt x="109" y="41"/>
                  </a:cubicBezTo>
                  <a:cubicBezTo>
                    <a:pt x="87" y="41"/>
                    <a:pt x="87" y="41"/>
                    <a:pt x="87" y="41"/>
                  </a:cubicBezTo>
                  <a:cubicBezTo>
                    <a:pt x="78" y="28"/>
                    <a:pt x="64" y="19"/>
                    <a:pt x="52" y="19"/>
                  </a:cubicBezTo>
                  <a:cubicBezTo>
                    <a:pt x="42" y="19"/>
                    <a:pt x="39" y="23"/>
                    <a:pt x="39" y="29"/>
                  </a:cubicBezTo>
                  <a:cubicBezTo>
                    <a:pt x="39" y="37"/>
                    <a:pt x="45" y="39"/>
                    <a:pt x="68" y="45"/>
                  </a:cubicBezTo>
                  <a:cubicBezTo>
                    <a:pt x="93" y="51"/>
                    <a:pt x="113" y="60"/>
                    <a:pt x="113" y="85"/>
                  </a:cubicBezTo>
                  <a:cubicBezTo>
                    <a:pt x="113" y="107"/>
                    <a:pt x="97" y="125"/>
                    <a:pt x="67" y="125"/>
                  </a:cubicBezTo>
                  <a:cubicBezTo>
                    <a:pt x="47" y="125"/>
                    <a:pt x="34" y="117"/>
                    <a:pt x="26" y="108"/>
                  </a:cubicBezTo>
                  <a:cubicBezTo>
                    <a:pt x="22" y="124"/>
                    <a:pt x="22" y="124"/>
                    <a:pt x="22" y="124"/>
                  </a:cubicBezTo>
                  <a:cubicBezTo>
                    <a:pt x="0" y="124"/>
                    <a:pt x="0" y="124"/>
                    <a:pt x="0" y="124"/>
                  </a:cubicBezTo>
                  <a:lnTo>
                    <a:pt x="0"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8" name="Freeform 13"/>
            <p:cNvSpPr>
              <a:spLocks/>
            </p:cNvSpPr>
            <p:nvPr userDrawn="1"/>
          </p:nvSpPr>
          <p:spPr bwMode="auto">
            <a:xfrm>
              <a:off x="7550150" y="4940300"/>
              <a:ext cx="125412" cy="109538"/>
            </a:xfrm>
            <a:custGeom>
              <a:avLst/>
              <a:gdLst>
                <a:gd name="T0" fmla="*/ 138 w 143"/>
                <a:gd name="T1" fmla="*/ 85 h 125"/>
                <a:gd name="T2" fmla="*/ 130 w 143"/>
                <a:gd name="T3" fmla="*/ 81 h 125"/>
                <a:gd name="T4" fmla="*/ 128 w 143"/>
                <a:gd name="T5" fmla="*/ 80 h 125"/>
                <a:gd name="T6" fmla="*/ 127 w 143"/>
                <a:gd name="T7" fmla="*/ 81 h 125"/>
                <a:gd name="T8" fmla="*/ 127 w 143"/>
                <a:gd name="T9" fmla="*/ 82 h 125"/>
                <a:gd name="T10" fmla="*/ 107 w 143"/>
                <a:gd name="T11" fmla="*/ 103 h 125"/>
                <a:gd name="T12" fmla="*/ 100 w 143"/>
                <a:gd name="T13" fmla="*/ 93 h 125"/>
                <a:gd name="T14" fmla="*/ 87 w 143"/>
                <a:gd name="T15" fmla="*/ 54 h 125"/>
                <a:gd name="T16" fmla="*/ 93 w 143"/>
                <a:gd name="T17" fmla="*/ 44 h 125"/>
                <a:gd name="T18" fmla="*/ 94 w 143"/>
                <a:gd name="T19" fmla="*/ 43 h 125"/>
                <a:gd name="T20" fmla="*/ 108 w 143"/>
                <a:gd name="T21" fmla="*/ 23 h 125"/>
                <a:gd name="T22" fmla="*/ 109 w 143"/>
                <a:gd name="T23" fmla="*/ 24 h 125"/>
                <a:gd name="T24" fmla="*/ 126 w 143"/>
                <a:gd name="T25" fmla="*/ 37 h 125"/>
                <a:gd name="T26" fmla="*/ 143 w 143"/>
                <a:gd name="T27" fmla="*/ 18 h 125"/>
                <a:gd name="T28" fmla="*/ 123 w 143"/>
                <a:gd name="T29" fmla="*/ 0 h 125"/>
                <a:gd name="T30" fmla="*/ 81 w 143"/>
                <a:gd name="T31" fmla="*/ 37 h 125"/>
                <a:gd name="T32" fmla="*/ 80 w 143"/>
                <a:gd name="T33" fmla="*/ 35 h 125"/>
                <a:gd name="T34" fmla="*/ 51 w 143"/>
                <a:gd name="T35" fmla="*/ 0 h 125"/>
                <a:gd name="T36" fmla="*/ 12 w 143"/>
                <a:gd name="T37" fmla="*/ 36 h 125"/>
                <a:gd name="T38" fmla="*/ 12 w 143"/>
                <a:gd name="T39" fmla="*/ 37 h 125"/>
                <a:gd name="T40" fmla="*/ 12 w 143"/>
                <a:gd name="T41" fmla="*/ 38 h 125"/>
                <a:gd name="T42" fmla="*/ 13 w 143"/>
                <a:gd name="T43" fmla="*/ 38 h 125"/>
                <a:gd name="T44" fmla="*/ 13 w 143"/>
                <a:gd name="T45" fmla="*/ 39 h 125"/>
                <a:gd name="T46" fmla="*/ 21 w 143"/>
                <a:gd name="T47" fmla="*/ 44 h 125"/>
                <a:gd name="T48" fmla="*/ 22 w 143"/>
                <a:gd name="T49" fmla="*/ 45 h 125"/>
                <a:gd name="T50" fmla="*/ 23 w 143"/>
                <a:gd name="T51" fmla="*/ 45 h 125"/>
                <a:gd name="T52" fmla="*/ 23 w 143"/>
                <a:gd name="T53" fmla="*/ 44 h 125"/>
                <a:gd name="T54" fmla="*/ 24 w 143"/>
                <a:gd name="T55" fmla="*/ 43 h 125"/>
                <a:gd name="T56" fmla="*/ 38 w 143"/>
                <a:gd name="T57" fmla="*/ 24 h 125"/>
                <a:gd name="T58" fmla="*/ 44 w 143"/>
                <a:gd name="T59" fmla="*/ 34 h 125"/>
                <a:gd name="T60" fmla="*/ 58 w 143"/>
                <a:gd name="T61" fmla="*/ 74 h 125"/>
                <a:gd name="T62" fmla="*/ 36 w 143"/>
                <a:gd name="T63" fmla="*/ 103 h 125"/>
                <a:gd name="T64" fmla="*/ 35 w 143"/>
                <a:gd name="T65" fmla="*/ 102 h 125"/>
                <a:gd name="T66" fmla="*/ 34 w 143"/>
                <a:gd name="T67" fmla="*/ 100 h 125"/>
                <a:gd name="T68" fmla="*/ 17 w 143"/>
                <a:gd name="T69" fmla="*/ 86 h 125"/>
                <a:gd name="T70" fmla="*/ 0 w 143"/>
                <a:gd name="T71" fmla="*/ 105 h 125"/>
                <a:gd name="T72" fmla="*/ 23 w 143"/>
                <a:gd name="T73" fmla="*/ 125 h 125"/>
                <a:gd name="T74" fmla="*/ 63 w 143"/>
                <a:gd name="T75" fmla="*/ 92 h 125"/>
                <a:gd name="T76" fmla="*/ 64 w 143"/>
                <a:gd name="T77" fmla="*/ 93 h 125"/>
                <a:gd name="T78" fmla="*/ 93 w 143"/>
                <a:gd name="T79" fmla="*/ 125 h 125"/>
                <a:gd name="T80" fmla="*/ 139 w 143"/>
                <a:gd name="T81" fmla="*/ 88 h 125"/>
                <a:gd name="T82" fmla="*/ 139 w 143"/>
                <a:gd name="T83" fmla="*/ 87 h 125"/>
                <a:gd name="T84" fmla="*/ 140 w 143"/>
                <a:gd name="T85" fmla="*/ 86 h 125"/>
                <a:gd name="T86" fmla="*/ 139 w 143"/>
                <a:gd name="T87" fmla="*/ 86 h 125"/>
                <a:gd name="T88" fmla="*/ 138 w 143"/>
                <a:gd name="T89" fmla="*/ 8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125">
                  <a:moveTo>
                    <a:pt x="138" y="85"/>
                  </a:moveTo>
                  <a:cubicBezTo>
                    <a:pt x="130" y="81"/>
                    <a:pt x="130" y="81"/>
                    <a:pt x="130" y="81"/>
                  </a:cubicBezTo>
                  <a:cubicBezTo>
                    <a:pt x="128" y="80"/>
                    <a:pt x="128" y="80"/>
                    <a:pt x="128" y="80"/>
                  </a:cubicBezTo>
                  <a:cubicBezTo>
                    <a:pt x="127" y="81"/>
                    <a:pt x="127" y="81"/>
                    <a:pt x="127" y="81"/>
                  </a:cubicBezTo>
                  <a:cubicBezTo>
                    <a:pt x="127" y="82"/>
                    <a:pt x="127" y="82"/>
                    <a:pt x="127" y="82"/>
                  </a:cubicBezTo>
                  <a:cubicBezTo>
                    <a:pt x="117" y="99"/>
                    <a:pt x="111" y="103"/>
                    <a:pt x="107" y="103"/>
                  </a:cubicBezTo>
                  <a:cubicBezTo>
                    <a:pt x="105" y="103"/>
                    <a:pt x="102" y="99"/>
                    <a:pt x="100" y="93"/>
                  </a:cubicBezTo>
                  <a:cubicBezTo>
                    <a:pt x="87" y="54"/>
                    <a:pt x="87" y="54"/>
                    <a:pt x="87" y="54"/>
                  </a:cubicBezTo>
                  <a:cubicBezTo>
                    <a:pt x="89" y="50"/>
                    <a:pt x="91" y="47"/>
                    <a:pt x="93" y="44"/>
                  </a:cubicBezTo>
                  <a:cubicBezTo>
                    <a:pt x="94" y="43"/>
                    <a:pt x="94" y="43"/>
                    <a:pt x="94" y="43"/>
                  </a:cubicBezTo>
                  <a:cubicBezTo>
                    <a:pt x="100" y="32"/>
                    <a:pt x="106" y="23"/>
                    <a:pt x="108" y="23"/>
                  </a:cubicBezTo>
                  <a:cubicBezTo>
                    <a:pt x="109" y="23"/>
                    <a:pt x="109" y="24"/>
                    <a:pt x="109" y="24"/>
                  </a:cubicBezTo>
                  <a:cubicBezTo>
                    <a:pt x="113" y="31"/>
                    <a:pt x="116" y="37"/>
                    <a:pt x="126" y="37"/>
                  </a:cubicBezTo>
                  <a:cubicBezTo>
                    <a:pt x="136" y="37"/>
                    <a:pt x="143" y="29"/>
                    <a:pt x="143" y="18"/>
                  </a:cubicBezTo>
                  <a:cubicBezTo>
                    <a:pt x="143" y="7"/>
                    <a:pt x="135" y="0"/>
                    <a:pt x="123" y="0"/>
                  </a:cubicBezTo>
                  <a:cubicBezTo>
                    <a:pt x="107" y="0"/>
                    <a:pt x="95" y="13"/>
                    <a:pt x="81" y="37"/>
                  </a:cubicBezTo>
                  <a:cubicBezTo>
                    <a:pt x="80" y="35"/>
                    <a:pt x="80" y="35"/>
                    <a:pt x="80" y="35"/>
                  </a:cubicBezTo>
                  <a:cubicBezTo>
                    <a:pt x="74" y="14"/>
                    <a:pt x="69" y="0"/>
                    <a:pt x="51" y="0"/>
                  </a:cubicBezTo>
                  <a:cubicBezTo>
                    <a:pt x="34" y="0"/>
                    <a:pt x="21" y="12"/>
                    <a:pt x="12" y="36"/>
                  </a:cubicBezTo>
                  <a:cubicBezTo>
                    <a:pt x="12" y="37"/>
                    <a:pt x="12" y="37"/>
                    <a:pt x="12" y="37"/>
                  </a:cubicBezTo>
                  <a:cubicBezTo>
                    <a:pt x="12" y="38"/>
                    <a:pt x="12" y="38"/>
                    <a:pt x="12" y="38"/>
                  </a:cubicBezTo>
                  <a:cubicBezTo>
                    <a:pt x="13" y="38"/>
                    <a:pt x="13" y="38"/>
                    <a:pt x="13" y="38"/>
                  </a:cubicBezTo>
                  <a:cubicBezTo>
                    <a:pt x="13" y="39"/>
                    <a:pt x="13" y="39"/>
                    <a:pt x="13" y="39"/>
                  </a:cubicBezTo>
                  <a:cubicBezTo>
                    <a:pt x="21" y="44"/>
                    <a:pt x="21" y="44"/>
                    <a:pt x="21" y="44"/>
                  </a:cubicBezTo>
                  <a:cubicBezTo>
                    <a:pt x="22" y="45"/>
                    <a:pt x="22" y="45"/>
                    <a:pt x="22" y="45"/>
                  </a:cubicBezTo>
                  <a:cubicBezTo>
                    <a:pt x="23" y="45"/>
                    <a:pt x="23" y="45"/>
                    <a:pt x="23" y="45"/>
                  </a:cubicBezTo>
                  <a:cubicBezTo>
                    <a:pt x="23" y="44"/>
                    <a:pt x="23" y="44"/>
                    <a:pt x="23" y="44"/>
                  </a:cubicBezTo>
                  <a:cubicBezTo>
                    <a:pt x="24" y="43"/>
                    <a:pt x="24" y="43"/>
                    <a:pt x="24" y="43"/>
                  </a:cubicBezTo>
                  <a:cubicBezTo>
                    <a:pt x="30" y="30"/>
                    <a:pt x="34" y="24"/>
                    <a:pt x="38" y="24"/>
                  </a:cubicBezTo>
                  <a:cubicBezTo>
                    <a:pt x="40" y="24"/>
                    <a:pt x="42" y="28"/>
                    <a:pt x="44" y="34"/>
                  </a:cubicBezTo>
                  <a:cubicBezTo>
                    <a:pt x="58" y="74"/>
                    <a:pt x="58" y="74"/>
                    <a:pt x="58" y="74"/>
                  </a:cubicBezTo>
                  <a:cubicBezTo>
                    <a:pt x="43" y="100"/>
                    <a:pt x="37" y="103"/>
                    <a:pt x="36" y="103"/>
                  </a:cubicBezTo>
                  <a:cubicBezTo>
                    <a:pt x="36" y="103"/>
                    <a:pt x="35" y="102"/>
                    <a:pt x="35" y="102"/>
                  </a:cubicBezTo>
                  <a:cubicBezTo>
                    <a:pt x="34" y="100"/>
                    <a:pt x="34" y="100"/>
                    <a:pt x="34" y="100"/>
                  </a:cubicBezTo>
                  <a:cubicBezTo>
                    <a:pt x="31" y="93"/>
                    <a:pt x="28" y="86"/>
                    <a:pt x="17" y="86"/>
                  </a:cubicBezTo>
                  <a:cubicBezTo>
                    <a:pt x="7" y="86"/>
                    <a:pt x="0" y="94"/>
                    <a:pt x="0" y="105"/>
                  </a:cubicBezTo>
                  <a:cubicBezTo>
                    <a:pt x="0" y="117"/>
                    <a:pt x="9" y="125"/>
                    <a:pt x="23" y="125"/>
                  </a:cubicBezTo>
                  <a:cubicBezTo>
                    <a:pt x="40" y="125"/>
                    <a:pt x="50" y="112"/>
                    <a:pt x="63" y="92"/>
                  </a:cubicBezTo>
                  <a:cubicBezTo>
                    <a:pt x="64" y="93"/>
                    <a:pt x="64" y="93"/>
                    <a:pt x="64" y="93"/>
                  </a:cubicBezTo>
                  <a:cubicBezTo>
                    <a:pt x="71" y="114"/>
                    <a:pt x="75" y="125"/>
                    <a:pt x="93" y="125"/>
                  </a:cubicBezTo>
                  <a:cubicBezTo>
                    <a:pt x="109" y="125"/>
                    <a:pt x="126" y="112"/>
                    <a:pt x="139" y="88"/>
                  </a:cubicBezTo>
                  <a:cubicBezTo>
                    <a:pt x="139" y="87"/>
                    <a:pt x="139" y="87"/>
                    <a:pt x="139" y="87"/>
                  </a:cubicBezTo>
                  <a:cubicBezTo>
                    <a:pt x="140" y="86"/>
                    <a:pt x="140" y="86"/>
                    <a:pt x="140" y="86"/>
                  </a:cubicBezTo>
                  <a:cubicBezTo>
                    <a:pt x="139" y="86"/>
                    <a:pt x="139" y="86"/>
                    <a:pt x="139" y="86"/>
                  </a:cubicBezTo>
                  <a:lnTo>
                    <a:pt x="138" y="85"/>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9" name="Freeform 14"/>
            <p:cNvSpPr>
              <a:spLocks noEditPoints="1"/>
            </p:cNvSpPr>
            <p:nvPr userDrawn="1"/>
          </p:nvSpPr>
          <p:spPr bwMode="auto">
            <a:xfrm>
              <a:off x="8659813" y="4914900"/>
              <a:ext cx="28575" cy="25400"/>
            </a:xfrm>
            <a:custGeom>
              <a:avLst/>
              <a:gdLst>
                <a:gd name="T0" fmla="*/ 16 w 31"/>
                <a:gd name="T1" fmla="*/ 0 h 30"/>
                <a:gd name="T2" fmla="*/ 31 w 31"/>
                <a:gd name="T3" fmla="*/ 15 h 30"/>
                <a:gd name="T4" fmla="*/ 16 w 31"/>
                <a:gd name="T5" fmla="*/ 30 h 30"/>
                <a:gd name="T6" fmla="*/ 0 w 31"/>
                <a:gd name="T7" fmla="*/ 15 h 30"/>
                <a:gd name="T8" fmla="*/ 16 w 31"/>
                <a:gd name="T9" fmla="*/ 0 h 30"/>
                <a:gd name="T10" fmla="*/ 16 w 31"/>
                <a:gd name="T11" fmla="*/ 28 h 30"/>
                <a:gd name="T12" fmla="*/ 28 w 31"/>
                <a:gd name="T13" fmla="*/ 15 h 30"/>
                <a:gd name="T14" fmla="*/ 16 w 31"/>
                <a:gd name="T15" fmla="*/ 2 h 30"/>
                <a:gd name="T16" fmla="*/ 3 w 31"/>
                <a:gd name="T17" fmla="*/ 15 h 30"/>
                <a:gd name="T18" fmla="*/ 16 w 31"/>
                <a:gd name="T19" fmla="*/ 28 h 30"/>
                <a:gd name="T20" fmla="*/ 10 w 31"/>
                <a:gd name="T21" fmla="*/ 6 h 30"/>
                <a:gd name="T22" fmla="*/ 16 w 31"/>
                <a:gd name="T23" fmla="*/ 6 h 30"/>
                <a:gd name="T24" fmla="*/ 23 w 31"/>
                <a:gd name="T25" fmla="*/ 11 h 30"/>
                <a:gd name="T26" fmla="*/ 18 w 31"/>
                <a:gd name="T27" fmla="*/ 16 h 30"/>
                <a:gd name="T28" fmla="*/ 23 w 31"/>
                <a:gd name="T29" fmla="*/ 24 h 30"/>
                <a:gd name="T30" fmla="*/ 20 w 31"/>
                <a:gd name="T31" fmla="*/ 24 h 30"/>
                <a:gd name="T32" fmla="*/ 15 w 31"/>
                <a:gd name="T33" fmla="*/ 17 h 30"/>
                <a:gd name="T34" fmla="*/ 12 w 31"/>
                <a:gd name="T35" fmla="*/ 17 h 30"/>
                <a:gd name="T36" fmla="*/ 12 w 31"/>
                <a:gd name="T37" fmla="*/ 24 h 30"/>
                <a:gd name="T38" fmla="*/ 10 w 31"/>
                <a:gd name="T39" fmla="*/ 24 h 30"/>
                <a:gd name="T40" fmla="*/ 10 w 31"/>
                <a:gd name="T41" fmla="*/ 6 h 30"/>
                <a:gd name="T42" fmla="*/ 12 w 31"/>
                <a:gd name="T43" fmla="*/ 14 h 30"/>
                <a:gd name="T44" fmla="*/ 15 w 31"/>
                <a:gd name="T45" fmla="*/ 14 h 30"/>
                <a:gd name="T46" fmla="*/ 20 w 31"/>
                <a:gd name="T47" fmla="*/ 11 h 30"/>
                <a:gd name="T48" fmla="*/ 16 w 31"/>
                <a:gd name="T49" fmla="*/ 9 h 30"/>
                <a:gd name="T50" fmla="*/ 12 w 31"/>
                <a:gd name="T51" fmla="*/ 9 h 30"/>
                <a:gd name="T52" fmla="*/ 12 w 31"/>
                <a:gd name="T53"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30">
                  <a:moveTo>
                    <a:pt x="16" y="0"/>
                  </a:moveTo>
                  <a:cubicBezTo>
                    <a:pt x="24" y="0"/>
                    <a:pt x="31" y="7"/>
                    <a:pt x="31" y="15"/>
                  </a:cubicBezTo>
                  <a:cubicBezTo>
                    <a:pt x="31" y="24"/>
                    <a:pt x="24" y="30"/>
                    <a:pt x="16" y="30"/>
                  </a:cubicBezTo>
                  <a:cubicBezTo>
                    <a:pt x="7" y="30"/>
                    <a:pt x="0" y="24"/>
                    <a:pt x="0" y="15"/>
                  </a:cubicBezTo>
                  <a:cubicBezTo>
                    <a:pt x="0" y="7"/>
                    <a:pt x="7" y="0"/>
                    <a:pt x="16" y="0"/>
                  </a:cubicBezTo>
                  <a:close/>
                  <a:moveTo>
                    <a:pt x="16" y="28"/>
                  </a:moveTo>
                  <a:cubicBezTo>
                    <a:pt x="23" y="28"/>
                    <a:pt x="28" y="23"/>
                    <a:pt x="28" y="15"/>
                  </a:cubicBezTo>
                  <a:cubicBezTo>
                    <a:pt x="28" y="8"/>
                    <a:pt x="23" y="2"/>
                    <a:pt x="16" y="2"/>
                  </a:cubicBezTo>
                  <a:cubicBezTo>
                    <a:pt x="8" y="2"/>
                    <a:pt x="3" y="8"/>
                    <a:pt x="3" y="15"/>
                  </a:cubicBezTo>
                  <a:cubicBezTo>
                    <a:pt x="3" y="23"/>
                    <a:pt x="8" y="28"/>
                    <a:pt x="16" y="28"/>
                  </a:cubicBezTo>
                  <a:close/>
                  <a:moveTo>
                    <a:pt x="10" y="6"/>
                  </a:moveTo>
                  <a:cubicBezTo>
                    <a:pt x="16" y="6"/>
                    <a:pt x="16" y="6"/>
                    <a:pt x="16" y="6"/>
                  </a:cubicBezTo>
                  <a:cubicBezTo>
                    <a:pt x="21" y="6"/>
                    <a:pt x="23" y="8"/>
                    <a:pt x="23" y="11"/>
                  </a:cubicBezTo>
                  <a:cubicBezTo>
                    <a:pt x="23" y="15"/>
                    <a:pt x="21" y="16"/>
                    <a:pt x="18" y="16"/>
                  </a:cubicBezTo>
                  <a:cubicBezTo>
                    <a:pt x="23" y="24"/>
                    <a:pt x="23" y="24"/>
                    <a:pt x="23" y="24"/>
                  </a:cubicBezTo>
                  <a:cubicBezTo>
                    <a:pt x="20" y="24"/>
                    <a:pt x="20" y="24"/>
                    <a:pt x="20" y="24"/>
                  </a:cubicBezTo>
                  <a:cubicBezTo>
                    <a:pt x="15" y="17"/>
                    <a:pt x="15" y="17"/>
                    <a:pt x="15" y="17"/>
                  </a:cubicBezTo>
                  <a:cubicBezTo>
                    <a:pt x="12" y="17"/>
                    <a:pt x="12" y="17"/>
                    <a:pt x="12" y="17"/>
                  </a:cubicBezTo>
                  <a:cubicBezTo>
                    <a:pt x="12" y="24"/>
                    <a:pt x="12" y="24"/>
                    <a:pt x="12" y="24"/>
                  </a:cubicBezTo>
                  <a:cubicBezTo>
                    <a:pt x="10" y="24"/>
                    <a:pt x="10" y="24"/>
                    <a:pt x="10" y="24"/>
                  </a:cubicBezTo>
                  <a:lnTo>
                    <a:pt x="10" y="6"/>
                  </a:lnTo>
                  <a:close/>
                  <a:moveTo>
                    <a:pt x="12" y="14"/>
                  </a:moveTo>
                  <a:cubicBezTo>
                    <a:pt x="15" y="14"/>
                    <a:pt x="15" y="14"/>
                    <a:pt x="15" y="14"/>
                  </a:cubicBezTo>
                  <a:cubicBezTo>
                    <a:pt x="18" y="14"/>
                    <a:pt x="20" y="14"/>
                    <a:pt x="20" y="11"/>
                  </a:cubicBezTo>
                  <a:cubicBezTo>
                    <a:pt x="20" y="9"/>
                    <a:pt x="18" y="9"/>
                    <a:pt x="16" y="9"/>
                  </a:cubicBezTo>
                  <a:cubicBezTo>
                    <a:pt x="12" y="9"/>
                    <a:pt x="12" y="9"/>
                    <a:pt x="12" y="9"/>
                  </a:cubicBez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40" name="Freeform 6"/>
          <p:cNvSpPr>
            <a:spLocks noEditPoints="1"/>
          </p:cNvSpPr>
          <p:nvPr userDrawn="1"/>
        </p:nvSpPr>
        <p:spPr bwMode="auto">
          <a:xfrm>
            <a:off x="1939610" y="998334"/>
            <a:ext cx="1000020" cy="920751"/>
          </a:xfrm>
          <a:custGeom>
            <a:avLst/>
            <a:gdLst>
              <a:gd name="T0" fmla="*/ 52 w 139"/>
              <a:gd name="T1" fmla="*/ 72 h 128"/>
              <a:gd name="T2" fmla="*/ 52 w 139"/>
              <a:gd name="T3" fmla="*/ 128 h 128"/>
              <a:gd name="T4" fmla="*/ 0 w 139"/>
              <a:gd name="T5" fmla="*/ 128 h 128"/>
              <a:gd name="T6" fmla="*/ 0 w 139"/>
              <a:gd name="T7" fmla="*/ 84 h 128"/>
              <a:gd name="T8" fmla="*/ 9 w 139"/>
              <a:gd name="T9" fmla="*/ 32 h 128"/>
              <a:gd name="T10" fmla="*/ 44 w 139"/>
              <a:gd name="T11" fmla="*/ 0 h 128"/>
              <a:gd name="T12" fmla="*/ 56 w 139"/>
              <a:gd name="T13" fmla="*/ 18 h 128"/>
              <a:gd name="T14" fmla="*/ 34 w 139"/>
              <a:gd name="T15" fmla="*/ 36 h 128"/>
              <a:gd name="T16" fmla="*/ 27 w 139"/>
              <a:gd name="T17" fmla="*/ 72 h 128"/>
              <a:gd name="T18" fmla="*/ 52 w 139"/>
              <a:gd name="T19" fmla="*/ 72 h 128"/>
              <a:gd name="T20" fmla="*/ 134 w 139"/>
              <a:gd name="T21" fmla="*/ 72 h 128"/>
              <a:gd name="T22" fmla="*/ 134 w 139"/>
              <a:gd name="T23" fmla="*/ 128 h 128"/>
              <a:gd name="T24" fmla="*/ 83 w 139"/>
              <a:gd name="T25" fmla="*/ 128 h 128"/>
              <a:gd name="T26" fmla="*/ 83 w 139"/>
              <a:gd name="T27" fmla="*/ 84 h 128"/>
              <a:gd name="T28" fmla="*/ 91 w 139"/>
              <a:gd name="T29" fmla="*/ 32 h 128"/>
              <a:gd name="T30" fmla="*/ 127 w 139"/>
              <a:gd name="T31" fmla="*/ 0 h 128"/>
              <a:gd name="T32" fmla="*/ 139 w 139"/>
              <a:gd name="T33" fmla="*/ 18 h 128"/>
              <a:gd name="T34" fmla="*/ 117 w 139"/>
              <a:gd name="T35" fmla="*/ 36 h 128"/>
              <a:gd name="T36" fmla="*/ 109 w 139"/>
              <a:gd name="T37" fmla="*/ 72 h 128"/>
              <a:gd name="T38" fmla="*/ 134 w 139"/>
              <a:gd name="T39"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28">
                <a:moveTo>
                  <a:pt x="52" y="72"/>
                </a:moveTo>
                <a:cubicBezTo>
                  <a:pt x="52" y="128"/>
                  <a:pt x="52" y="128"/>
                  <a:pt x="52" y="128"/>
                </a:cubicBezTo>
                <a:cubicBezTo>
                  <a:pt x="0" y="128"/>
                  <a:pt x="0" y="128"/>
                  <a:pt x="0" y="128"/>
                </a:cubicBezTo>
                <a:cubicBezTo>
                  <a:pt x="0" y="84"/>
                  <a:pt x="0" y="84"/>
                  <a:pt x="0" y="84"/>
                </a:cubicBezTo>
                <a:cubicBezTo>
                  <a:pt x="0" y="60"/>
                  <a:pt x="3" y="42"/>
                  <a:pt x="9" y="32"/>
                </a:cubicBezTo>
                <a:cubicBezTo>
                  <a:pt x="16" y="18"/>
                  <a:pt x="28" y="7"/>
                  <a:pt x="44" y="0"/>
                </a:cubicBezTo>
                <a:cubicBezTo>
                  <a:pt x="56" y="18"/>
                  <a:pt x="56" y="18"/>
                  <a:pt x="56" y="18"/>
                </a:cubicBezTo>
                <a:cubicBezTo>
                  <a:pt x="46" y="22"/>
                  <a:pt x="39" y="28"/>
                  <a:pt x="34" y="36"/>
                </a:cubicBezTo>
                <a:cubicBezTo>
                  <a:pt x="30" y="45"/>
                  <a:pt x="27" y="56"/>
                  <a:pt x="27" y="72"/>
                </a:cubicBezTo>
                <a:lnTo>
                  <a:pt x="52" y="72"/>
                </a:lnTo>
                <a:close/>
                <a:moveTo>
                  <a:pt x="134" y="72"/>
                </a:moveTo>
                <a:cubicBezTo>
                  <a:pt x="134" y="128"/>
                  <a:pt x="134" y="128"/>
                  <a:pt x="134" y="128"/>
                </a:cubicBezTo>
                <a:cubicBezTo>
                  <a:pt x="83" y="128"/>
                  <a:pt x="83" y="128"/>
                  <a:pt x="83" y="128"/>
                </a:cubicBezTo>
                <a:cubicBezTo>
                  <a:pt x="83" y="84"/>
                  <a:pt x="83" y="84"/>
                  <a:pt x="83" y="84"/>
                </a:cubicBezTo>
                <a:cubicBezTo>
                  <a:pt x="83" y="60"/>
                  <a:pt x="86" y="42"/>
                  <a:pt x="91" y="32"/>
                </a:cubicBezTo>
                <a:cubicBezTo>
                  <a:pt x="99" y="18"/>
                  <a:pt x="111" y="7"/>
                  <a:pt x="127" y="0"/>
                </a:cubicBezTo>
                <a:cubicBezTo>
                  <a:pt x="139" y="18"/>
                  <a:pt x="139" y="18"/>
                  <a:pt x="139" y="18"/>
                </a:cubicBezTo>
                <a:cubicBezTo>
                  <a:pt x="129" y="22"/>
                  <a:pt x="122" y="28"/>
                  <a:pt x="117" y="36"/>
                </a:cubicBezTo>
                <a:cubicBezTo>
                  <a:pt x="112" y="45"/>
                  <a:pt x="110" y="56"/>
                  <a:pt x="109" y="72"/>
                </a:cubicBezTo>
                <a:lnTo>
                  <a:pt x="134" y="72"/>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41" name="Freeform 6"/>
          <p:cNvSpPr>
            <a:spLocks noEditPoints="1"/>
          </p:cNvSpPr>
          <p:nvPr userDrawn="1"/>
        </p:nvSpPr>
        <p:spPr bwMode="auto">
          <a:xfrm rot="10800000">
            <a:off x="9470710" y="3852361"/>
            <a:ext cx="1000020" cy="920751"/>
          </a:xfrm>
          <a:custGeom>
            <a:avLst/>
            <a:gdLst>
              <a:gd name="T0" fmla="*/ 52 w 139"/>
              <a:gd name="T1" fmla="*/ 72 h 128"/>
              <a:gd name="T2" fmla="*/ 52 w 139"/>
              <a:gd name="T3" fmla="*/ 128 h 128"/>
              <a:gd name="T4" fmla="*/ 0 w 139"/>
              <a:gd name="T5" fmla="*/ 128 h 128"/>
              <a:gd name="T6" fmla="*/ 0 w 139"/>
              <a:gd name="T7" fmla="*/ 84 h 128"/>
              <a:gd name="T8" fmla="*/ 9 w 139"/>
              <a:gd name="T9" fmla="*/ 32 h 128"/>
              <a:gd name="T10" fmla="*/ 44 w 139"/>
              <a:gd name="T11" fmla="*/ 0 h 128"/>
              <a:gd name="T12" fmla="*/ 56 w 139"/>
              <a:gd name="T13" fmla="*/ 18 h 128"/>
              <a:gd name="T14" fmla="*/ 34 w 139"/>
              <a:gd name="T15" fmla="*/ 36 h 128"/>
              <a:gd name="T16" fmla="*/ 27 w 139"/>
              <a:gd name="T17" fmla="*/ 72 h 128"/>
              <a:gd name="T18" fmla="*/ 52 w 139"/>
              <a:gd name="T19" fmla="*/ 72 h 128"/>
              <a:gd name="T20" fmla="*/ 134 w 139"/>
              <a:gd name="T21" fmla="*/ 72 h 128"/>
              <a:gd name="T22" fmla="*/ 134 w 139"/>
              <a:gd name="T23" fmla="*/ 128 h 128"/>
              <a:gd name="T24" fmla="*/ 83 w 139"/>
              <a:gd name="T25" fmla="*/ 128 h 128"/>
              <a:gd name="T26" fmla="*/ 83 w 139"/>
              <a:gd name="T27" fmla="*/ 84 h 128"/>
              <a:gd name="T28" fmla="*/ 91 w 139"/>
              <a:gd name="T29" fmla="*/ 32 h 128"/>
              <a:gd name="T30" fmla="*/ 127 w 139"/>
              <a:gd name="T31" fmla="*/ 0 h 128"/>
              <a:gd name="T32" fmla="*/ 139 w 139"/>
              <a:gd name="T33" fmla="*/ 18 h 128"/>
              <a:gd name="T34" fmla="*/ 117 w 139"/>
              <a:gd name="T35" fmla="*/ 36 h 128"/>
              <a:gd name="T36" fmla="*/ 109 w 139"/>
              <a:gd name="T37" fmla="*/ 72 h 128"/>
              <a:gd name="T38" fmla="*/ 134 w 139"/>
              <a:gd name="T39"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28">
                <a:moveTo>
                  <a:pt x="52" y="72"/>
                </a:moveTo>
                <a:cubicBezTo>
                  <a:pt x="52" y="128"/>
                  <a:pt x="52" y="128"/>
                  <a:pt x="52" y="128"/>
                </a:cubicBezTo>
                <a:cubicBezTo>
                  <a:pt x="0" y="128"/>
                  <a:pt x="0" y="128"/>
                  <a:pt x="0" y="128"/>
                </a:cubicBezTo>
                <a:cubicBezTo>
                  <a:pt x="0" y="84"/>
                  <a:pt x="0" y="84"/>
                  <a:pt x="0" y="84"/>
                </a:cubicBezTo>
                <a:cubicBezTo>
                  <a:pt x="0" y="60"/>
                  <a:pt x="3" y="42"/>
                  <a:pt x="9" y="32"/>
                </a:cubicBezTo>
                <a:cubicBezTo>
                  <a:pt x="16" y="18"/>
                  <a:pt x="28" y="7"/>
                  <a:pt x="44" y="0"/>
                </a:cubicBezTo>
                <a:cubicBezTo>
                  <a:pt x="56" y="18"/>
                  <a:pt x="56" y="18"/>
                  <a:pt x="56" y="18"/>
                </a:cubicBezTo>
                <a:cubicBezTo>
                  <a:pt x="46" y="22"/>
                  <a:pt x="39" y="28"/>
                  <a:pt x="34" y="36"/>
                </a:cubicBezTo>
                <a:cubicBezTo>
                  <a:pt x="30" y="45"/>
                  <a:pt x="27" y="56"/>
                  <a:pt x="27" y="72"/>
                </a:cubicBezTo>
                <a:lnTo>
                  <a:pt x="52" y="72"/>
                </a:lnTo>
                <a:close/>
                <a:moveTo>
                  <a:pt x="134" y="72"/>
                </a:moveTo>
                <a:cubicBezTo>
                  <a:pt x="134" y="128"/>
                  <a:pt x="134" y="128"/>
                  <a:pt x="134" y="128"/>
                </a:cubicBezTo>
                <a:cubicBezTo>
                  <a:pt x="83" y="128"/>
                  <a:pt x="83" y="128"/>
                  <a:pt x="83" y="128"/>
                </a:cubicBezTo>
                <a:cubicBezTo>
                  <a:pt x="83" y="84"/>
                  <a:pt x="83" y="84"/>
                  <a:pt x="83" y="84"/>
                </a:cubicBezTo>
                <a:cubicBezTo>
                  <a:pt x="83" y="60"/>
                  <a:pt x="86" y="42"/>
                  <a:pt x="91" y="32"/>
                </a:cubicBezTo>
                <a:cubicBezTo>
                  <a:pt x="99" y="18"/>
                  <a:pt x="111" y="7"/>
                  <a:pt x="127" y="0"/>
                </a:cubicBezTo>
                <a:cubicBezTo>
                  <a:pt x="139" y="18"/>
                  <a:pt x="139" y="18"/>
                  <a:pt x="139" y="18"/>
                </a:cubicBezTo>
                <a:cubicBezTo>
                  <a:pt x="129" y="22"/>
                  <a:pt x="122" y="28"/>
                  <a:pt x="117" y="36"/>
                </a:cubicBezTo>
                <a:cubicBezTo>
                  <a:pt x="112" y="45"/>
                  <a:pt x="110" y="56"/>
                  <a:pt x="109" y="72"/>
                </a:cubicBezTo>
                <a:lnTo>
                  <a:pt x="134" y="72"/>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Tree>
    <p:extLst>
      <p:ext uri="{BB962C8B-B14F-4D97-AF65-F5344CB8AC3E}">
        <p14:creationId xmlns:p14="http://schemas.microsoft.com/office/powerpoint/2010/main" val="2289520382"/>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09601" y="444499"/>
            <a:ext cx="10972799" cy="952501"/>
          </a:xfrm>
        </p:spPr>
        <p:txBody>
          <a:bodyPr/>
          <a:lstStyle>
            <a:lvl1pPr>
              <a:defRPr sz="3733">
                <a:solidFill>
                  <a:schemeClr val="tx2"/>
                </a:solidFill>
                <a:latin typeface="+mj-lt"/>
                <a:cs typeface="Arial" panose="020B0604020202020204" pitchFamily="34" charset="0"/>
              </a:defRPr>
            </a:lvl1pPr>
          </a:lstStyle>
          <a:p>
            <a:r>
              <a:rPr lang="en-US"/>
              <a:t>Click to edit master title style. Please keep it under 2 lines</a:t>
            </a:r>
          </a:p>
        </p:txBody>
      </p:sp>
      <p:sp>
        <p:nvSpPr>
          <p:cNvPr id="13" name="Text Placeholder 2"/>
          <p:cNvSpPr>
            <a:spLocks noGrp="1"/>
          </p:cNvSpPr>
          <p:nvPr>
            <p:ph idx="1"/>
          </p:nvPr>
        </p:nvSpPr>
        <p:spPr>
          <a:xfrm>
            <a:off x="609600" y="1397001"/>
            <a:ext cx="5323840" cy="5016500"/>
          </a:xfrm>
          <a:prstGeom prst="rect">
            <a:avLst/>
          </a:prstGeom>
        </p:spPr>
        <p:txBody>
          <a:bodyPr vert="horz" lIns="91440" tIns="91440" rIns="91440" bIns="45720" rtlCol="0">
            <a:normAutofit/>
          </a:bodyPr>
          <a:lstStyle>
            <a:lvl3pPr>
              <a:defRPr sz="2133"/>
            </a:lvl3pPr>
            <a:lvl4pPr>
              <a:defRPr sz="1867"/>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p:cNvSpPr>
            <a:spLocks noGrp="1"/>
          </p:cNvSpPr>
          <p:nvPr>
            <p:ph idx="13"/>
          </p:nvPr>
        </p:nvSpPr>
        <p:spPr>
          <a:xfrm>
            <a:off x="6258559" y="1397001"/>
            <a:ext cx="5323840" cy="5016500"/>
          </a:xfrm>
          <a:prstGeom prst="rect">
            <a:avLst/>
          </a:prstGeom>
        </p:spPr>
        <p:txBody>
          <a:bodyPr vert="horz" lIns="91440" tIns="9144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3"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2391223794"/>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ight Two Content">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258559" y="444499"/>
            <a:ext cx="5323840" cy="952501"/>
          </a:xfrm>
        </p:spPr>
        <p:txBody>
          <a:bodyPr/>
          <a:lstStyle>
            <a:lvl1pPr>
              <a:defRPr sz="3733">
                <a:solidFill>
                  <a:schemeClr val="tx2"/>
                </a:solidFill>
                <a:latin typeface="+mj-lt"/>
                <a:cs typeface="Arial" panose="020B0604020202020204" pitchFamily="34" charset="0"/>
              </a:defRPr>
            </a:lvl1pPr>
          </a:lstStyle>
          <a:p>
            <a:r>
              <a:rPr lang="en-US"/>
              <a:t>Click to edit master title style</a:t>
            </a:r>
          </a:p>
        </p:txBody>
      </p:sp>
      <p:sp>
        <p:nvSpPr>
          <p:cNvPr id="14" name="Text Placeholder 2"/>
          <p:cNvSpPr>
            <a:spLocks noGrp="1"/>
          </p:cNvSpPr>
          <p:nvPr>
            <p:ph idx="13"/>
          </p:nvPr>
        </p:nvSpPr>
        <p:spPr>
          <a:xfrm>
            <a:off x="6258559" y="1397001"/>
            <a:ext cx="5323840" cy="5016500"/>
          </a:xfrm>
          <a:prstGeom prst="rect">
            <a:avLst/>
          </a:prstGeom>
        </p:spPr>
        <p:txBody>
          <a:bodyPr vert="horz" lIns="91440" tIns="9144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quarter" idx="14" hasCustomPrompt="1"/>
          </p:nvPr>
        </p:nvSpPr>
        <p:spPr>
          <a:xfrm>
            <a:off x="609600" y="444500"/>
            <a:ext cx="5323839" cy="5969000"/>
          </a:xfrm>
        </p:spPr>
        <p:txBody>
          <a:bodyPr anchor="ctr"/>
          <a:lstStyle>
            <a:lvl1pPr marL="0" indent="0">
              <a:buNone/>
              <a:defRPr baseline="0"/>
            </a:lvl1pPr>
          </a:lstStyle>
          <a:p>
            <a:pPr lvl="0"/>
            <a:r>
              <a:rPr lang="en-US"/>
              <a:t>INSERT CONTENT HERE</a:t>
            </a:r>
          </a:p>
        </p:txBody>
      </p:sp>
      <p:sp>
        <p:nvSpPr>
          <p:cNvPr id="33"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4"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475641241"/>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ingle Line Header Two Content">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09601" y="444499"/>
            <a:ext cx="10972799" cy="952501"/>
          </a:xfrm>
        </p:spPr>
        <p:txBody>
          <a:bodyPr tIns="0"/>
          <a:lstStyle>
            <a:lvl1pPr>
              <a:defRPr sz="3733">
                <a:solidFill>
                  <a:schemeClr val="tx2"/>
                </a:solidFill>
                <a:latin typeface="+mj-lt"/>
                <a:cs typeface="Arial" panose="020B0604020202020204" pitchFamily="34" charset="0"/>
              </a:defRPr>
            </a:lvl1pPr>
          </a:lstStyle>
          <a:p>
            <a:r>
              <a:rPr lang="en-US"/>
              <a:t>Click to edit master title style</a:t>
            </a:r>
          </a:p>
        </p:txBody>
      </p:sp>
      <p:sp>
        <p:nvSpPr>
          <p:cNvPr id="13" name="Text Placeholder 2"/>
          <p:cNvSpPr>
            <a:spLocks noGrp="1"/>
          </p:cNvSpPr>
          <p:nvPr>
            <p:ph idx="1"/>
          </p:nvPr>
        </p:nvSpPr>
        <p:spPr>
          <a:xfrm>
            <a:off x="609600" y="1397001"/>
            <a:ext cx="5323840" cy="5016500"/>
          </a:xfrm>
          <a:prstGeom prst="rect">
            <a:avLst/>
          </a:prstGeom>
        </p:spPr>
        <p:txBody>
          <a:bodyPr vert="horz" lIns="91440" tIns="9144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p:cNvSpPr>
            <a:spLocks noGrp="1"/>
          </p:cNvSpPr>
          <p:nvPr>
            <p:ph idx="13"/>
          </p:nvPr>
        </p:nvSpPr>
        <p:spPr>
          <a:xfrm>
            <a:off x="6258559" y="1397001"/>
            <a:ext cx="5323840" cy="5016500"/>
          </a:xfrm>
          <a:prstGeom prst="rect">
            <a:avLst/>
          </a:prstGeom>
        </p:spPr>
        <p:txBody>
          <a:bodyPr vert="horz" lIns="91440" tIns="9144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2"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3780457917"/>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Right Single line Header Two Content with Subtitle">
    <p:spTree>
      <p:nvGrpSpPr>
        <p:cNvPr id="1" name=""/>
        <p:cNvGrpSpPr/>
        <p:nvPr/>
      </p:nvGrpSpPr>
      <p:grpSpPr>
        <a:xfrm>
          <a:off x="0" y="0"/>
          <a:ext cx="0" cy="0"/>
          <a:chOff x="0" y="0"/>
          <a:chExt cx="0" cy="0"/>
        </a:xfrm>
      </p:grpSpPr>
      <p:sp>
        <p:nvSpPr>
          <p:cNvPr id="20" name="Text Placeholder 19"/>
          <p:cNvSpPr>
            <a:spLocks noGrp="1"/>
          </p:cNvSpPr>
          <p:nvPr>
            <p:ph type="body" sz="quarter" idx="16"/>
          </p:nvPr>
        </p:nvSpPr>
        <p:spPr>
          <a:xfrm>
            <a:off x="6258984" y="1397001"/>
            <a:ext cx="5323416" cy="50165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quarter" idx="17" hasCustomPrompt="1"/>
          </p:nvPr>
        </p:nvSpPr>
        <p:spPr>
          <a:xfrm>
            <a:off x="609601" y="444500"/>
            <a:ext cx="5323417" cy="5969000"/>
          </a:xfrm>
        </p:spPr>
        <p:txBody>
          <a:bodyPr anchor="ctr"/>
          <a:lstStyle>
            <a:lvl1pPr marL="0" indent="0">
              <a:buNone/>
              <a:defRPr/>
            </a:lvl1pPr>
          </a:lstStyle>
          <a:p>
            <a:pPr lvl="0"/>
            <a:r>
              <a:rPr lang="en-US"/>
              <a:t>INSERT CONTENT HERE</a:t>
            </a:r>
          </a:p>
        </p:txBody>
      </p:sp>
      <p:sp>
        <p:nvSpPr>
          <p:cNvPr id="11" name="Title 1"/>
          <p:cNvSpPr>
            <a:spLocks noGrp="1"/>
          </p:cNvSpPr>
          <p:nvPr>
            <p:ph type="title" hasCustomPrompt="1"/>
          </p:nvPr>
        </p:nvSpPr>
        <p:spPr>
          <a:xfrm>
            <a:off x="6248401" y="444500"/>
            <a:ext cx="5333999" cy="609601"/>
          </a:xfrm>
        </p:spPr>
        <p:txBody>
          <a:bodyPr tIns="0" anchor="b" anchorCtr="0"/>
          <a:lstStyle>
            <a:lvl1pPr>
              <a:defRPr sz="3733">
                <a:solidFill>
                  <a:schemeClr val="tx2"/>
                </a:solidFill>
                <a:latin typeface="+mj-lt"/>
                <a:cs typeface="Arial" panose="020B0604020202020204" pitchFamily="34" charset="0"/>
              </a:defRPr>
            </a:lvl1pPr>
          </a:lstStyle>
          <a:p>
            <a:r>
              <a:rPr lang="en-US"/>
              <a:t>Single line header</a:t>
            </a:r>
          </a:p>
        </p:txBody>
      </p:sp>
      <p:sp>
        <p:nvSpPr>
          <p:cNvPr id="14" name="Text Placeholder 8"/>
          <p:cNvSpPr>
            <a:spLocks noGrp="1"/>
          </p:cNvSpPr>
          <p:nvPr>
            <p:ph type="body" sz="quarter" idx="13" hasCustomPrompt="1"/>
          </p:nvPr>
        </p:nvSpPr>
        <p:spPr>
          <a:xfrm>
            <a:off x="6248401" y="1054101"/>
            <a:ext cx="5323417" cy="342900"/>
          </a:xfrm>
        </p:spPr>
        <p:txBody>
          <a:bodyPr anchor="ctr" anchorCtr="0">
            <a:noAutofit/>
          </a:bodyPr>
          <a:lstStyle>
            <a:lvl1pPr>
              <a:lnSpc>
                <a:spcPct val="80000"/>
              </a:lnSpc>
              <a:spcBef>
                <a:spcPts val="0"/>
              </a:spcBef>
              <a:spcAft>
                <a:spcPts val="0"/>
              </a:spcAft>
              <a:buNone/>
              <a:defRPr sz="2667" b="1">
                <a:solidFill>
                  <a:schemeClr val="bg1">
                    <a:lumMod val="65000"/>
                  </a:schemeClr>
                </a:solidFill>
                <a:latin typeface="+mj-lt"/>
                <a:cs typeface="Arial" panose="020B0604020202020204" pitchFamily="34" charset="0"/>
              </a:defRPr>
            </a:lvl1pPr>
          </a:lstStyle>
          <a:p>
            <a:pPr lvl="0"/>
            <a:r>
              <a:rPr lang="en-US"/>
              <a:t>Click to edit master text styles</a:t>
            </a:r>
          </a:p>
        </p:txBody>
      </p:sp>
      <p:sp>
        <p:nvSpPr>
          <p:cNvPr id="35"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6"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3480400310"/>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ingle Line Header Two Content with Subtitle">
    <p:spTree>
      <p:nvGrpSpPr>
        <p:cNvPr id="1" name=""/>
        <p:cNvGrpSpPr/>
        <p:nvPr/>
      </p:nvGrpSpPr>
      <p:grpSpPr>
        <a:xfrm>
          <a:off x="0" y="0"/>
          <a:ext cx="0" cy="0"/>
          <a:chOff x="0" y="0"/>
          <a:chExt cx="0" cy="0"/>
        </a:xfrm>
      </p:grpSpPr>
      <p:sp>
        <p:nvSpPr>
          <p:cNvPr id="18" name="Text Placeholder 17"/>
          <p:cNvSpPr>
            <a:spLocks noGrp="1"/>
          </p:cNvSpPr>
          <p:nvPr>
            <p:ph type="body" sz="quarter" idx="15"/>
          </p:nvPr>
        </p:nvSpPr>
        <p:spPr>
          <a:xfrm>
            <a:off x="609601" y="1397001"/>
            <a:ext cx="5323417" cy="50165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p:cNvSpPr>
            <a:spLocks noGrp="1"/>
          </p:cNvSpPr>
          <p:nvPr>
            <p:ph type="body" sz="quarter" idx="16"/>
          </p:nvPr>
        </p:nvSpPr>
        <p:spPr>
          <a:xfrm>
            <a:off x="6258984" y="1397001"/>
            <a:ext cx="5323416" cy="50165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hasCustomPrompt="1"/>
          </p:nvPr>
        </p:nvSpPr>
        <p:spPr>
          <a:xfrm>
            <a:off x="609601" y="444500"/>
            <a:ext cx="10972799" cy="609601"/>
          </a:xfrm>
        </p:spPr>
        <p:txBody>
          <a:bodyPr tIns="0" anchor="b" anchorCtr="0"/>
          <a:lstStyle>
            <a:lvl1pPr>
              <a:defRPr sz="3733">
                <a:solidFill>
                  <a:schemeClr val="tx2"/>
                </a:solidFill>
                <a:latin typeface="+mj-lt"/>
                <a:cs typeface="Arial" panose="020B0604020202020204" pitchFamily="34" charset="0"/>
              </a:defRPr>
            </a:lvl1pPr>
          </a:lstStyle>
          <a:p>
            <a:r>
              <a:rPr lang="en-US"/>
              <a:t>Click to edit master title style</a:t>
            </a:r>
          </a:p>
        </p:txBody>
      </p:sp>
      <p:sp>
        <p:nvSpPr>
          <p:cNvPr id="17" name="Text Placeholder 8"/>
          <p:cNvSpPr>
            <a:spLocks noGrp="1"/>
          </p:cNvSpPr>
          <p:nvPr>
            <p:ph type="body" sz="quarter" idx="13" hasCustomPrompt="1"/>
          </p:nvPr>
        </p:nvSpPr>
        <p:spPr>
          <a:xfrm>
            <a:off x="609601" y="1054101"/>
            <a:ext cx="5323417" cy="342900"/>
          </a:xfrm>
        </p:spPr>
        <p:txBody>
          <a:bodyPr anchor="ctr" anchorCtr="0">
            <a:noAutofit/>
          </a:bodyPr>
          <a:lstStyle>
            <a:lvl1pPr>
              <a:lnSpc>
                <a:spcPct val="80000"/>
              </a:lnSpc>
              <a:spcBef>
                <a:spcPts val="0"/>
              </a:spcBef>
              <a:spcAft>
                <a:spcPts val="0"/>
              </a:spcAft>
              <a:buNone/>
              <a:defRPr sz="2667" b="1">
                <a:solidFill>
                  <a:schemeClr val="bg1">
                    <a:lumMod val="65000"/>
                  </a:schemeClr>
                </a:solidFill>
                <a:latin typeface="+mj-lt"/>
                <a:cs typeface="Arial" panose="020B0604020202020204" pitchFamily="34" charset="0"/>
              </a:defRPr>
            </a:lvl1pPr>
          </a:lstStyle>
          <a:p>
            <a:pPr lvl="0"/>
            <a:r>
              <a:rPr lang="en-US"/>
              <a:t>Click to edit master text styles</a:t>
            </a:r>
          </a:p>
        </p:txBody>
      </p:sp>
      <p:sp>
        <p:nvSpPr>
          <p:cNvPr id="13" name="Text Placeholder 8"/>
          <p:cNvSpPr>
            <a:spLocks noGrp="1"/>
          </p:cNvSpPr>
          <p:nvPr>
            <p:ph type="body" sz="quarter" idx="17" hasCustomPrompt="1"/>
          </p:nvPr>
        </p:nvSpPr>
        <p:spPr>
          <a:xfrm>
            <a:off x="6258985" y="1054101"/>
            <a:ext cx="5323417" cy="342900"/>
          </a:xfrm>
        </p:spPr>
        <p:txBody>
          <a:bodyPr anchor="ctr" anchorCtr="0">
            <a:noAutofit/>
          </a:bodyPr>
          <a:lstStyle>
            <a:lvl1pPr>
              <a:lnSpc>
                <a:spcPct val="80000"/>
              </a:lnSpc>
              <a:spcBef>
                <a:spcPts val="0"/>
              </a:spcBef>
              <a:spcAft>
                <a:spcPts val="0"/>
              </a:spcAft>
              <a:buNone/>
              <a:defRPr sz="2667" b="1">
                <a:solidFill>
                  <a:schemeClr val="bg1">
                    <a:lumMod val="65000"/>
                  </a:schemeClr>
                </a:solidFill>
                <a:latin typeface="+mj-lt"/>
                <a:cs typeface="Arial" panose="020B0604020202020204" pitchFamily="34" charset="0"/>
              </a:defRPr>
            </a:lvl1pPr>
          </a:lstStyle>
          <a:p>
            <a:pPr lvl="0"/>
            <a:r>
              <a:rPr lang="en-US"/>
              <a:t>Click to edit master text styles</a:t>
            </a:r>
          </a:p>
        </p:txBody>
      </p:sp>
      <p:sp>
        <p:nvSpPr>
          <p:cNvPr id="36"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7"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2283741611"/>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s - Single Line Header Two Content with Subtitle">
    <p:spTree>
      <p:nvGrpSpPr>
        <p:cNvPr id="1" name=""/>
        <p:cNvGrpSpPr/>
        <p:nvPr/>
      </p:nvGrpSpPr>
      <p:grpSpPr>
        <a:xfrm>
          <a:off x="0" y="0"/>
          <a:ext cx="0" cy="0"/>
          <a:chOff x="0" y="0"/>
          <a:chExt cx="0" cy="0"/>
        </a:xfrm>
      </p:grpSpPr>
      <p:sp>
        <p:nvSpPr>
          <p:cNvPr id="18" name="Text Placeholder 17"/>
          <p:cNvSpPr>
            <a:spLocks noGrp="1"/>
          </p:cNvSpPr>
          <p:nvPr>
            <p:ph type="body" sz="quarter" idx="15"/>
          </p:nvPr>
        </p:nvSpPr>
        <p:spPr>
          <a:xfrm>
            <a:off x="609601" y="1397001"/>
            <a:ext cx="3454400" cy="5016500"/>
          </a:xfrm>
        </p:spPr>
        <p:txBody>
          <a:bodyPr/>
          <a:lstStyle>
            <a:lvl1pPr>
              <a:defRPr sz="2400"/>
            </a:lvl1pPr>
            <a:lvl2pPr>
              <a:defRPr sz="2133"/>
            </a:lvl2pPr>
            <a:lvl3pPr>
              <a:defRPr sz="2133"/>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p:cNvSpPr>
            <a:spLocks noGrp="1"/>
          </p:cNvSpPr>
          <p:nvPr>
            <p:ph type="body" sz="quarter" idx="16"/>
          </p:nvPr>
        </p:nvSpPr>
        <p:spPr>
          <a:xfrm>
            <a:off x="4360333" y="1397001"/>
            <a:ext cx="3462867" cy="5016500"/>
          </a:xfrm>
        </p:spPr>
        <p:txBody>
          <a:bodyPr/>
          <a:lstStyle>
            <a:lvl1pPr>
              <a:defRPr sz="2400"/>
            </a:lvl1pPr>
            <a:lvl2pPr>
              <a:defRPr sz="2133"/>
            </a:lvl2pPr>
            <a:lvl3pPr>
              <a:defRPr sz="2133"/>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hasCustomPrompt="1"/>
          </p:nvPr>
        </p:nvSpPr>
        <p:spPr>
          <a:xfrm>
            <a:off x="609601" y="444500"/>
            <a:ext cx="10972799" cy="609601"/>
          </a:xfrm>
        </p:spPr>
        <p:txBody>
          <a:bodyPr tIns="0" anchor="b" anchorCtr="0"/>
          <a:lstStyle>
            <a:lvl1pPr>
              <a:defRPr sz="3733">
                <a:solidFill>
                  <a:schemeClr val="tx2"/>
                </a:solidFill>
                <a:latin typeface="+mj-lt"/>
                <a:cs typeface="Arial" panose="020B0604020202020204" pitchFamily="34" charset="0"/>
              </a:defRPr>
            </a:lvl1pPr>
          </a:lstStyle>
          <a:p>
            <a:r>
              <a:rPr lang="en-US"/>
              <a:t>Click to edit master title style</a:t>
            </a:r>
          </a:p>
        </p:txBody>
      </p:sp>
      <p:sp>
        <p:nvSpPr>
          <p:cNvPr id="17" name="Text Placeholder 8"/>
          <p:cNvSpPr>
            <a:spLocks noGrp="1"/>
          </p:cNvSpPr>
          <p:nvPr>
            <p:ph type="body" sz="quarter" idx="13" hasCustomPrompt="1"/>
          </p:nvPr>
        </p:nvSpPr>
        <p:spPr>
          <a:xfrm>
            <a:off x="609600" y="1054101"/>
            <a:ext cx="10972800" cy="342900"/>
          </a:xfrm>
        </p:spPr>
        <p:txBody>
          <a:bodyPr anchor="ctr" anchorCtr="0">
            <a:noAutofit/>
          </a:bodyPr>
          <a:lstStyle>
            <a:lvl1pPr>
              <a:lnSpc>
                <a:spcPct val="80000"/>
              </a:lnSpc>
              <a:spcBef>
                <a:spcPts val="0"/>
              </a:spcBef>
              <a:spcAft>
                <a:spcPts val="0"/>
              </a:spcAft>
              <a:buNone/>
              <a:defRPr sz="2667" b="1">
                <a:solidFill>
                  <a:schemeClr val="bg1">
                    <a:lumMod val="65000"/>
                  </a:schemeClr>
                </a:solidFill>
                <a:latin typeface="+mj-lt"/>
                <a:cs typeface="Arial" panose="020B0604020202020204" pitchFamily="34" charset="0"/>
              </a:defRPr>
            </a:lvl1pPr>
          </a:lstStyle>
          <a:p>
            <a:pPr lvl="0"/>
            <a:r>
              <a:rPr lang="en-US"/>
              <a:t>Click to edit master text styles</a:t>
            </a:r>
          </a:p>
        </p:txBody>
      </p:sp>
      <p:sp>
        <p:nvSpPr>
          <p:cNvPr id="14" name="Text Placeholder 19"/>
          <p:cNvSpPr>
            <a:spLocks noGrp="1"/>
          </p:cNvSpPr>
          <p:nvPr>
            <p:ph type="body" sz="quarter" idx="17"/>
          </p:nvPr>
        </p:nvSpPr>
        <p:spPr>
          <a:xfrm>
            <a:off x="8128000" y="1397001"/>
            <a:ext cx="3462867" cy="5016500"/>
          </a:xfrm>
        </p:spPr>
        <p:txBody>
          <a:bodyPr/>
          <a:lstStyle>
            <a:lvl1pPr>
              <a:defRPr sz="2400"/>
            </a:lvl1pPr>
            <a:lvl2pPr>
              <a:defRPr sz="2133"/>
            </a:lvl2pPr>
            <a:lvl3pPr>
              <a:defRPr sz="2133"/>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7"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3487255472"/>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 Placeholder 2"/>
          <p:cNvSpPr>
            <a:spLocks noGrp="1"/>
          </p:cNvSpPr>
          <p:nvPr>
            <p:ph type="body" sz="quarter" idx="13" hasCustomPrompt="1"/>
          </p:nvPr>
        </p:nvSpPr>
        <p:spPr>
          <a:xfrm>
            <a:off x="454155" y="1689692"/>
            <a:ext cx="6795732" cy="852262"/>
          </a:xfrm>
          <a:prstGeom prst="rect">
            <a:avLst/>
          </a:prstGeom>
        </p:spPr>
        <p:txBody>
          <a:bodyPr/>
          <a:lstStyle>
            <a:lvl1pPr marL="0" indent="0">
              <a:buNone/>
              <a:defRPr sz="4000">
                <a:solidFill>
                  <a:schemeClr val="bg1"/>
                </a:solidFill>
                <a:latin typeface="+mj-lt"/>
              </a:defRPr>
            </a:lvl1pPr>
          </a:lstStyle>
          <a:p>
            <a:r>
              <a:rPr lang="en-US" sz="3600" dirty="0"/>
              <a:t>Presentation title</a:t>
            </a:r>
          </a:p>
        </p:txBody>
      </p:sp>
      <p:sp>
        <p:nvSpPr>
          <p:cNvPr id="5" name="TextBox 4"/>
          <p:cNvSpPr txBox="1"/>
          <p:nvPr userDrawn="1"/>
        </p:nvSpPr>
        <p:spPr>
          <a:xfrm>
            <a:off x="549691" y="1240971"/>
            <a:ext cx="6795732" cy="448721"/>
          </a:xfrm>
          <a:prstGeom prst="rect">
            <a:avLst/>
          </a:prstGeom>
          <a:noFill/>
        </p:spPr>
        <p:txBody>
          <a:bodyPr wrap="square" lIns="0" tIns="0" rIns="0" bIns="0" rtlCol="0">
            <a:normAutofit/>
          </a:bodyPr>
          <a:lstStyle/>
          <a:p>
            <a:pPr lvl="0"/>
            <a:r>
              <a:rPr lang="en-US" sz="2000" b="1" kern="1200" dirty="0">
                <a:solidFill>
                  <a:schemeClr val="bg2"/>
                </a:solidFill>
                <a:effectLst/>
                <a:latin typeface="+mn-lt"/>
                <a:ea typeface="+mn-ea"/>
                <a:cs typeface="+mn-cs"/>
              </a:rPr>
              <a:t>H.O.T. Day</a:t>
            </a:r>
          </a:p>
        </p:txBody>
      </p:sp>
      <p:sp>
        <p:nvSpPr>
          <p:cNvPr id="6" name="Picture Placeholder 7"/>
          <p:cNvSpPr>
            <a:spLocks noGrp="1"/>
          </p:cNvSpPr>
          <p:nvPr>
            <p:ph type="pic" sz="quarter" idx="15" hasCustomPrompt="1"/>
          </p:nvPr>
        </p:nvSpPr>
        <p:spPr>
          <a:xfrm>
            <a:off x="9567649" y="4775200"/>
            <a:ext cx="1855788" cy="1419225"/>
          </a:xfrm>
          <a:prstGeom prst="rect">
            <a:avLst/>
          </a:prstGeom>
        </p:spPr>
        <p:txBody>
          <a:bodyPr/>
          <a:lstStyle>
            <a:lvl1pPr marL="0" indent="0">
              <a:buNone/>
              <a:defRPr>
                <a:solidFill>
                  <a:schemeClr val="bg2"/>
                </a:solidFill>
              </a:defRPr>
            </a:lvl1pPr>
          </a:lstStyle>
          <a:p>
            <a:r>
              <a:rPr lang="en-US" dirty="0"/>
              <a:t>Company logo</a:t>
            </a:r>
          </a:p>
        </p:txBody>
      </p:sp>
      <p:sp>
        <p:nvSpPr>
          <p:cNvPr id="7" name="Picture Placeholder 9"/>
          <p:cNvSpPr>
            <a:spLocks noGrp="1"/>
          </p:cNvSpPr>
          <p:nvPr>
            <p:ph type="pic" sz="quarter" idx="16" hasCustomPrompt="1"/>
          </p:nvPr>
        </p:nvSpPr>
        <p:spPr>
          <a:xfrm>
            <a:off x="549276" y="4775201"/>
            <a:ext cx="1784492" cy="1516418"/>
          </a:xfrm>
          <a:prstGeom prst="rect">
            <a:avLst/>
          </a:prstGeom>
        </p:spPr>
        <p:txBody>
          <a:bodyPr/>
          <a:lstStyle>
            <a:lvl1pPr marL="0" indent="0">
              <a:buNone/>
              <a:defRPr>
                <a:solidFill>
                  <a:schemeClr val="bg2"/>
                </a:solidFill>
              </a:defRPr>
            </a:lvl1pPr>
          </a:lstStyle>
          <a:p>
            <a:r>
              <a:rPr lang="en-US"/>
              <a:t>Presenter photo</a:t>
            </a:r>
          </a:p>
        </p:txBody>
      </p:sp>
      <p:grpSp>
        <p:nvGrpSpPr>
          <p:cNvPr id="8" name="Group 7"/>
          <p:cNvGrpSpPr/>
          <p:nvPr userDrawn="1"/>
        </p:nvGrpSpPr>
        <p:grpSpPr>
          <a:xfrm>
            <a:off x="5640" y="6601434"/>
            <a:ext cx="12200509" cy="256566"/>
            <a:chOff x="1" y="6601683"/>
            <a:chExt cx="12200509" cy="256566"/>
          </a:xfrm>
        </p:grpSpPr>
        <p:sp>
          <p:nvSpPr>
            <p:cNvPr id="9" name="Rectangle 8"/>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0" name="TextBox 9"/>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#Perform2018</a:t>
              </a:r>
            </a:p>
            <a:p>
              <a:endParaRPr lang="en-US" sz="1050" b="0" i="0" dirty="0">
                <a:solidFill>
                  <a:schemeClr val="bg1"/>
                </a:solidFill>
                <a:latin typeface="Calibri Light" charset="0"/>
                <a:ea typeface="Calibri Light" charset="0"/>
                <a:cs typeface="Calibri Light"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2525" y="6657966"/>
              <a:ext cx="810195" cy="144000"/>
            </a:xfrm>
            <a:prstGeom prst="rect">
              <a:avLst/>
            </a:prstGeom>
          </p:spPr>
        </p:pic>
      </p:grpSp>
    </p:spTree>
    <p:extLst>
      <p:ext uri="{BB962C8B-B14F-4D97-AF65-F5344CB8AC3E}">
        <p14:creationId xmlns:p14="http://schemas.microsoft.com/office/powerpoint/2010/main" val="9242909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609601" y="444499"/>
            <a:ext cx="10972799" cy="952501"/>
          </a:xfrm>
        </p:spPr>
        <p:txBody>
          <a:bodyPr/>
          <a:lstStyle>
            <a:lvl1pPr>
              <a:defRPr sz="3733">
                <a:solidFill>
                  <a:schemeClr val="tx2"/>
                </a:solidFill>
                <a:latin typeface="+mj-lt"/>
                <a:cs typeface="Arial" panose="020B0604020202020204" pitchFamily="34" charset="0"/>
              </a:defRPr>
            </a:lvl1pPr>
          </a:lstStyle>
          <a:p>
            <a:r>
              <a:rPr lang="en-US"/>
              <a:t>Click to edit master title style. Please keep it under 2 lines</a:t>
            </a:r>
          </a:p>
        </p:txBody>
      </p:sp>
      <p:sp>
        <p:nvSpPr>
          <p:cNvPr id="28"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29"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742041225"/>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Line Title and Subtitle 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09601" y="444500"/>
            <a:ext cx="10972799" cy="609601"/>
          </a:xfrm>
        </p:spPr>
        <p:txBody>
          <a:bodyPr tIns="0" anchor="b" anchorCtr="0"/>
          <a:lstStyle>
            <a:lvl1pPr>
              <a:defRPr sz="3733">
                <a:solidFill>
                  <a:schemeClr val="tx2"/>
                </a:solidFill>
                <a:latin typeface="+mj-lt"/>
                <a:cs typeface="Arial" panose="020B0604020202020204" pitchFamily="34" charset="0"/>
              </a:defRPr>
            </a:lvl1pPr>
          </a:lstStyle>
          <a:p>
            <a:r>
              <a:rPr lang="en-US"/>
              <a:t>Click to edit master title style</a:t>
            </a:r>
          </a:p>
        </p:txBody>
      </p:sp>
      <p:sp>
        <p:nvSpPr>
          <p:cNvPr id="11" name="Text Placeholder 8"/>
          <p:cNvSpPr>
            <a:spLocks noGrp="1"/>
          </p:cNvSpPr>
          <p:nvPr>
            <p:ph type="body" sz="quarter" idx="13" hasCustomPrompt="1"/>
          </p:nvPr>
        </p:nvSpPr>
        <p:spPr>
          <a:xfrm>
            <a:off x="609601" y="1054101"/>
            <a:ext cx="10972799" cy="342900"/>
          </a:xfrm>
        </p:spPr>
        <p:txBody>
          <a:bodyPr anchor="ctr" anchorCtr="0">
            <a:noAutofit/>
          </a:bodyPr>
          <a:lstStyle>
            <a:lvl1pPr>
              <a:lnSpc>
                <a:spcPct val="80000"/>
              </a:lnSpc>
              <a:spcBef>
                <a:spcPts val="0"/>
              </a:spcBef>
              <a:spcAft>
                <a:spcPts val="0"/>
              </a:spcAft>
              <a:buNone/>
              <a:defRPr sz="2667" b="1">
                <a:solidFill>
                  <a:schemeClr val="bg1">
                    <a:lumMod val="65000"/>
                  </a:schemeClr>
                </a:solidFill>
                <a:latin typeface="+mj-lt"/>
                <a:cs typeface="Arial" panose="020B0604020202020204" pitchFamily="34" charset="0"/>
              </a:defRPr>
            </a:lvl1pPr>
          </a:lstStyle>
          <a:p>
            <a:pPr lvl="0"/>
            <a:r>
              <a:rPr lang="en-US"/>
              <a:t>Click to edit master text styles</a:t>
            </a:r>
          </a:p>
        </p:txBody>
      </p:sp>
      <p:sp>
        <p:nvSpPr>
          <p:cNvPr id="30"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31"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2790610445"/>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26"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spTree>
    <p:extLst>
      <p:ext uri="{BB962C8B-B14F-4D97-AF65-F5344CB8AC3E}">
        <p14:creationId xmlns:p14="http://schemas.microsoft.com/office/powerpoint/2010/main" val="217403758"/>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4"/>
          <p:cNvGrpSpPr/>
          <p:nvPr userDrawn="1"/>
        </p:nvGrpSpPr>
        <p:grpSpPr>
          <a:xfrm>
            <a:off x="1" y="6601683"/>
            <a:ext cx="12200509" cy="256566"/>
            <a:chOff x="1" y="6601683"/>
            <a:chExt cx="12200509" cy="256566"/>
          </a:xfrm>
        </p:grpSpPr>
        <p:sp>
          <p:nvSpPr>
            <p:cNvPr id="6" name="Rectangle 5"/>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7" name="TextBox 6"/>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#Perform2018</a:t>
              </a:r>
            </a:p>
            <a:p>
              <a:endParaRPr lang="en-US" sz="1050" b="0" i="0" dirty="0">
                <a:solidFill>
                  <a:schemeClr val="bg1"/>
                </a:solidFill>
                <a:latin typeface="Calibri Light" charset="0"/>
                <a:ea typeface="Calibri Light" charset="0"/>
                <a:cs typeface="Calibri Light" charset="0"/>
              </a:endParaRPr>
            </a:p>
          </p:txBody>
        </p:sp>
        <p:pic>
          <p:nvPicPr>
            <p:cNvPr id="8" name="Picture 7"/>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2525" y="6657966"/>
              <a:ext cx="810195" cy="144000"/>
            </a:xfrm>
            <a:prstGeom prst="rect">
              <a:avLst/>
            </a:prstGeom>
          </p:spPr>
        </p:pic>
      </p:grpSp>
      <p:sp>
        <p:nvSpPr>
          <p:cNvPr id="10" name="Text Placeholder 2"/>
          <p:cNvSpPr>
            <a:spLocks noGrp="1"/>
          </p:cNvSpPr>
          <p:nvPr>
            <p:ph type="body" sz="quarter" idx="13" hasCustomPrompt="1"/>
          </p:nvPr>
        </p:nvSpPr>
        <p:spPr>
          <a:xfrm>
            <a:off x="-8510" y="2874711"/>
            <a:ext cx="12200510" cy="852262"/>
          </a:xfrm>
          <a:prstGeom prst="rect">
            <a:avLst/>
          </a:prstGeom>
        </p:spPr>
        <p:txBody>
          <a:bodyPr/>
          <a:lstStyle>
            <a:lvl1pPr marL="0" indent="0" algn="ctr">
              <a:buNone/>
              <a:defRPr sz="4000">
                <a:solidFill>
                  <a:schemeClr val="bg1"/>
                </a:solidFill>
                <a:latin typeface="+mj-lt"/>
              </a:defRPr>
            </a:lvl1pPr>
          </a:lstStyle>
          <a:p>
            <a:r>
              <a:rPr lang="en-US" sz="3600"/>
              <a:t>Subject slide</a:t>
            </a:r>
            <a:endParaRPr lang="en-US" sz="3600" dirty="0"/>
          </a:p>
        </p:txBody>
      </p:sp>
    </p:spTree>
    <p:extLst>
      <p:ext uri="{BB962C8B-B14F-4D97-AF65-F5344CB8AC3E}">
        <p14:creationId xmlns:p14="http://schemas.microsoft.com/office/powerpoint/2010/main" val="1094878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_empt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46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_quarters">
    <p:bg>
      <p:bgPr>
        <a:solidFill>
          <a:schemeClr val="bg1"/>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3024188" y="1585732"/>
            <a:ext cx="6143625" cy="4883327"/>
            <a:chOff x="2977516" y="297181"/>
            <a:chExt cx="6143625" cy="6129337"/>
          </a:xfrm>
        </p:grpSpPr>
        <p:cxnSp>
          <p:nvCxnSpPr>
            <p:cNvPr id="10" name="Straight Connector 9"/>
            <p:cNvCxnSpPr/>
            <p:nvPr/>
          </p:nvCxnSpPr>
          <p:spPr>
            <a:xfrm>
              <a:off x="2977516" y="297181"/>
              <a:ext cx="0" cy="6129337"/>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49329" y="297181"/>
              <a:ext cx="0" cy="6129337"/>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121141" y="297181"/>
              <a:ext cx="0" cy="6129337"/>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13" name="Title 1"/>
          <p:cNvSpPr txBox="1">
            <a:spLocks/>
          </p:cNvSpPr>
          <p:nvPr userDrawn="1"/>
        </p:nvSpPr>
        <p:spPr>
          <a:xfrm>
            <a:off x="698500" y="572400"/>
            <a:ext cx="10936288" cy="667993"/>
          </a:xfrm>
          <a:prstGeom prst="rect">
            <a:avLst/>
          </a:prstGeom>
        </p:spPr>
        <p:txBody>
          <a:bodyPr lIns="0" tIns="0" rIns="0" bIns="0" anchor="ctr" anchorCtr="0"/>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nSpc>
                <a:spcPct val="120000"/>
              </a:lnSpc>
            </a:pPr>
            <a:r>
              <a:rPr lang="en-US" sz="2400" dirty="0">
                <a:latin typeface="Calibri Light" charset="0"/>
                <a:ea typeface="Calibri Light" charset="0"/>
                <a:cs typeface="Calibri Light" charset="0"/>
              </a:rPr>
              <a:t>Timeline with four quarters</a:t>
            </a:r>
          </a:p>
        </p:txBody>
      </p:sp>
      <p:sp>
        <p:nvSpPr>
          <p:cNvPr id="14" name="TextBox 13"/>
          <p:cNvSpPr txBox="1"/>
          <p:nvPr userDrawn="1"/>
        </p:nvSpPr>
        <p:spPr>
          <a:xfrm>
            <a:off x="0" y="6053559"/>
            <a:ext cx="3024188" cy="450226"/>
          </a:xfrm>
          <a:prstGeom prst="rect">
            <a:avLst/>
          </a:prstGeom>
          <a:noFill/>
        </p:spPr>
        <p:txBody>
          <a:bodyPr wrap="square" lIns="0" tIns="0" rIns="0" bIns="0" rtlCol="0">
            <a:normAutofit/>
          </a:bodyPr>
          <a:lstStyle/>
          <a:p>
            <a:pPr algn="ctr"/>
            <a:r>
              <a:rPr lang="en-US" sz="2000">
                <a:latin typeface="Calibri Light" charset="0"/>
                <a:ea typeface="Calibri Light" charset="0"/>
                <a:cs typeface="Calibri Light" charset="0"/>
              </a:rPr>
              <a:t>First quarter</a:t>
            </a:r>
            <a:endParaRPr lang="en-US" sz="2000" dirty="0">
              <a:latin typeface="Calibri Light" charset="0"/>
              <a:ea typeface="Calibri Light" charset="0"/>
              <a:cs typeface="Calibri Light" charset="0"/>
            </a:endParaRPr>
          </a:p>
        </p:txBody>
      </p:sp>
      <p:sp>
        <p:nvSpPr>
          <p:cNvPr id="15" name="TextBox 14"/>
          <p:cNvSpPr txBox="1"/>
          <p:nvPr userDrawn="1"/>
        </p:nvSpPr>
        <p:spPr>
          <a:xfrm>
            <a:off x="3035763" y="6041984"/>
            <a:ext cx="3060236" cy="450226"/>
          </a:xfrm>
          <a:prstGeom prst="rect">
            <a:avLst/>
          </a:prstGeom>
          <a:noFill/>
        </p:spPr>
        <p:txBody>
          <a:bodyPr wrap="square" lIns="0" tIns="0" rIns="0" bIns="0" rtlCol="0">
            <a:normAutofit/>
          </a:bodyPr>
          <a:lstStyle/>
          <a:p>
            <a:pPr algn="ctr"/>
            <a:r>
              <a:rPr lang="en-US" sz="2000" dirty="0">
                <a:latin typeface="Calibri Light" charset="0"/>
                <a:ea typeface="Calibri Light" charset="0"/>
                <a:cs typeface="Calibri Light" charset="0"/>
              </a:rPr>
              <a:t>Second quarter</a:t>
            </a:r>
          </a:p>
        </p:txBody>
      </p:sp>
      <p:sp>
        <p:nvSpPr>
          <p:cNvPr id="16" name="TextBox 15"/>
          <p:cNvSpPr txBox="1"/>
          <p:nvPr userDrawn="1"/>
        </p:nvSpPr>
        <p:spPr>
          <a:xfrm>
            <a:off x="6107577" y="6030409"/>
            <a:ext cx="3060236" cy="450226"/>
          </a:xfrm>
          <a:prstGeom prst="rect">
            <a:avLst/>
          </a:prstGeom>
          <a:noFill/>
        </p:spPr>
        <p:txBody>
          <a:bodyPr wrap="square" lIns="0" tIns="0" rIns="0" bIns="0" rtlCol="0">
            <a:normAutofit/>
          </a:bodyPr>
          <a:lstStyle/>
          <a:p>
            <a:pPr algn="ctr"/>
            <a:r>
              <a:rPr lang="en-US" sz="2000">
                <a:latin typeface="Calibri Light" charset="0"/>
                <a:ea typeface="Calibri Light" charset="0"/>
                <a:cs typeface="Calibri Light" charset="0"/>
              </a:rPr>
              <a:t>Third quarter</a:t>
            </a:r>
            <a:endParaRPr lang="en-US" sz="2000" dirty="0">
              <a:latin typeface="Calibri Light" charset="0"/>
              <a:ea typeface="Calibri Light" charset="0"/>
              <a:cs typeface="Calibri Light" charset="0"/>
            </a:endParaRPr>
          </a:p>
        </p:txBody>
      </p:sp>
      <p:sp>
        <p:nvSpPr>
          <p:cNvPr id="17" name="TextBox 16"/>
          <p:cNvSpPr txBox="1"/>
          <p:nvPr userDrawn="1"/>
        </p:nvSpPr>
        <p:spPr>
          <a:xfrm>
            <a:off x="9167811" y="6018834"/>
            <a:ext cx="3060236" cy="450226"/>
          </a:xfrm>
          <a:prstGeom prst="rect">
            <a:avLst/>
          </a:prstGeom>
          <a:noFill/>
        </p:spPr>
        <p:txBody>
          <a:bodyPr wrap="square" lIns="0" tIns="0" rIns="0" bIns="0" rtlCol="0">
            <a:normAutofit/>
          </a:bodyPr>
          <a:lstStyle/>
          <a:p>
            <a:pPr algn="ctr"/>
            <a:r>
              <a:rPr lang="en-US" sz="2000">
                <a:latin typeface="Calibri Light" charset="0"/>
                <a:ea typeface="Calibri Light" charset="0"/>
                <a:cs typeface="Calibri Light" charset="0"/>
              </a:rPr>
              <a:t>Fourth quarter</a:t>
            </a:r>
            <a:endParaRPr lang="en-US" sz="2000" dirty="0">
              <a:latin typeface="Calibri Light" charset="0"/>
              <a:ea typeface="Calibri Light" charset="0"/>
              <a:cs typeface="Calibri Light" charset="0"/>
            </a:endParaRPr>
          </a:p>
        </p:txBody>
      </p:sp>
    </p:spTree>
    <p:extLst>
      <p:ext uri="{BB962C8B-B14F-4D97-AF65-F5344CB8AC3E}">
        <p14:creationId xmlns:p14="http://schemas.microsoft.com/office/powerpoint/2010/main" val="164583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0_slide">
    <p:bg>
      <p:bgPr>
        <a:solidFill>
          <a:schemeClr val="bg1"/>
        </a:solidFill>
        <a:effectLst/>
      </p:bgPr>
    </p:bg>
    <p:spTree>
      <p:nvGrpSpPr>
        <p:cNvPr id="1" name=""/>
        <p:cNvGrpSpPr/>
        <p:nvPr/>
      </p:nvGrpSpPr>
      <p:grpSpPr>
        <a:xfrm>
          <a:off x="0" y="0"/>
          <a:ext cx="0" cy="0"/>
          <a:chOff x="0" y="0"/>
          <a:chExt cx="0" cy="0"/>
        </a:xfrm>
      </p:grpSpPr>
      <p:sp>
        <p:nvSpPr>
          <p:cNvPr id="21" name="Title 8"/>
          <p:cNvSpPr>
            <a:spLocks noGrp="1"/>
          </p:cNvSpPr>
          <p:nvPr>
            <p:ph type="title"/>
          </p:nvPr>
        </p:nvSpPr>
        <p:spPr>
          <a:xfrm>
            <a:off x="698498" y="571499"/>
            <a:ext cx="10774365" cy="668960"/>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22" name="Content Placeholder 4"/>
          <p:cNvSpPr>
            <a:spLocks noGrp="1"/>
          </p:cNvSpPr>
          <p:nvPr>
            <p:ph sz="quarter" idx="12"/>
          </p:nvPr>
        </p:nvSpPr>
        <p:spPr>
          <a:xfrm>
            <a:off x="698498" y="1449387"/>
            <a:ext cx="10774365"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8655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image" Target="../media/image10.emf"/><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2501797" y="586115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897789409"/>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4" r:id="rId5"/>
    <p:sldLayoutId id="2147483813" r:id="rId6"/>
    <p:sldLayoutId id="2147483732" r:id="rId7"/>
    <p:sldLayoutId id="2147483804" r:id="rId8"/>
    <p:sldLayoutId id="2147483796" r:id="rId9"/>
    <p:sldLayoutId id="2147483805" r:id="rId10"/>
    <p:sldLayoutId id="2147483799" r:id="rId11"/>
    <p:sldLayoutId id="2147483758" r:id="rId12"/>
    <p:sldLayoutId id="2147483787" r:id="rId13"/>
    <p:sldLayoutId id="2147483767" r:id="rId14"/>
    <p:sldLayoutId id="2147483798" r:id="rId15"/>
    <p:sldLayoutId id="2147483800" r:id="rId16"/>
    <p:sldLayoutId id="2147483801" r:id="rId17"/>
    <p:sldLayoutId id="2147483802" r:id="rId18"/>
    <p:sldLayoutId id="2147483803" r:id="rId19"/>
    <p:sldLayoutId id="2147483808" r:id="rId20"/>
  </p:sldLayoutIdLst>
  <p:hf hdr="0" ftr="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Wingdings"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A689B1-1356-42E2-B7FA-5F82C413FE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BF7776-E124-4EEE-ABC1-066366F7ED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1203BE-85BF-4262-939B-D0023B6E7B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E8FF6E-7B6A-4CBE-BC6A-F211232B1EE7}" type="datetimeFigureOut">
              <a:rPr lang="en-US" smtClean="0"/>
              <a:t>1/28/2018</a:t>
            </a:fld>
            <a:endParaRPr lang="en-US"/>
          </a:p>
        </p:txBody>
      </p:sp>
      <p:sp>
        <p:nvSpPr>
          <p:cNvPr id="5" name="Footer Placeholder 4">
            <a:extLst>
              <a:ext uri="{FF2B5EF4-FFF2-40B4-BE49-F238E27FC236}">
                <a16:creationId xmlns:a16="http://schemas.microsoft.com/office/drawing/2014/main" id="{0A946F6D-5380-4111-AA9C-D48A80BB3D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940D32-4D1E-4C19-A82D-329859ACBC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8114C-09FD-4C84-9B59-E07CAC4B06E0}" type="slidenum">
              <a:rPr lang="en-US" smtClean="0"/>
              <a:t>‹#›</a:t>
            </a:fld>
            <a:endParaRPr lang="en-US"/>
          </a:p>
        </p:txBody>
      </p:sp>
    </p:spTree>
    <p:extLst>
      <p:ext uri="{BB962C8B-B14F-4D97-AF65-F5344CB8AC3E}">
        <p14:creationId xmlns:p14="http://schemas.microsoft.com/office/powerpoint/2010/main" val="696638184"/>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 name="Rectangle 35"/>
          <p:cNvSpPr/>
          <p:nvPr userDrawn="1"/>
        </p:nvSpPr>
        <p:spPr>
          <a:xfrm>
            <a:off x="0" y="6413501"/>
            <a:ext cx="12192000" cy="444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a:xfrm>
            <a:off x="609600" y="444499"/>
            <a:ext cx="10972800" cy="952501"/>
          </a:xfrm>
          <a:prstGeom prst="rect">
            <a:avLst/>
          </a:prstGeom>
        </p:spPr>
        <p:txBody>
          <a:bodyPr vert="horz" lIns="91440" tIns="91440" rIns="91440" bIns="0" rtlCol="0" anchor="ctr" anchorCtr="0">
            <a:noAutofit/>
          </a:bodyPr>
          <a:lstStyle/>
          <a:p>
            <a:r>
              <a:rPr lang="en-US"/>
              <a:t>Click to edit master title style. Please keep it under 2 lines</a:t>
            </a:r>
          </a:p>
        </p:txBody>
      </p:sp>
      <p:sp>
        <p:nvSpPr>
          <p:cNvPr id="3" name="Text Placeholder 2"/>
          <p:cNvSpPr>
            <a:spLocks noGrp="1"/>
          </p:cNvSpPr>
          <p:nvPr>
            <p:ph type="body" idx="1"/>
          </p:nvPr>
        </p:nvSpPr>
        <p:spPr>
          <a:xfrm>
            <a:off x="609600" y="1397001"/>
            <a:ext cx="10972800" cy="5016500"/>
          </a:xfrm>
          <a:prstGeom prst="rect">
            <a:avLst/>
          </a:prstGeom>
        </p:spPr>
        <p:txBody>
          <a:bodyPr vert="horz" lIns="91440" tIns="9144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65600" y="6466516"/>
            <a:ext cx="3860800" cy="375749"/>
          </a:xfrm>
          <a:prstGeom prst="rect">
            <a:avLst/>
          </a:prstGeom>
        </p:spPr>
        <p:txBody>
          <a:bodyPr vert="horz" lIns="91440" tIns="45720" rIns="91440" bIns="45720" rtlCol="0" anchor="ctr"/>
          <a:lstStyle>
            <a:lvl1pPr algn="ctr">
              <a:defRPr sz="1067">
                <a:solidFill>
                  <a:schemeClr val="tx2"/>
                </a:solidFill>
              </a:defRPr>
            </a:lvl1pPr>
          </a:lstStyle>
          <a:p>
            <a:r>
              <a:rPr lang="en-US"/>
              <a:t>Confidential and Proprietary</a:t>
            </a:r>
          </a:p>
        </p:txBody>
      </p:sp>
      <p:sp>
        <p:nvSpPr>
          <p:cNvPr id="6" name="Slide Number Placeholder 5"/>
          <p:cNvSpPr>
            <a:spLocks noGrp="1"/>
          </p:cNvSpPr>
          <p:nvPr>
            <p:ph type="sldNum" sz="quarter" idx="4"/>
          </p:nvPr>
        </p:nvSpPr>
        <p:spPr>
          <a:xfrm>
            <a:off x="11582400" y="6466516"/>
            <a:ext cx="609601" cy="375749"/>
          </a:xfrm>
          <a:prstGeom prst="rect">
            <a:avLst/>
          </a:prstGeom>
        </p:spPr>
        <p:txBody>
          <a:bodyPr vert="horz" lIns="91440" tIns="45720" rIns="91440" bIns="45720" rtlCol="0" anchor="ctr"/>
          <a:lstStyle>
            <a:lvl1pPr algn="ctr">
              <a:defRPr sz="1067">
                <a:solidFill>
                  <a:schemeClr val="tx2"/>
                </a:solidFill>
              </a:defRPr>
            </a:lvl1pPr>
          </a:lstStyle>
          <a:p>
            <a:fld id="{52BB5B38-2141-4D75-B405-23F83BDD5945}" type="slidenum">
              <a:rPr lang="en-US" smtClean="0"/>
              <a:pPr/>
              <a:t>‹#›</a:t>
            </a:fld>
            <a:endParaRPr lang="en-US"/>
          </a:p>
        </p:txBody>
      </p:sp>
      <p:pic>
        <p:nvPicPr>
          <p:cNvPr id="49" name="Picture 2"/>
          <p:cNvPicPr>
            <a:picLocks noChangeAspect="1" noChangeArrowheads="1"/>
          </p:cNvPicPr>
          <p:nvPr userDrawn="1"/>
        </p:nvPicPr>
        <p:blipFill>
          <a:blip r:embed="rId23" cstate="screen">
            <a:extLst>
              <a:ext uri="{28A0092B-C50C-407E-A947-70E740481C1C}">
                <a14:useLocalDpi xmlns:a14="http://schemas.microsoft.com/office/drawing/2010/main"/>
              </a:ext>
            </a:extLst>
          </a:blip>
          <a:srcRect/>
          <a:stretch>
            <a:fillRect/>
          </a:stretch>
        </p:blipFill>
        <p:spPr bwMode="auto">
          <a:xfrm>
            <a:off x="609601" y="6515284"/>
            <a:ext cx="1584324" cy="27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4967721"/>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Lst>
  <p:transition spd="med">
    <p:fade/>
  </p:transition>
  <p:hf hdr="0"/>
  <p:txStyles>
    <p:titleStyle>
      <a:lvl1pPr algn="l" defTabSz="1219170" rtl="0" eaLnBrk="1" latinLnBrk="0" hangingPunct="1">
        <a:lnSpc>
          <a:spcPct val="80000"/>
        </a:lnSpc>
        <a:spcBef>
          <a:spcPct val="0"/>
        </a:spcBef>
        <a:buNone/>
        <a:defRPr sz="3733" b="1" kern="1200" cap="none" baseline="0">
          <a:solidFill>
            <a:schemeClr val="tx2"/>
          </a:solidFill>
          <a:latin typeface="+mj-lt"/>
          <a:ea typeface="+mj-ea"/>
          <a:cs typeface="+mj-cs"/>
        </a:defRPr>
      </a:lvl1pPr>
    </p:titleStyle>
    <p:bodyStyle>
      <a:lvl1pPr marL="158747" indent="-158747" algn="l" defTabSz="1219170" rtl="0" eaLnBrk="1" latinLnBrk="0" hangingPunct="1">
        <a:spcBef>
          <a:spcPct val="20000"/>
        </a:spcBef>
        <a:spcAft>
          <a:spcPts val="800"/>
        </a:spcAft>
        <a:buClr>
          <a:schemeClr val="accent1"/>
        </a:buClr>
        <a:buFont typeface="Arial" pitchFamily="34" charset="0"/>
        <a:buChar char="•"/>
        <a:defRPr sz="2667" kern="1200">
          <a:solidFill>
            <a:schemeClr val="tx2"/>
          </a:solidFill>
          <a:latin typeface="+mn-lt"/>
          <a:ea typeface="+mn-ea"/>
          <a:cs typeface="+mn-cs"/>
        </a:defRPr>
      </a:lvl1pPr>
      <a:lvl2pPr marL="380990" indent="-156629" algn="l" defTabSz="1219170" rtl="0" eaLnBrk="1" latinLnBrk="0" hangingPunct="1">
        <a:spcBef>
          <a:spcPct val="20000"/>
        </a:spcBef>
        <a:spcAft>
          <a:spcPts val="800"/>
        </a:spcAft>
        <a:buClr>
          <a:schemeClr val="accent1"/>
        </a:buClr>
        <a:buFont typeface="Arial" pitchFamily="34" charset="0"/>
        <a:buChar char="•"/>
        <a:defRPr sz="2400" kern="1200">
          <a:solidFill>
            <a:schemeClr val="tx2"/>
          </a:solidFill>
          <a:latin typeface="+mn-lt"/>
          <a:ea typeface="+mn-ea"/>
          <a:cs typeface="+mn-cs"/>
        </a:defRPr>
      </a:lvl2pPr>
      <a:lvl3pPr marL="613818" indent="-154513" algn="l" defTabSz="1219170" rtl="0" eaLnBrk="1" latinLnBrk="0" hangingPunct="1">
        <a:spcBef>
          <a:spcPct val="20000"/>
        </a:spcBef>
        <a:spcAft>
          <a:spcPts val="800"/>
        </a:spcAft>
        <a:buClr>
          <a:schemeClr val="accent1"/>
        </a:buClr>
        <a:buFont typeface="Arial" pitchFamily="34" charset="0"/>
        <a:buChar char="•"/>
        <a:defRPr sz="2133" kern="1200">
          <a:solidFill>
            <a:schemeClr val="tx2"/>
          </a:solidFill>
          <a:latin typeface="+mn-lt"/>
          <a:ea typeface="+mn-ea"/>
          <a:cs typeface="+mn-cs"/>
        </a:defRPr>
      </a:lvl3pPr>
      <a:lvl4pPr marL="838179" indent="-154513" algn="l" defTabSz="1219170" rtl="0" eaLnBrk="1" latinLnBrk="0" hangingPunct="1">
        <a:spcBef>
          <a:spcPct val="20000"/>
        </a:spcBef>
        <a:spcAft>
          <a:spcPts val="800"/>
        </a:spcAft>
        <a:buClr>
          <a:schemeClr val="accent1"/>
        </a:buClr>
        <a:buFont typeface="Arial" pitchFamily="34" charset="0"/>
        <a:buChar char="•"/>
        <a:defRPr sz="1867" kern="1200">
          <a:solidFill>
            <a:schemeClr val="tx2"/>
          </a:solidFill>
          <a:latin typeface="+mn-lt"/>
          <a:ea typeface="+mn-ea"/>
          <a:cs typeface="+mn-cs"/>
        </a:defRPr>
      </a:lvl4pPr>
      <a:lvl5pPr marL="1062540" indent="-146047" algn="l" defTabSz="1219170" rtl="0" eaLnBrk="1" latinLnBrk="0" hangingPunct="1">
        <a:spcBef>
          <a:spcPct val="20000"/>
        </a:spcBef>
        <a:spcAft>
          <a:spcPts val="800"/>
        </a:spcAft>
        <a:buClr>
          <a:schemeClr val="accent1"/>
        </a:buClr>
        <a:buFont typeface="Arial" pitchFamily="34" charset="0"/>
        <a:buChar char="•"/>
        <a:defRPr sz="1867" kern="1200">
          <a:solidFill>
            <a:schemeClr val="tx2"/>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ynatrace/AWSDevOpsTutorial" TargetMode="External"/><Relationship Id="rId2" Type="http://schemas.openxmlformats.org/officeDocument/2006/relationships/hyperlink" Target="https://docs.aws.amazon.com/AWSCloudFormation/latest/UserGuide" TargetMode="Externa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docs.aws.amazon.com/AWSEC2/latest/UserGuide/AccessingInstances.html" TargetMode="External"/><Relationship Id="rId2" Type="http://schemas.openxmlformats.org/officeDocument/2006/relationships/hyperlink" Target="https://aws.amazon.com/free/" TargetMode="External"/><Relationship Id="rId1" Type="http://schemas.openxmlformats.org/officeDocument/2006/relationships/slideLayout" Target="../slideLayouts/slideLayout10.xml"/><Relationship Id="rId6" Type="http://schemas.openxmlformats.org/officeDocument/2006/relationships/hyperlink" Target="https://github.com/xmatters/xm-labs-dynatrace/raw/master/Dynatrace.zip" TargetMode="External"/><Relationship Id="rId5" Type="http://schemas.openxmlformats.org/officeDocument/2006/relationships/hyperlink" Target="https://www.xmatters.com/p1/xmatters-trial-it-standard?utm_campaign=70138000001F018AAC&amp;utm_source=dyna&amp;utm_medium=email&amp;utm_content=xmatters-trial" TargetMode="External"/><Relationship Id="rId4" Type="http://schemas.openxmlformats.org/officeDocument/2006/relationships/hyperlink" Target="https://docs.aws.amazon.com/cli/latest/userguide/cli-chap-getting-started.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aws.amazon.com/" TargetMode="Externa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xml"/><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yourproductionapp/api/version?newBuildNumber=1" TargetMode="External"/><Relationship Id="rId2" Type="http://schemas.openxmlformats.org/officeDocument/2006/relationships/hyperlink" Target="http://yourproductionapp/api/version?newBuildNumber=4" TargetMode="Externa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image" Target="../media/image84.png"/><Relationship Id="rId1" Type="http://schemas.openxmlformats.org/officeDocument/2006/relationships/slideLayout" Target="../slideLayouts/slideLayout9.xml"/><Relationship Id="rId6" Type="http://schemas.openxmlformats.org/officeDocument/2006/relationships/image" Target="../media/image86.png"/><Relationship Id="rId5" Type="http://schemas.openxmlformats.org/officeDocument/2006/relationships/image" Target="../media/image40.png"/><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9.xml"/><Relationship Id="rId5" Type="http://schemas.openxmlformats.org/officeDocument/2006/relationships/image" Target="../media/image91.png"/><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2" Type="http://schemas.openxmlformats.org/officeDocument/2006/relationships/hyperlink" Target="http://yourproductionapp/api/version?newBuildNumber=4" TargetMode="Externa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hyperlink" Target="https://www.dynatrace.com/support/help/dynatrace-api/" TargetMode="External"/><Relationship Id="rId2" Type="http://schemas.openxmlformats.org/officeDocument/2006/relationships/hyperlink" Target="https://github.com/Dynatrace/AWSDevOpsTutorial" TargetMode="Externa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ignin.dynatrace.com/" TargetMode="External"/><Relationship Id="rId2"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ynatrace/AWSDevOpsTutorial" TargetMode="External"/><Relationship Id="rId2" Type="http://schemas.openxmlformats.org/officeDocument/2006/relationships/hyperlink" Target="http://yoururl.xmatters.com/" TargetMode="Externa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xmatters/xm-labs-dynatrace" TargetMode="External"/><Relationship Id="rId2" Type="http://schemas.openxmlformats.org/officeDocument/2006/relationships/hyperlink" Target="https://www.youtube.com/watch?v=jNEBLGfOxcg" TargetMode="External"/><Relationship Id="rId1" Type="http://schemas.openxmlformats.org/officeDocument/2006/relationships/slideLayout" Target="../slideLayouts/slideLayout37.xml"/><Relationship Id="rId4" Type="http://schemas.openxmlformats.org/officeDocument/2006/relationships/hyperlink" Target="https://xmatters.com/integrations"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2" Type="http://schemas.openxmlformats.org/officeDocument/2006/relationships/image" Target="../media/image100.tiff"/><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2" Type="http://schemas.openxmlformats.org/officeDocument/2006/relationships/hyperlink" Target="https://github.com/xmatters/xm-labs-dynatrace/raw/master/Dynatrace.zip" TargetMode="External"/><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2" Type="http://schemas.openxmlformats.org/officeDocument/2006/relationships/hyperlink" Target="https://www.xmatters.com/p1/xmatters-trial-it-standard?utm_campaign=70138000001F018AAC&amp;utm_source=dyna&amp;utm_medium=email&amp;utm_content=xmatters-trial" TargetMode="External"/><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7.xml"/><Relationship Id="rId4" Type="http://schemas.openxmlformats.org/officeDocument/2006/relationships/image" Target="../media/image103.tiff"/></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09.tiff"/><Relationship Id="rId2" Type="http://schemas.openxmlformats.org/officeDocument/2006/relationships/image" Target="../media/image108.png"/><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0.tiff"/><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2" Type="http://schemas.openxmlformats.org/officeDocument/2006/relationships/image" Target="../media/image111.tiff"/><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image" Target="../media/image112.tiff"/><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2" Type="http://schemas.openxmlformats.org/officeDocument/2006/relationships/image" Target="../media/image115.tiff"/><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tiff"/><Relationship Id="rId1" Type="http://schemas.openxmlformats.org/officeDocument/2006/relationships/slideLayout" Target="../slideLayouts/slideLayout37.xml"/></Relationships>
</file>

<file path=ppt/slides/_rels/slide8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image" Target="../media/image119.png"/><Relationship Id="rId1" Type="http://schemas.openxmlformats.org/officeDocument/2006/relationships/slideLayout" Target="../slideLayouts/slideLayout37.xml"/><Relationship Id="rId4" Type="http://schemas.openxmlformats.org/officeDocument/2006/relationships/image" Target="../media/image7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7.xml"/></Relationships>
</file>

<file path=ppt/slides/_rels/slide9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37.xml"/><Relationship Id="rId1" Type="http://schemas.openxmlformats.org/officeDocument/2006/relationships/vmlDrawing" Target="../drawings/vmlDrawing1.vml"/><Relationship Id="rId5" Type="http://schemas.openxmlformats.org/officeDocument/2006/relationships/image" Target="../media/image124.emf"/><Relationship Id="rId4" Type="http://schemas.openxmlformats.org/officeDocument/2006/relationships/package" Target="../embeddings/Microsoft_Word_Document.docx"/></Relationships>
</file>

<file path=ppt/slides/_rels/slide9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7.xml"/></Relationships>
</file>

<file path=ppt/slides/_rels/slide9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7.xml"/><Relationship Id="rId4" Type="http://schemas.openxmlformats.org/officeDocument/2006/relationships/image" Target="../media/image130.png"/></Relationships>
</file>

<file path=ppt/slides/_rels/slide9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tiff"/><Relationship Id="rId1" Type="http://schemas.openxmlformats.org/officeDocument/2006/relationships/slideLayout" Target="../slideLayouts/slideLayout37.xml"/></Relationships>
</file>

<file path=ppt/slides/_rels/slide96.xml.rels><?xml version="1.0" encoding="UTF-8" standalone="yes"?>
<Relationships xmlns="http://schemas.openxmlformats.org/package/2006/relationships"><Relationship Id="rId2" Type="http://schemas.openxmlformats.org/officeDocument/2006/relationships/hyperlink" Target="https://confluence.atlassian.com/jira064/add-users-720412930.html" TargetMode="External"/><Relationship Id="rId1" Type="http://schemas.openxmlformats.org/officeDocument/2006/relationships/slideLayout" Target="../slideLayouts/slideLayout37.xml"/></Relationships>
</file>

<file path=ppt/slides/_rels/slide97.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image" Target="../media/image133.png"/><Relationship Id="rId1" Type="http://schemas.openxmlformats.org/officeDocument/2006/relationships/slideLayout" Target="../slideLayouts/slideLayout3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hyperlink" Target="https://docs.aws.amazon.com/codedeploy/latest/userguide/getting-started-create-iam-instance-profile.html#getting-started-create-iam-instance-profile-console" TargetMode="Externa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Auto-Remediation: Building an Unbreakable Delivery Pipeline</a:t>
            </a:r>
          </a:p>
        </p:txBody>
      </p:sp>
      <p:pic>
        <p:nvPicPr>
          <p:cNvPr id="5122" name="Picture 2" descr="Andreas Grabner">
            <a:extLst>
              <a:ext uri="{FF2B5EF4-FFF2-40B4-BE49-F238E27FC236}">
                <a16:creationId xmlns:a16="http://schemas.microsoft.com/office/drawing/2014/main" id="{0F773444-CAA2-446F-9D5C-5F60F2C88A0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49276" y="3089276"/>
            <a:ext cx="1516418" cy="151641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lorian Beck">
            <a:extLst>
              <a:ext uri="{FF2B5EF4-FFF2-40B4-BE49-F238E27FC236}">
                <a16:creationId xmlns:a16="http://schemas.microsoft.com/office/drawing/2014/main" id="{1F4C6D37-C3CE-41B8-8EFD-260875A410F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9276" y="4851401"/>
            <a:ext cx="1516418" cy="151641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Travis Depuy">
            <a:extLst>
              <a:ext uri="{FF2B5EF4-FFF2-40B4-BE49-F238E27FC236}">
                <a16:creationId xmlns:a16="http://schemas.microsoft.com/office/drawing/2014/main" id="{813C1BDB-738D-474D-B156-BDC2DCB0FF9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10363" y="4851401"/>
            <a:ext cx="1528763" cy="15287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FD063E3-BB07-4B51-9419-90B8B543AE86}"/>
              </a:ext>
            </a:extLst>
          </p:cNvPr>
          <p:cNvSpPr txBox="1"/>
          <p:nvPr/>
        </p:nvSpPr>
        <p:spPr>
          <a:xfrm>
            <a:off x="2276474" y="3136900"/>
            <a:ext cx="2343151" cy="1468794"/>
          </a:xfrm>
          <a:prstGeom prst="rect">
            <a:avLst/>
          </a:prstGeom>
          <a:noFill/>
        </p:spPr>
        <p:txBody>
          <a:bodyPr wrap="none" lIns="0" tIns="0" rIns="0" bIns="0" rtlCol="0">
            <a:normAutofit/>
          </a:bodyPr>
          <a:lstStyle/>
          <a:p>
            <a:pPr>
              <a:lnSpc>
                <a:spcPct val="120000"/>
              </a:lnSpc>
            </a:pPr>
            <a:r>
              <a:rPr lang="en-US" sz="2400" dirty="0">
                <a:solidFill>
                  <a:schemeClr val="bg1"/>
                </a:solidFill>
                <a:latin typeface="Calibri Light" charset="0"/>
                <a:ea typeface="Calibri Light" charset="0"/>
                <a:cs typeface="Calibri Light" charset="0"/>
              </a:rPr>
              <a:t>Andreas Grabner</a:t>
            </a:r>
          </a:p>
          <a:p>
            <a:pPr>
              <a:lnSpc>
                <a:spcPct val="120000"/>
              </a:lnSpc>
            </a:pPr>
            <a:r>
              <a:rPr lang="en-US" sz="2400" dirty="0">
                <a:solidFill>
                  <a:schemeClr val="bg1"/>
                </a:solidFill>
                <a:latin typeface="Calibri Light" charset="0"/>
                <a:ea typeface="Calibri Light" charset="0"/>
                <a:cs typeface="Calibri Light" charset="0"/>
              </a:rPr>
              <a:t>DevOps Activist</a:t>
            </a:r>
          </a:p>
          <a:p>
            <a:pPr>
              <a:lnSpc>
                <a:spcPct val="120000"/>
              </a:lnSpc>
            </a:pPr>
            <a:r>
              <a:rPr lang="en-US" sz="2400" dirty="0">
                <a:solidFill>
                  <a:schemeClr val="bg1"/>
                </a:solidFill>
                <a:latin typeface="Calibri Light" charset="0"/>
                <a:ea typeface="Calibri Light" charset="0"/>
                <a:cs typeface="Calibri Light" charset="0"/>
              </a:rPr>
              <a:t>Dynatrace</a:t>
            </a:r>
          </a:p>
        </p:txBody>
      </p:sp>
      <p:sp>
        <p:nvSpPr>
          <p:cNvPr id="8" name="TextBox 7">
            <a:extLst>
              <a:ext uri="{FF2B5EF4-FFF2-40B4-BE49-F238E27FC236}">
                <a16:creationId xmlns:a16="http://schemas.microsoft.com/office/drawing/2014/main" id="{A0341A87-310B-4162-B865-FC32FEA7D2EF}"/>
              </a:ext>
            </a:extLst>
          </p:cNvPr>
          <p:cNvSpPr txBox="1"/>
          <p:nvPr/>
        </p:nvSpPr>
        <p:spPr>
          <a:xfrm>
            <a:off x="2276473" y="4851401"/>
            <a:ext cx="2343151" cy="1468794"/>
          </a:xfrm>
          <a:prstGeom prst="rect">
            <a:avLst/>
          </a:prstGeom>
          <a:noFill/>
        </p:spPr>
        <p:txBody>
          <a:bodyPr wrap="none" lIns="0" tIns="0" rIns="0" bIns="0" rtlCol="0">
            <a:normAutofit/>
          </a:bodyPr>
          <a:lstStyle/>
          <a:p>
            <a:pPr>
              <a:lnSpc>
                <a:spcPct val="120000"/>
              </a:lnSpc>
            </a:pPr>
            <a:r>
              <a:rPr lang="en-US" sz="2400" dirty="0">
                <a:solidFill>
                  <a:schemeClr val="bg1"/>
                </a:solidFill>
                <a:latin typeface="Calibri Light" charset="0"/>
                <a:ea typeface="Calibri Light" charset="0"/>
                <a:cs typeface="Calibri Light" charset="0"/>
              </a:rPr>
              <a:t>Florian Beck</a:t>
            </a:r>
          </a:p>
          <a:p>
            <a:pPr>
              <a:lnSpc>
                <a:spcPct val="120000"/>
              </a:lnSpc>
            </a:pPr>
            <a:r>
              <a:rPr lang="en-US" sz="2400" dirty="0">
                <a:solidFill>
                  <a:schemeClr val="bg1"/>
                </a:solidFill>
                <a:latin typeface="Calibri Light" charset="0"/>
                <a:ea typeface="Calibri Light" charset="0"/>
                <a:cs typeface="Calibri Light" charset="0"/>
              </a:rPr>
              <a:t>Technical Product Manager</a:t>
            </a:r>
          </a:p>
          <a:p>
            <a:pPr>
              <a:lnSpc>
                <a:spcPct val="120000"/>
              </a:lnSpc>
            </a:pPr>
            <a:r>
              <a:rPr lang="en-US" sz="2400" dirty="0">
                <a:solidFill>
                  <a:schemeClr val="bg1"/>
                </a:solidFill>
                <a:latin typeface="Calibri Light" charset="0"/>
                <a:ea typeface="Calibri Light" charset="0"/>
                <a:cs typeface="Calibri Light" charset="0"/>
              </a:rPr>
              <a:t>Dynatrace</a:t>
            </a:r>
          </a:p>
        </p:txBody>
      </p:sp>
      <p:sp>
        <p:nvSpPr>
          <p:cNvPr id="9" name="TextBox 8">
            <a:extLst>
              <a:ext uri="{FF2B5EF4-FFF2-40B4-BE49-F238E27FC236}">
                <a16:creationId xmlns:a16="http://schemas.microsoft.com/office/drawing/2014/main" id="{47106D79-DDA9-4387-BA5B-A7519D152411}"/>
              </a:ext>
            </a:extLst>
          </p:cNvPr>
          <p:cNvSpPr txBox="1"/>
          <p:nvPr/>
        </p:nvSpPr>
        <p:spPr>
          <a:xfrm>
            <a:off x="8429623" y="4851401"/>
            <a:ext cx="2343151" cy="1468794"/>
          </a:xfrm>
          <a:prstGeom prst="rect">
            <a:avLst/>
          </a:prstGeom>
          <a:noFill/>
        </p:spPr>
        <p:txBody>
          <a:bodyPr wrap="none" lIns="0" tIns="0" rIns="0" bIns="0" rtlCol="0">
            <a:normAutofit/>
          </a:bodyPr>
          <a:lstStyle/>
          <a:p>
            <a:pPr>
              <a:lnSpc>
                <a:spcPct val="120000"/>
              </a:lnSpc>
            </a:pPr>
            <a:r>
              <a:rPr lang="en-US" sz="2400" dirty="0">
                <a:solidFill>
                  <a:schemeClr val="bg1"/>
                </a:solidFill>
                <a:latin typeface="Calibri Light" charset="0"/>
                <a:ea typeface="Calibri Light" charset="0"/>
                <a:cs typeface="Calibri Light" charset="0"/>
              </a:rPr>
              <a:t>Travis DePuy</a:t>
            </a:r>
          </a:p>
          <a:p>
            <a:pPr>
              <a:lnSpc>
                <a:spcPct val="120000"/>
              </a:lnSpc>
            </a:pPr>
            <a:r>
              <a:rPr lang="en-US" sz="2400" dirty="0">
                <a:solidFill>
                  <a:schemeClr val="bg1"/>
                </a:solidFill>
                <a:latin typeface="Calibri Light" charset="0"/>
                <a:ea typeface="Calibri Light" charset="0"/>
                <a:cs typeface="Calibri Light" charset="0"/>
              </a:rPr>
              <a:t>Product Evangelist</a:t>
            </a:r>
          </a:p>
          <a:p>
            <a:pPr>
              <a:lnSpc>
                <a:spcPct val="120000"/>
              </a:lnSpc>
            </a:pPr>
            <a:r>
              <a:rPr lang="en-US" sz="2400" dirty="0" err="1">
                <a:solidFill>
                  <a:schemeClr val="bg1"/>
                </a:solidFill>
                <a:latin typeface="Calibri Light" charset="0"/>
                <a:ea typeface="Calibri Light" charset="0"/>
                <a:cs typeface="Calibri Light" charset="0"/>
              </a:rPr>
              <a:t>xMatters</a:t>
            </a:r>
            <a:endParaRPr lang="en-US" sz="2400" dirty="0">
              <a:solidFill>
                <a:schemeClr val="bg1"/>
              </a:solidFill>
              <a:latin typeface="Calibri Light" charset="0"/>
              <a:ea typeface="Calibri Light" charset="0"/>
              <a:cs typeface="Calibri Light" charset="0"/>
            </a:endParaRPr>
          </a:p>
          <a:p>
            <a:pPr>
              <a:lnSpc>
                <a:spcPct val="120000"/>
              </a:lnSpc>
            </a:pPr>
            <a:endParaRPr lang="en-US" sz="2400" dirty="0">
              <a:solidFill>
                <a:schemeClr val="bg1"/>
              </a:solidFill>
              <a:latin typeface="Calibri Light" charset="0"/>
              <a:ea typeface="Calibri Light" charset="0"/>
              <a:cs typeface="Calibri Light" charset="0"/>
            </a:endParaRPr>
          </a:p>
        </p:txBody>
      </p:sp>
    </p:spTree>
    <p:extLst>
      <p:ext uri="{BB962C8B-B14F-4D97-AF65-F5344CB8AC3E}">
        <p14:creationId xmlns:p14="http://schemas.microsoft.com/office/powerpoint/2010/main" val="1655228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8F63E-E788-4EBF-8077-ADF8166FE3AC}"/>
              </a:ext>
            </a:extLst>
          </p:cNvPr>
          <p:cNvSpPr>
            <a:spLocks noGrp="1"/>
          </p:cNvSpPr>
          <p:nvPr>
            <p:ph type="title"/>
          </p:nvPr>
        </p:nvSpPr>
        <p:spPr/>
        <p:txBody>
          <a:bodyPr/>
          <a:lstStyle/>
          <a:p>
            <a:r>
              <a:rPr lang="en-US" dirty="0"/>
              <a:t>#1 Launching the </a:t>
            </a:r>
            <a:r>
              <a:rPr lang="en-US" dirty="0" err="1"/>
              <a:t>CloudFormation</a:t>
            </a:r>
            <a:r>
              <a:rPr lang="en-US" dirty="0"/>
              <a:t> Stack</a:t>
            </a:r>
          </a:p>
        </p:txBody>
      </p:sp>
      <p:sp>
        <p:nvSpPr>
          <p:cNvPr id="3" name="Content Placeholder 2">
            <a:extLst>
              <a:ext uri="{FF2B5EF4-FFF2-40B4-BE49-F238E27FC236}">
                <a16:creationId xmlns:a16="http://schemas.microsoft.com/office/drawing/2014/main" id="{1439CC0C-B301-4668-96EB-87CED66218B6}"/>
              </a:ext>
            </a:extLst>
          </p:cNvPr>
          <p:cNvSpPr>
            <a:spLocks noGrp="1"/>
          </p:cNvSpPr>
          <p:nvPr>
            <p:ph sz="quarter" idx="12"/>
          </p:nvPr>
        </p:nvSpPr>
        <p:spPr/>
        <p:txBody>
          <a:bodyPr/>
          <a:lstStyle/>
          <a:p>
            <a:r>
              <a:rPr lang="en-US" dirty="0"/>
              <a:t>What is </a:t>
            </a:r>
            <a:r>
              <a:rPr lang="en-US" dirty="0" err="1"/>
              <a:t>CloudFormation</a:t>
            </a:r>
            <a:r>
              <a:rPr lang="en-US" dirty="0"/>
              <a:t>?</a:t>
            </a:r>
          </a:p>
          <a:p>
            <a:pPr lvl="1"/>
            <a:r>
              <a:rPr lang="en-US" dirty="0"/>
              <a:t>A declarative way to define AWS Resources, </a:t>
            </a:r>
            <a:r>
              <a:rPr lang="en-US" dirty="0" err="1"/>
              <a:t>e.g</a:t>
            </a:r>
            <a:r>
              <a:rPr lang="en-US" dirty="0"/>
              <a:t>: EC2, </a:t>
            </a:r>
            <a:r>
              <a:rPr lang="en-US" dirty="0" err="1"/>
              <a:t>CodeDeploy</a:t>
            </a:r>
            <a:r>
              <a:rPr lang="en-US" dirty="0"/>
              <a:t>, </a:t>
            </a:r>
            <a:r>
              <a:rPr lang="en-US" dirty="0" err="1"/>
              <a:t>CodePipeline</a:t>
            </a:r>
            <a:r>
              <a:rPr lang="en-US" dirty="0"/>
              <a:t>, Lambda, Roles, ELBs, …</a:t>
            </a:r>
          </a:p>
          <a:p>
            <a:pPr lvl="1"/>
            <a:r>
              <a:rPr lang="en-US" dirty="0"/>
              <a:t>Learn more about </a:t>
            </a:r>
            <a:r>
              <a:rPr lang="en-US" dirty="0" err="1"/>
              <a:t>CloudFormation</a:t>
            </a:r>
            <a:r>
              <a:rPr lang="en-US" dirty="0"/>
              <a:t>: </a:t>
            </a:r>
            <a:r>
              <a:rPr lang="en-US" dirty="0">
                <a:hlinkClick r:id="rId2"/>
              </a:rPr>
              <a:t>https://docs.aws.amazon.com/AWSCloudFormation/latest/UserGuide</a:t>
            </a:r>
            <a:r>
              <a:rPr lang="en-US" dirty="0"/>
              <a:t> </a:t>
            </a:r>
          </a:p>
          <a:p>
            <a:r>
              <a:rPr lang="en-US" dirty="0"/>
              <a:t>Our Steps</a:t>
            </a:r>
          </a:p>
          <a:p>
            <a:pPr lvl="1"/>
            <a:r>
              <a:rPr lang="en-US" dirty="0"/>
              <a:t>Browse to </a:t>
            </a:r>
            <a:r>
              <a:rPr lang="en-US" dirty="0">
                <a:hlinkClick r:id="rId3"/>
              </a:rPr>
              <a:t>https://github.com/Dynatrace/AWSDevOpsTutorial</a:t>
            </a:r>
            <a:r>
              <a:rPr lang="en-US" dirty="0"/>
              <a:t> </a:t>
            </a:r>
          </a:p>
          <a:p>
            <a:pPr lvl="1"/>
            <a:r>
              <a:rPr lang="en-US" dirty="0"/>
              <a:t>Click on the </a:t>
            </a:r>
            <a:r>
              <a:rPr lang="en-US" dirty="0" err="1"/>
              <a:t>CloudFormation</a:t>
            </a:r>
            <a:r>
              <a:rPr lang="en-US" dirty="0"/>
              <a:t> Template Link for your region, </a:t>
            </a:r>
            <a:r>
              <a:rPr lang="en-US" dirty="0" err="1"/>
              <a:t>e.g</a:t>
            </a:r>
            <a:r>
              <a:rPr lang="en-US" dirty="0"/>
              <a:t>: Oregon (us-west-2) for this workshop!</a:t>
            </a:r>
          </a:p>
          <a:p>
            <a:pPr lvl="1"/>
            <a:r>
              <a:rPr lang="en-US" dirty="0"/>
              <a:t>This will open your </a:t>
            </a:r>
            <a:r>
              <a:rPr lang="en-US" dirty="0" err="1"/>
              <a:t>CloudFormation</a:t>
            </a:r>
            <a:r>
              <a:rPr lang="en-US" dirty="0"/>
              <a:t> web console for the correct region</a:t>
            </a:r>
          </a:p>
        </p:txBody>
      </p:sp>
    </p:spTree>
    <p:extLst>
      <p:ext uri="{BB962C8B-B14F-4D97-AF65-F5344CB8AC3E}">
        <p14:creationId xmlns:p14="http://schemas.microsoft.com/office/powerpoint/2010/main" val="29648658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6468-0D39-47F9-ACC3-742FD4332C35}"/>
              </a:ext>
            </a:extLst>
          </p:cNvPr>
          <p:cNvSpPr>
            <a:spLocks noGrp="1"/>
          </p:cNvSpPr>
          <p:nvPr>
            <p:ph type="title"/>
          </p:nvPr>
        </p:nvSpPr>
        <p:spPr/>
        <p:txBody>
          <a:bodyPr/>
          <a:lstStyle/>
          <a:p>
            <a:r>
              <a:rPr lang="de-DE" dirty="0"/>
              <a:t>Troubleshooting Information</a:t>
            </a:r>
            <a:endParaRPr lang="en-US" dirty="0"/>
          </a:p>
        </p:txBody>
      </p:sp>
      <p:sp>
        <p:nvSpPr>
          <p:cNvPr id="3" name="Content Placeholder 2">
            <a:extLst>
              <a:ext uri="{FF2B5EF4-FFF2-40B4-BE49-F238E27FC236}">
                <a16:creationId xmlns:a16="http://schemas.microsoft.com/office/drawing/2014/main" id="{9A58CB9A-1C64-468D-97F6-76CA812EBF45}"/>
              </a:ext>
            </a:extLst>
          </p:cNvPr>
          <p:cNvSpPr>
            <a:spLocks noGrp="1"/>
          </p:cNvSpPr>
          <p:nvPr>
            <p:ph idx="1"/>
          </p:nvPr>
        </p:nvSpPr>
        <p:spPr/>
        <p:txBody>
          <a:bodyPr/>
          <a:lstStyle/>
          <a:p>
            <a:r>
              <a:rPr lang="de-DE" dirty="0" err="1"/>
              <a:t>CodeDeploy</a:t>
            </a:r>
            <a:endParaRPr lang="de-DE" dirty="0"/>
          </a:p>
          <a:p>
            <a:pPr lvl="1"/>
            <a:r>
              <a:rPr lang="de-DE" dirty="0"/>
              <a:t>/</a:t>
            </a:r>
            <a:r>
              <a:rPr lang="de-DE" dirty="0" err="1"/>
              <a:t>opt</a:t>
            </a:r>
            <a:r>
              <a:rPr lang="de-DE" dirty="0"/>
              <a:t>/</a:t>
            </a:r>
            <a:r>
              <a:rPr lang="de-DE" dirty="0" err="1"/>
              <a:t>codedeploy</a:t>
            </a:r>
            <a:r>
              <a:rPr lang="de-DE" dirty="0"/>
              <a:t>-agent/</a:t>
            </a:r>
            <a:r>
              <a:rPr lang="de-DE" dirty="0" err="1"/>
              <a:t>deployment</a:t>
            </a:r>
            <a:r>
              <a:rPr lang="de-DE" dirty="0"/>
              <a:t>-root</a:t>
            </a:r>
          </a:p>
          <a:p>
            <a:pPr lvl="2"/>
            <a:r>
              <a:rPr lang="de-DE" dirty="0"/>
              <a:t>&lt;DEPLOYMENT-ID&gt;/&lt;REVISION-ID&gt;</a:t>
            </a:r>
            <a:endParaRPr lang="en-US" dirty="0"/>
          </a:p>
        </p:txBody>
      </p:sp>
    </p:spTree>
    <p:extLst>
      <p:ext uri="{BB962C8B-B14F-4D97-AF65-F5344CB8AC3E}">
        <p14:creationId xmlns:p14="http://schemas.microsoft.com/office/powerpoint/2010/main" val="6744648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BFF656-2226-4BEB-8D3C-182EBDCD8E3A}"/>
              </a:ext>
            </a:extLst>
          </p:cNvPr>
          <p:cNvPicPr>
            <a:picLocks noChangeAspect="1"/>
          </p:cNvPicPr>
          <p:nvPr/>
        </p:nvPicPr>
        <p:blipFill>
          <a:blip r:embed="rId2"/>
          <a:stretch>
            <a:fillRect/>
          </a:stretch>
        </p:blipFill>
        <p:spPr>
          <a:xfrm>
            <a:off x="538505" y="0"/>
            <a:ext cx="11114989" cy="6858000"/>
          </a:xfrm>
          <a:prstGeom prst="rect">
            <a:avLst/>
          </a:prstGeom>
        </p:spPr>
      </p:pic>
    </p:spTree>
    <p:extLst>
      <p:ext uri="{BB962C8B-B14F-4D97-AF65-F5344CB8AC3E}">
        <p14:creationId xmlns:p14="http://schemas.microsoft.com/office/powerpoint/2010/main" val="30531207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6C7F4-CDF6-4642-82A5-859A99326377}"/>
              </a:ext>
            </a:extLst>
          </p:cNvPr>
          <p:cNvSpPr>
            <a:spLocks noGrp="1"/>
          </p:cNvSpPr>
          <p:nvPr>
            <p:ph type="title"/>
          </p:nvPr>
        </p:nvSpPr>
        <p:spPr/>
        <p:txBody>
          <a:bodyPr/>
          <a:lstStyle/>
          <a:p>
            <a:r>
              <a:rPr lang="en-US" dirty="0"/>
              <a:t>Dynatrace Configuration</a:t>
            </a:r>
          </a:p>
        </p:txBody>
      </p:sp>
      <p:sp>
        <p:nvSpPr>
          <p:cNvPr id="3" name="Content Placeholder 2">
            <a:extLst>
              <a:ext uri="{FF2B5EF4-FFF2-40B4-BE49-F238E27FC236}">
                <a16:creationId xmlns:a16="http://schemas.microsoft.com/office/drawing/2014/main" id="{93A18F91-4531-4D2C-8B02-4496BA98F4EE}"/>
              </a:ext>
            </a:extLst>
          </p:cNvPr>
          <p:cNvSpPr>
            <a:spLocks noGrp="1"/>
          </p:cNvSpPr>
          <p:nvPr>
            <p:ph idx="1"/>
          </p:nvPr>
        </p:nvSpPr>
        <p:spPr/>
        <p:txBody>
          <a:bodyPr/>
          <a:lstStyle/>
          <a:p>
            <a:r>
              <a:rPr lang="en-US" dirty="0"/>
              <a:t>Log Event for *.error.* -&gt; only needed if App is not writing .log file in a “normal” way, </a:t>
            </a:r>
            <a:r>
              <a:rPr lang="en-US" dirty="0" err="1"/>
              <a:t>e.g</a:t>
            </a:r>
            <a:r>
              <a:rPr lang="en-US" dirty="0"/>
              <a:t>: when app is always closing log stream Dynatrace doesn’t automatically pick it up</a:t>
            </a:r>
          </a:p>
          <a:p>
            <a:endParaRPr lang="en-US" dirty="0"/>
          </a:p>
          <a:p>
            <a:endParaRPr lang="en-US" dirty="0"/>
          </a:p>
          <a:p>
            <a:endParaRPr lang="en-US" dirty="0"/>
          </a:p>
          <a:p>
            <a:endParaRPr lang="en-US" dirty="0"/>
          </a:p>
          <a:p>
            <a:endParaRPr lang="en-US" dirty="0"/>
          </a:p>
          <a:p>
            <a:r>
              <a:rPr lang="en-US" dirty="0"/>
              <a:t>Alerting Profiles for Staging &amp; Production</a:t>
            </a:r>
          </a:p>
        </p:txBody>
      </p:sp>
      <p:pic>
        <p:nvPicPr>
          <p:cNvPr id="4" name="Picture 3">
            <a:extLst>
              <a:ext uri="{FF2B5EF4-FFF2-40B4-BE49-F238E27FC236}">
                <a16:creationId xmlns:a16="http://schemas.microsoft.com/office/drawing/2014/main" id="{F7CDD4D0-1891-4E92-BFF9-80ECCDE7AB0C}"/>
              </a:ext>
            </a:extLst>
          </p:cNvPr>
          <p:cNvPicPr>
            <a:picLocks noChangeAspect="1"/>
          </p:cNvPicPr>
          <p:nvPr/>
        </p:nvPicPr>
        <p:blipFill>
          <a:blip r:embed="rId2"/>
          <a:stretch>
            <a:fillRect/>
          </a:stretch>
        </p:blipFill>
        <p:spPr>
          <a:xfrm>
            <a:off x="7211027" y="2663645"/>
            <a:ext cx="4617515" cy="2332891"/>
          </a:xfrm>
          <a:prstGeom prst="rect">
            <a:avLst/>
          </a:prstGeom>
        </p:spPr>
      </p:pic>
    </p:spTree>
    <p:extLst>
      <p:ext uri="{BB962C8B-B14F-4D97-AF65-F5344CB8AC3E}">
        <p14:creationId xmlns:p14="http://schemas.microsoft.com/office/powerpoint/2010/main" val="3505655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A46CA-0D23-47AB-AEF4-77E313B37E20}"/>
              </a:ext>
            </a:extLst>
          </p:cNvPr>
          <p:cNvSpPr>
            <a:spLocks noGrp="1"/>
          </p:cNvSpPr>
          <p:nvPr>
            <p:ph type="title"/>
          </p:nvPr>
        </p:nvSpPr>
        <p:spPr/>
        <p:txBody>
          <a:bodyPr/>
          <a:lstStyle/>
          <a:p>
            <a:r>
              <a:rPr lang="en-US" dirty="0"/>
              <a:t>#2 Launching the </a:t>
            </a:r>
            <a:r>
              <a:rPr lang="en-US" dirty="0" err="1"/>
              <a:t>CloudFormation</a:t>
            </a:r>
            <a:r>
              <a:rPr lang="en-US" dirty="0"/>
              <a:t> Stack: Upload Template</a:t>
            </a:r>
          </a:p>
        </p:txBody>
      </p:sp>
      <p:pic>
        <p:nvPicPr>
          <p:cNvPr id="3" name="Picture 2">
            <a:extLst>
              <a:ext uri="{FF2B5EF4-FFF2-40B4-BE49-F238E27FC236}">
                <a16:creationId xmlns:a16="http://schemas.microsoft.com/office/drawing/2014/main" id="{5098DD94-4C1B-443B-878B-B4818A5B1163}"/>
              </a:ext>
            </a:extLst>
          </p:cNvPr>
          <p:cNvPicPr>
            <a:picLocks noChangeAspect="1"/>
          </p:cNvPicPr>
          <p:nvPr/>
        </p:nvPicPr>
        <p:blipFill>
          <a:blip r:embed="rId2"/>
          <a:stretch>
            <a:fillRect/>
          </a:stretch>
        </p:blipFill>
        <p:spPr>
          <a:xfrm>
            <a:off x="599907" y="1358537"/>
            <a:ext cx="11105598" cy="5245934"/>
          </a:xfrm>
          <a:prstGeom prst="rect">
            <a:avLst/>
          </a:prstGeom>
        </p:spPr>
      </p:pic>
      <p:sp>
        <p:nvSpPr>
          <p:cNvPr id="6" name="Arrow: Right 5">
            <a:extLst>
              <a:ext uri="{FF2B5EF4-FFF2-40B4-BE49-F238E27FC236}">
                <a16:creationId xmlns:a16="http://schemas.microsoft.com/office/drawing/2014/main" id="{79FD3D28-DD91-4747-809A-1E9EA227A488}"/>
              </a:ext>
            </a:extLst>
          </p:cNvPr>
          <p:cNvSpPr/>
          <p:nvPr/>
        </p:nvSpPr>
        <p:spPr>
          <a:xfrm flipH="1">
            <a:off x="6792685" y="4862426"/>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Upload the </a:t>
            </a:r>
            <a:r>
              <a:rPr lang="en-US" sz="1600" b="1" dirty="0" err="1">
                <a:latin typeface="Calibri Light" charset="0"/>
                <a:ea typeface="Calibri Light" charset="0"/>
                <a:cs typeface="Calibri Light" charset="0"/>
              </a:rPr>
              <a:t>AWSDevOpos</a:t>
            </a:r>
            <a:r>
              <a:rPr lang="en-US" sz="1600" b="1" dirty="0">
                <a:latin typeface="Calibri Light" charset="0"/>
                <a:ea typeface="Calibri Light" charset="0"/>
                <a:cs typeface="Calibri Light" charset="0"/>
              </a:rPr>
              <a:t>…</a:t>
            </a:r>
            <a:r>
              <a:rPr lang="en-US" sz="1600" b="1" dirty="0" err="1">
                <a:latin typeface="Calibri Light" charset="0"/>
                <a:ea typeface="Calibri Light" charset="0"/>
                <a:cs typeface="Calibri Light" charset="0"/>
              </a:rPr>
              <a:t>json</a:t>
            </a:r>
            <a:endParaRPr lang="en-US" sz="1600" b="1" dirty="0">
              <a:latin typeface="Calibri Light" charset="0"/>
              <a:ea typeface="Calibri Light" charset="0"/>
              <a:cs typeface="Calibri Light" charset="0"/>
            </a:endParaRPr>
          </a:p>
        </p:txBody>
      </p:sp>
      <p:sp>
        <p:nvSpPr>
          <p:cNvPr id="5" name="Arrow: Right 4">
            <a:extLst>
              <a:ext uri="{FF2B5EF4-FFF2-40B4-BE49-F238E27FC236}">
                <a16:creationId xmlns:a16="http://schemas.microsoft.com/office/drawing/2014/main" id="{0E738119-5FDB-443E-8780-CB38717A2CB4}"/>
              </a:ext>
            </a:extLst>
          </p:cNvPr>
          <p:cNvSpPr/>
          <p:nvPr/>
        </p:nvSpPr>
        <p:spPr>
          <a:xfrm flipH="1">
            <a:off x="10736988" y="1240459"/>
            <a:ext cx="1471749"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Oregon!</a:t>
            </a:r>
          </a:p>
        </p:txBody>
      </p:sp>
      <p:sp>
        <p:nvSpPr>
          <p:cNvPr id="7" name="Arrow: Right 6">
            <a:extLst>
              <a:ext uri="{FF2B5EF4-FFF2-40B4-BE49-F238E27FC236}">
                <a16:creationId xmlns:a16="http://schemas.microsoft.com/office/drawing/2014/main" id="{F8971DE1-ED09-40D8-AEDD-B9FF82F7D63D}"/>
              </a:ext>
            </a:extLst>
          </p:cNvPr>
          <p:cNvSpPr/>
          <p:nvPr/>
        </p:nvSpPr>
        <p:spPr>
          <a:xfrm>
            <a:off x="10031457" y="6060109"/>
            <a:ext cx="904874"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#3</a:t>
            </a:r>
          </a:p>
        </p:txBody>
      </p:sp>
    </p:spTree>
    <p:extLst>
      <p:ext uri="{BB962C8B-B14F-4D97-AF65-F5344CB8AC3E}">
        <p14:creationId xmlns:p14="http://schemas.microsoft.com/office/powerpoint/2010/main" val="447415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8529-B363-4FE8-B251-1636E6AB031A}"/>
              </a:ext>
            </a:extLst>
          </p:cNvPr>
          <p:cNvSpPr>
            <a:spLocks noGrp="1"/>
          </p:cNvSpPr>
          <p:nvPr>
            <p:ph type="title"/>
          </p:nvPr>
        </p:nvSpPr>
        <p:spPr/>
        <p:txBody>
          <a:bodyPr/>
          <a:lstStyle/>
          <a:p>
            <a:r>
              <a:rPr lang="en-US" dirty="0"/>
              <a:t>#3 Launching the </a:t>
            </a:r>
            <a:r>
              <a:rPr lang="en-US" dirty="0" err="1"/>
              <a:t>CloudFormation</a:t>
            </a:r>
            <a:r>
              <a:rPr lang="en-US" dirty="0"/>
              <a:t> Stack: Filling in the details</a:t>
            </a:r>
          </a:p>
        </p:txBody>
      </p:sp>
      <p:pic>
        <p:nvPicPr>
          <p:cNvPr id="5" name="Picture 4">
            <a:extLst>
              <a:ext uri="{FF2B5EF4-FFF2-40B4-BE49-F238E27FC236}">
                <a16:creationId xmlns:a16="http://schemas.microsoft.com/office/drawing/2014/main" id="{3534FC09-ED50-45A1-9C34-EB5134805FE5}"/>
              </a:ext>
            </a:extLst>
          </p:cNvPr>
          <p:cNvPicPr>
            <a:picLocks noChangeAspect="1"/>
          </p:cNvPicPr>
          <p:nvPr/>
        </p:nvPicPr>
        <p:blipFill>
          <a:blip r:embed="rId2"/>
          <a:stretch>
            <a:fillRect/>
          </a:stretch>
        </p:blipFill>
        <p:spPr>
          <a:xfrm>
            <a:off x="923108" y="1280855"/>
            <a:ext cx="9586521" cy="5577145"/>
          </a:xfrm>
          <a:prstGeom prst="rect">
            <a:avLst/>
          </a:prstGeom>
        </p:spPr>
      </p:pic>
      <p:sp>
        <p:nvSpPr>
          <p:cNvPr id="6" name="Arrow: Right 5">
            <a:extLst>
              <a:ext uri="{FF2B5EF4-FFF2-40B4-BE49-F238E27FC236}">
                <a16:creationId xmlns:a16="http://schemas.microsoft.com/office/drawing/2014/main" id="{5594DC5C-66EC-4DB0-AF78-F25A69550D18}"/>
              </a:ext>
            </a:extLst>
          </p:cNvPr>
          <p:cNvSpPr/>
          <p:nvPr/>
        </p:nvSpPr>
        <p:spPr>
          <a:xfrm flipH="1">
            <a:off x="6183085" y="2659158"/>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You can go with default!</a:t>
            </a:r>
          </a:p>
        </p:txBody>
      </p:sp>
      <p:sp>
        <p:nvSpPr>
          <p:cNvPr id="7" name="Arrow: Right 6">
            <a:extLst>
              <a:ext uri="{FF2B5EF4-FFF2-40B4-BE49-F238E27FC236}">
                <a16:creationId xmlns:a16="http://schemas.microsoft.com/office/drawing/2014/main" id="{D33AB0E3-75FA-4524-94A3-E64DE800516A}"/>
              </a:ext>
            </a:extLst>
          </p:cNvPr>
          <p:cNvSpPr/>
          <p:nvPr/>
        </p:nvSpPr>
        <p:spPr>
          <a:xfrm flipH="1">
            <a:off x="6183084" y="5657435"/>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&lt;</a:t>
            </a:r>
            <a:r>
              <a:rPr lang="en-US" sz="1600" b="1" dirty="0" err="1">
                <a:latin typeface="Calibri Light" charset="0"/>
                <a:ea typeface="Calibri Light" charset="0"/>
                <a:cs typeface="Calibri Light" charset="0"/>
              </a:rPr>
              <a:t>yourname</a:t>
            </a:r>
            <a:r>
              <a:rPr lang="en-US" sz="1600" b="1" dirty="0">
                <a:latin typeface="Calibri Light" charset="0"/>
                <a:ea typeface="Calibri Light" charset="0"/>
                <a:cs typeface="Calibri Light" charset="0"/>
              </a:rPr>
              <a:t>&gt;-</a:t>
            </a:r>
            <a:r>
              <a:rPr lang="en-US" sz="1600" b="1" dirty="0" err="1">
                <a:latin typeface="Calibri Light" charset="0"/>
                <a:ea typeface="Calibri Light" charset="0"/>
                <a:cs typeface="Calibri Light" charset="0"/>
              </a:rPr>
              <a:t>dynatracedevops</a:t>
            </a:r>
            <a:endParaRPr lang="en-US" sz="1600" b="1" dirty="0">
              <a:latin typeface="Calibri Light" charset="0"/>
              <a:ea typeface="Calibri Light" charset="0"/>
              <a:cs typeface="Calibri Light" charset="0"/>
            </a:endParaRPr>
          </a:p>
        </p:txBody>
      </p:sp>
      <p:sp>
        <p:nvSpPr>
          <p:cNvPr id="8" name="Arrow: Right 7">
            <a:extLst>
              <a:ext uri="{FF2B5EF4-FFF2-40B4-BE49-F238E27FC236}">
                <a16:creationId xmlns:a16="http://schemas.microsoft.com/office/drawing/2014/main" id="{12658DB8-73BC-47FF-9A0F-E5947E57CC41}"/>
              </a:ext>
            </a:extLst>
          </p:cNvPr>
          <p:cNvSpPr/>
          <p:nvPr/>
        </p:nvSpPr>
        <p:spPr>
          <a:xfrm flipH="1">
            <a:off x="6183083" y="3584795"/>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Your Dynatrace API Token</a:t>
            </a:r>
          </a:p>
        </p:txBody>
      </p:sp>
      <p:sp>
        <p:nvSpPr>
          <p:cNvPr id="9" name="Arrow: Right 8">
            <a:extLst>
              <a:ext uri="{FF2B5EF4-FFF2-40B4-BE49-F238E27FC236}">
                <a16:creationId xmlns:a16="http://schemas.microsoft.com/office/drawing/2014/main" id="{A886320A-F692-449E-A1E6-07A5E1AE92C0}"/>
              </a:ext>
            </a:extLst>
          </p:cNvPr>
          <p:cNvSpPr/>
          <p:nvPr/>
        </p:nvSpPr>
        <p:spPr>
          <a:xfrm flipH="1">
            <a:off x="6176308" y="3942761"/>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The </a:t>
            </a:r>
            <a:r>
              <a:rPr lang="en-US" sz="1600" b="1" dirty="0" err="1">
                <a:latin typeface="Calibri Light" charset="0"/>
                <a:ea typeface="Calibri Light" charset="0"/>
                <a:cs typeface="Calibri Light" charset="0"/>
              </a:rPr>
              <a:t>OneAgent</a:t>
            </a:r>
            <a:r>
              <a:rPr lang="en-US" sz="1600" b="1" dirty="0">
                <a:latin typeface="Calibri Light" charset="0"/>
                <a:ea typeface="Calibri Light" charset="0"/>
                <a:cs typeface="Calibri Light" charset="0"/>
              </a:rPr>
              <a:t> Linux Download link</a:t>
            </a:r>
          </a:p>
        </p:txBody>
      </p:sp>
      <p:sp>
        <p:nvSpPr>
          <p:cNvPr id="10" name="Arrow: Right 9">
            <a:extLst>
              <a:ext uri="{FF2B5EF4-FFF2-40B4-BE49-F238E27FC236}">
                <a16:creationId xmlns:a16="http://schemas.microsoft.com/office/drawing/2014/main" id="{41B629B5-9F89-4387-843B-E2EC1103DBFE}"/>
              </a:ext>
            </a:extLst>
          </p:cNvPr>
          <p:cNvSpPr/>
          <p:nvPr/>
        </p:nvSpPr>
        <p:spPr>
          <a:xfrm flipH="1">
            <a:off x="6169533" y="4383766"/>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Your Dynatrace Tenant URL</a:t>
            </a:r>
          </a:p>
        </p:txBody>
      </p:sp>
      <p:sp>
        <p:nvSpPr>
          <p:cNvPr id="11" name="Arrow: Right 10">
            <a:extLst>
              <a:ext uri="{FF2B5EF4-FFF2-40B4-BE49-F238E27FC236}">
                <a16:creationId xmlns:a16="http://schemas.microsoft.com/office/drawing/2014/main" id="{DAA22EC9-C850-459A-AF02-1EA02885D697}"/>
              </a:ext>
            </a:extLst>
          </p:cNvPr>
          <p:cNvSpPr/>
          <p:nvPr/>
        </p:nvSpPr>
        <p:spPr>
          <a:xfrm flipH="1">
            <a:off x="6183085" y="5216430"/>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Your AWS EC2 Key Pair</a:t>
            </a:r>
          </a:p>
        </p:txBody>
      </p:sp>
      <p:sp>
        <p:nvSpPr>
          <p:cNvPr id="12" name="Arrow: Right 11">
            <a:extLst>
              <a:ext uri="{FF2B5EF4-FFF2-40B4-BE49-F238E27FC236}">
                <a16:creationId xmlns:a16="http://schemas.microsoft.com/office/drawing/2014/main" id="{FF3291C5-4485-4E86-85B9-3A3BAE878418}"/>
              </a:ext>
            </a:extLst>
          </p:cNvPr>
          <p:cNvSpPr/>
          <p:nvPr/>
        </p:nvSpPr>
        <p:spPr>
          <a:xfrm flipH="1">
            <a:off x="10346463" y="6373368"/>
            <a:ext cx="112640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Next </a:t>
            </a:r>
          </a:p>
        </p:txBody>
      </p:sp>
    </p:spTree>
    <p:extLst>
      <p:ext uri="{BB962C8B-B14F-4D97-AF65-F5344CB8AC3E}">
        <p14:creationId xmlns:p14="http://schemas.microsoft.com/office/powerpoint/2010/main" val="395913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F50E-45A9-4200-B110-CA2FC24B0A6D}"/>
              </a:ext>
            </a:extLst>
          </p:cNvPr>
          <p:cNvSpPr>
            <a:spLocks noGrp="1"/>
          </p:cNvSpPr>
          <p:nvPr>
            <p:ph type="title"/>
          </p:nvPr>
        </p:nvSpPr>
        <p:spPr/>
        <p:txBody>
          <a:bodyPr/>
          <a:lstStyle/>
          <a:p>
            <a:r>
              <a:rPr lang="en-US" dirty="0"/>
              <a:t>#4 Launching the </a:t>
            </a:r>
            <a:r>
              <a:rPr lang="en-US" dirty="0" err="1"/>
              <a:t>CloudFormation</a:t>
            </a:r>
            <a:r>
              <a:rPr lang="en-US" dirty="0"/>
              <a:t> Stack: Confirm and Create!</a:t>
            </a:r>
          </a:p>
        </p:txBody>
      </p:sp>
      <p:pic>
        <p:nvPicPr>
          <p:cNvPr id="5" name="Picture 4">
            <a:extLst>
              <a:ext uri="{FF2B5EF4-FFF2-40B4-BE49-F238E27FC236}">
                <a16:creationId xmlns:a16="http://schemas.microsoft.com/office/drawing/2014/main" id="{EF094195-71D8-4DB2-B74B-B367FB32C80C}"/>
              </a:ext>
            </a:extLst>
          </p:cNvPr>
          <p:cNvPicPr>
            <a:picLocks noChangeAspect="1"/>
          </p:cNvPicPr>
          <p:nvPr/>
        </p:nvPicPr>
        <p:blipFill>
          <a:blip r:embed="rId2"/>
          <a:stretch>
            <a:fillRect/>
          </a:stretch>
        </p:blipFill>
        <p:spPr>
          <a:xfrm>
            <a:off x="698498" y="1764083"/>
            <a:ext cx="10672509" cy="3693350"/>
          </a:xfrm>
          <a:prstGeom prst="rect">
            <a:avLst/>
          </a:prstGeom>
        </p:spPr>
      </p:pic>
      <p:sp>
        <p:nvSpPr>
          <p:cNvPr id="6" name="Arrow: Right 5">
            <a:extLst>
              <a:ext uri="{FF2B5EF4-FFF2-40B4-BE49-F238E27FC236}">
                <a16:creationId xmlns:a16="http://schemas.microsoft.com/office/drawing/2014/main" id="{BF703019-4CFF-4477-A76A-2500AD95D5DD}"/>
              </a:ext>
            </a:extLst>
          </p:cNvPr>
          <p:cNvSpPr/>
          <p:nvPr/>
        </p:nvSpPr>
        <p:spPr>
          <a:xfrm flipH="1">
            <a:off x="6034752" y="3442929"/>
            <a:ext cx="1437202"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Confirm</a:t>
            </a:r>
          </a:p>
        </p:txBody>
      </p:sp>
      <p:sp>
        <p:nvSpPr>
          <p:cNvPr id="7" name="Arrow: Right 6">
            <a:extLst>
              <a:ext uri="{FF2B5EF4-FFF2-40B4-BE49-F238E27FC236}">
                <a16:creationId xmlns:a16="http://schemas.microsoft.com/office/drawing/2014/main" id="{8CCDC8C4-AC72-41D8-860E-1E3B8CE89953}"/>
              </a:ext>
            </a:extLst>
          </p:cNvPr>
          <p:cNvSpPr/>
          <p:nvPr/>
        </p:nvSpPr>
        <p:spPr>
          <a:xfrm>
            <a:off x="9421857" y="4831384"/>
            <a:ext cx="904874"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a:t>
            </a:r>
          </a:p>
        </p:txBody>
      </p:sp>
    </p:spTree>
    <p:extLst>
      <p:ext uri="{BB962C8B-B14F-4D97-AF65-F5344CB8AC3E}">
        <p14:creationId xmlns:p14="http://schemas.microsoft.com/office/powerpoint/2010/main" val="3870205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5600-5191-49FB-B712-A8866D8C5DFF}"/>
              </a:ext>
            </a:extLst>
          </p:cNvPr>
          <p:cNvSpPr>
            <a:spLocks noGrp="1"/>
          </p:cNvSpPr>
          <p:nvPr>
            <p:ph type="title"/>
          </p:nvPr>
        </p:nvSpPr>
        <p:spPr/>
        <p:txBody>
          <a:bodyPr/>
          <a:lstStyle/>
          <a:p>
            <a:r>
              <a:rPr lang="en-US" dirty="0"/>
              <a:t>#5 Launching the </a:t>
            </a:r>
            <a:r>
              <a:rPr lang="en-US" dirty="0" err="1"/>
              <a:t>CloudFormation</a:t>
            </a:r>
            <a:r>
              <a:rPr lang="en-US" dirty="0"/>
              <a:t> Stack: Follow Events during Creation!</a:t>
            </a:r>
          </a:p>
        </p:txBody>
      </p:sp>
      <p:pic>
        <p:nvPicPr>
          <p:cNvPr id="5" name="Picture 4">
            <a:extLst>
              <a:ext uri="{FF2B5EF4-FFF2-40B4-BE49-F238E27FC236}">
                <a16:creationId xmlns:a16="http://schemas.microsoft.com/office/drawing/2014/main" id="{9809EF43-C428-4F1F-9414-7E28747A8CDF}"/>
              </a:ext>
            </a:extLst>
          </p:cNvPr>
          <p:cNvPicPr>
            <a:picLocks noChangeAspect="1"/>
          </p:cNvPicPr>
          <p:nvPr/>
        </p:nvPicPr>
        <p:blipFill>
          <a:blip r:embed="rId2"/>
          <a:stretch>
            <a:fillRect/>
          </a:stretch>
        </p:blipFill>
        <p:spPr>
          <a:xfrm>
            <a:off x="1678621" y="1432066"/>
            <a:ext cx="8814117" cy="5330139"/>
          </a:xfrm>
          <a:prstGeom prst="rect">
            <a:avLst/>
          </a:prstGeom>
        </p:spPr>
      </p:pic>
      <p:sp>
        <p:nvSpPr>
          <p:cNvPr id="4" name="Arrow: Right 3">
            <a:extLst>
              <a:ext uri="{FF2B5EF4-FFF2-40B4-BE49-F238E27FC236}">
                <a16:creationId xmlns:a16="http://schemas.microsoft.com/office/drawing/2014/main" id="{32F2C034-E6CE-4FAE-88DE-AE61443ABDD8}"/>
              </a:ext>
            </a:extLst>
          </p:cNvPr>
          <p:cNvSpPr/>
          <p:nvPr/>
        </p:nvSpPr>
        <p:spPr>
          <a:xfrm flipH="1">
            <a:off x="8054338" y="3021633"/>
            <a:ext cx="2476500" cy="104554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Watch as AWS Resources get created</a:t>
            </a:r>
          </a:p>
        </p:txBody>
      </p:sp>
    </p:spTree>
    <p:extLst>
      <p:ext uri="{BB962C8B-B14F-4D97-AF65-F5344CB8AC3E}">
        <p14:creationId xmlns:p14="http://schemas.microsoft.com/office/powerpoint/2010/main" val="983294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66CB-7E55-4CDE-BB58-3BD773A703B8}"/>
              </a:ext>
            </a:extLst>
          </p:cNvPr>
          <p:cNvSpPr>
            <a:spLocks noGrp="1"/>
          </p:cNvSpPr>
          <p:nvPr>
            <p:ph type="title"/>
          </p:nvPr>
        </p:nvSpPr>
        <p:spPr/>
        <p:txBody>
          <a:bodyPr/>
          <a:lstStyle/>
          <a:p>
            <a:r>
              <a:rPr lang="en-US" dirty="0"/>
              <a:t>#5 Launching the </a:t>
            </a:r>
            <a:r>
              <a:rPr lang="en-US" dirty="0" err="1"/>
              <a:t>CloudFormation</a:t>
            </a:r>
            <a:r>
              <a:rPr lang="en-US" dirty="0"/>
              <a:t> Stack: DONE! Check Outputs!</a:t>
            </a:r>
          </a:p>
        </p:txBody>
      </p:sp>
      <p:pic>
        <p:nvPicPr>
          <p:cNvPr id="5" name="Picture 4">
            <a:extLst>
              <a:ext uri="{FF2B5EF4-FFF2-40B4-BE49-F238E27FC236}">
                <a16:creationId xmlns:a16="http://schemas.microsoft.com/office/drawing/2014/main" id="{AF614B0D-077E-4252-A637-5312B69D1A9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r="21624"/>
          <a:stretch/>
        </p:blipFill>
        <p:spPr>
          <a:xfrm>
            <a:off x="698497" y="1797415"/>
            <a:ext cx="10642325" cy="4106997"/>
          </a:xfrm>
          <a:prstGeom prst="rect">
            <a:avLst/>
          </a:prstGeom>
        </p:spPr>
      </p:pic>
      <p:sp>
        <p:nvSpPr>
          <p:cNvPr id="6" name="Arrow: Right 5">
            <a:extLst>
              <a:ext uri="{FF2B5EF4-FFF2-40B4-BE49-F238E27FC236}">
                <a16:creationId xmlns:a16="http://schemas.microsoft.com/office/drawing/2014/main" id="{60CC3ADA-9019-4526-B9F6-8F53133652F0}"/>
              </a:ext>
            </a:extLst>
          </p:cNvPr>
          <p:cNvSpPr/>
          <p:nvPr/>
        </p:nvSpPr>
        <p:spPr>
          <a:xfrm flipH="1">
            <a:off x="6753352" y="2624323"/>
            <a:ext cx="196392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Once COMPLETE</a:t>
            </a:r>
          </a:p>
        </p:txBody>
      </p:sp>
      <p:sp>
        <p:nvSpPr>
          <p:cNvPr id="7" name="Arrow: Right 6">
            <a:extLst>
              <a:ext uri="{FF2B5EF4-FFF2-40B4-BE49-F238E27FC236}">
                <a16:creationId xmlns:a16="http://schemas.microsoft.com/office/drawing/2014/main" id="{B4FD1B79-41DC-49F6-80B0-88DE0B0B383D}"/>
              </a:ext>
            </a:extLst>
          </p:cNvPr>
          <p:cNvSpPr/>
          <p:nvPr/>
        </p:nvSpPr>
        <p:spPr>
          <a:xfrm flipH="1">
            <a:off x="2176998" y="3534369"/>
            <a:ext cx="196392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Check Outputs!</a:t>
            </a:r>
          </a:p>
        </p:txBody>
      </p:sp>
      <p:sp>
        <p:nvSpPr>
          <p:cNvPr id="8" name="Arrow: Right 7">
            <a:extLst>
              <a:ext uri="{FF2B5EF4-FFF2-40B4-BE49-F238E27FC236}">
                <a16:creationId xmlns:a16="http://schemas.microsoft.com/office/drawing/2014/main" id="{CF2ADE28-9F51-4872-A64D-2DFDB03B0C59}"/>
              </a:ext>
            </a:extLst>
          </p:cNvPr>
          <p:cNvSpPr/>
          <p:nvPr/>
        </p:nvSpPr>
        <p:spPr>
          <a:xfrm flipH="1">
            <a:off x="8229454" y="3665911"/>
            <a:ext cx="3518408" cy="1436914"/>
          </a:xfrm>
          <a:prstGeom prst="rightArrow">
            <a:avLst>
              <a:gd name="adj1" fmla="val 71818"/>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Will need these links later</a:t>
            </a:r>
          </a:p>
          <a:p>
            <a:pPr algn="ctr"/>
            <a:r>
              <a:rPr lang="en-US" sz="1600" b="1" dirty="0">
                <a:latin typeface="Calibri Light" charset="0"/>
                <a:ea typeface="Calibri Light" charset="0"/>
                <a:cs typeface="Calibri Light" charset="0"/>
              </a:rPr>
              <a:t>Remember how to get here or copy them to local file</a:t>
            </a:r>
          </a:p>
        </p:txBody>
      </p:sp>
    </p:spTree>
    <p:extLst>
      <p:ext uri="{BB962C8B-B14F-4D97-AF65-F5344CB8AC3E}">
        <p14:creationId xmlns:p14="http://schemas.microsoft.com/office/powerpoint/2010/main" val="716023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Exploring what we just created!</a:t>
            </a:r>
          </a:p>
        </p:txBody>
      </p:sp>
    </p:spTree>
    <p:extLst>
      <p:ext uri="{BB962C8B-B14F-4D97-AF65-F5344CB8AC3E}">
        <p14:creationId xmlns:p14="http://schemas.microsoft.com/office/powerpoint/2010/main" val="2256148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0140-9D17-4320-BF99-ACD8DC17F996}"/>
              </a:ext>
            </a:extLst>
          </p:cNvPr>
          <p:cNvSpPr>
            <a:spLocks noGrp="1"/>
          </p:cNvSpPr>
          <p:nvPr>
            <p:ph type="title"/>
          </p:nvPr>
        </p:nvSpPr>
        <p:spPr/>
        <p:txBody>
          <a:bodyPr/>
          <a:lstStyle/>
          <a:p>
            <a:r>
              <a:rPr lang="en-US" dirty="0" err="1"/>
              <a:t>CloudFormation</a:t>
            </a:r>
            <a:r>
              <a:rPr lang="en-US" dirty="0"/>
              <a:t> Template Created the following</a:t>
            </a:r>
          </a:p>
        </p:txBody>
      </p:sp>
      <p:sp>
        <p:nvSpPr>
          <p:cNvPr id="3" name="Content Placeholder 2">
            <a:extLst>
              <a:ext uri="{FF2B5EF4-FFF2-40B4-BE49-F238E27FC236}">
                <a16:creationId xmlns:a16="http://schemas.microsoft.com/office/drawing/2014/main" id="{B00FACC3-D4FB-41AC-B9A8-0255A351BDB6}"/>
              </a:ext>
            </a:extLst>
          </p:cNvPr>
          <p:cNvSpPr>
            <a:spLocks noGrp="1"/>
          </p:cNvSpPr>
          <p:nvPr>
            <p:ph sz="quarter" idx="12"/>
          </p:nvPr>
        </p:nvSpPr>
        <p:spPr/>
        <p:txBody>
          <a:bodyPr/>
          <a:lstStyle/>
          <a:p>
            <a:r>
              <a:rPr lang="en-US" sz="1600" dirty="0"/>
              <a:t>2 EC2 Instances</a:t>
            </a:r>
          </a:p>
          <a:p>
            <a:pPr lvl="1"/>
            <a:r>
              <a:rPr lang="en-US" sz="1400" dirty="0"/>
              <a:t>1 that will run Staging and 1 that will run Production version of your app</a:t>
            </a:r>
          </a:p>
          <a:p>
            <a:pPr lvl="1"/>
            <a:r>
              <a:rPr lang="en-US" sz="1400" dirty="0"/>
              <a:t>Both EC2 Instance have a Dynatrace </a:t>
            </a:r>
            <a:r>
              <a:rPr lang="en-US" sz="1400" dirty="0" err="1"/>
              <a:t>OneAgent</a:t>
            </a:r>
            <a:r>
              <a:rPr lang="en-US" sz="1400" dirty="0"/>
              <a:t> installed sending data to your Dynatrace Tenant</a:t>
            </a:r>
          </a:p>
          <a:p>
            <a:r>
              <a:rPr lang="en-US" sz="1600" dirty="0"/>
              <a:t>AWS </a:t>
            </a:r>
            <a:r>
              <a:rPr lang="en-US" sz="1600" dirty="0" err="1"/>
              <a:t>CodeDeploy</a:t>
            </a:r>
            <a:endParaRPr lang="en-US" sz="1600" dirty="0"/>
          </a:p>
          <a:p>
            <a:pPr lvl="1"/>
            <a:r>
              <a:rPr lang="en-US" sz="1400" dirty="0"/>
              <a:t>4 Deployment Configurations for our Sample App</a:t>
            </a:r>
          </a:p>
          <a:p>
            <a:r>
              <a:rPr lang="en-US" sz="1600" dirty="0"/>
              <a:t>AWS </a:t>
            </a:r>
            <a:r>
              <a:rPr lang="en-US" sz="1600" dirty="0" err="1"/>
              <a:t>CodePipeline</a:t>
            </a:r>
            <a:endParaRPr lang="en-US" sz="1600" dirty="0"/>
          </a:p>
          <a:p>
            <a:pPr lvl="1"/>
            <a:r>
              <a:rPr lang="en-US" sz="1400" dirty="0"/>
              <a:t>A Pipeline with Source, Staging, Approval and Production stages</a:t>
            </a:r>
          </a:p>
          <a:p>
            <a:r>
              <a:rPr lang="en-US" sz="1600" dirty="0"/>
              <a:t>Several AWS Lambda Functions</a:t>
            </a:r>
          </a:p>
          <a:p>
            <a:pPr lvl="1"/>
            <a:r>
              <a:rPr lang="en-US" sz="1400" dirty="0"/>
              <a:t>Implement Dynatrace Automation Steps in our Pipeline, provide access to build results, handle Dynatrace Problem notification …</a:t>
            </a:r>
          </a:p>
          <a:p>
            <a:r>
              <a:rPr lang="en-US" sz="1600" dirty="0"/>
              <a:t>AWS User Roles and Policies</a:t>
            </a:r>
          </a:p>
          <a:p>
            <a:pPr lvl="1"/>
            <a:r>
              <a:rPr lang="en-US" sz="1400" dirty="0"/>
              <a:t>Allowing </a:t>
            </a:r>
            <a:r>
              <a:rPr lang="en-US" sz="1400" dirty="0" err="1"/>
              <a:t>CodePipeline</a:t>
            </a:r>
            <a:r>
              <a:rPr lang="en-US" sz="1400" dirty="0"/>
              <a:t>, </a:t>
            </a:r>
            <a:r>
              <a:rPr lang="en-US" sz="1400" dirty="0" err="1"/>
              <a:t>CodeDeploy</a:t>
            </a:r>
            <a:r>
              <a:rPr lang="en-US" sz="1400" dirty="0"/>
              <a:t> and Lambda to access other resources</a:t>
            </a:r>
          </a:p>
          <a:p>
            <a:r>
              <a:rPr lang="en-US" sz="1600" dirty="0"/>
              <a:t>System Manager Properties for DT_TENANT, DT_TOKEN, DT_BUILD_REPORT_URL</a:t>
            </a:r>
          </a:p>
        </p:txBody>
      </p:sp>
    </p:spTree>
    <p:extLst>
      <p:ext uri="{BB962C8B-B14F-4D97-AF65-F5344CB8AC3E}">
        <p14:creationId xmlns:p14="http://schemas.microsoft.com/office/powerpoint/2010/main" val="3435079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CBDC4-9C9B-4392-926B-31A65CA237B1}"/>
              </a:ext>
            </a:extLst>
          </p:cNvPr>
          <p:cNvSpPr>
            <a:spLocks noGrp="1"/>
          </p:cNvSpPr>
          <p:nvPr>
            <p:ph type="title"/>
          </p:nvPr>
        </p:nvSpPr>
        <p:spPr/>
        <p:txBody>
          <a:bodyPr/>
          <a:lstStyle/>
          <a:p>
            <a:r>
              <a:rPr lang="en-US" dirty="0"/>
              <a:t>Explore our 2 EC2 Instances: Staging &amp; Production</a:t>
            </a:r>
          </a:p>
        </p:txBody>
      </p:sp>
      <p:pic>
        <p:nvPicPr>
          <p:cNvPr id="5" name="Picture 4">
            <a:extLst>
              <a:ext uri="{FF2B5EF4-FFF2-40B4-BE49-F238E27FC236}">
                <a16:creationId xmlns:a16="http://schemas.microsoft.com/office/drawing/2014/main" id="{83CED65C-4266-46D5-8FB8-728E9CA78763}"/>
              </a:ext>
            </a:extLst>
          </p:cNvPr>
          <p:cNvPicPr>
            <a:picLocks noChangeAspect="1"/>
          </p:cNvPicPr>
          <p:nvPr/>
        </p:nvPicPr>
        <p:blipFill>
          <a:blip r:embed="rId2"/>
          <a:stretch>
            <a:fillRect/>
          </a:stretch>
        </p:blipFill>
        <p:spPr>
          <a:xfrm>
            <a:off x="698498" y="1203708"/>
            <a:ext cx="10859589" cy="3613197"/>
          </a:xfrm>
          <a:prstGeom prst="rect">
            <a:avLst/>
          </a:prstGeom>
        </p:spPr>
      </p:pic>
      <p:sp>
        <p:nvSpPr>
          <p:cNvPr id="6" name="Rectangle 5">
            <a:extLst>
              <a:ext uri="{FF2B5EF4-FFF2-40B4-BE49-F238E27FC236}">
                <a16:creationId xmlns:a16="http://schemas.microsoft.com/office/drawing/2014/main" id="{9C820394-04BB-4E40-90F3-E621B1451B61}"/>
              </a:ext>
            </a:extLst>
          </p:cNvPr>
          <p:cNvSpPr/>
          <p:nvPr/>
        </p:nvSpPr>
        <p:spPr>
          <a:xfrm>
            <a:off x="2202831" y="3349611"/>
            <a:ext cx="9355256" cy="3231654"/>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200" u="sng" dirty="0" err="1">
                <a:latin typeface="Courier New" panose="02070309020205020404" pitchFamily="49" charset="0"/>
                <a:cs typeface="Courier New" panose="02070309020205020404" pitchFamily="49" charset="0"/>
              </a:rPr>
              <a:t>UserData</a:t>
            </a:r>
            <a:r>
              <a:rPr lang="en-US" sz="1200" u="sng" dirty="0">
                <a:latin typeface="Courier New" panose="02070309020205020404" pitchFamily="49" charset="0"/>
                <a:cs typeface="Courier New" panose="02070309020205020404" pitchFamily="49" charset="0"/>
              </a:rPr>
              <a:t> (not complete – check it out in the EC2 Web UI)</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#1: Install Dynatrace </a:t>
            </a:r>
            <a:r>
              <a:rPr lang="en-US" sz="1200" dirty="0" err="1">
                <a:latin typeface="Courier New" panose="02070309020205020404" pitchFamily="49" charset="0"/>
                <a:cs typeface="Courier New" panose="02070309020205020404" pitchFamily="49" charset="0"/>
              </a:rPr>
              <a:t>OneAgent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yum update -y</a:t>
            </a:r>
          </a:p>
          <a:p>
            <a:r>
              <a:rPr lang="en-US" sz="1200" dirty="0">
                <a:latin typeface="Courier New" panose="02070309020205020404" pitchFamily="49" charset="0"/>
                <a:cs typeface="Courier New" panose="02070309020205020404" pitchFamily="49" charset="0"/>
              </a:rPr>
              <a:t>yum install ruby </a:t>
            </a:r>
            <a:r>
              <a:rPr lang="en-US" sz="1200" dirty="0" err="1">
                <a:latin typeface="Courier New" panose="02070309020205020404" pitchFamily="49" charset="0"/>
                <a:cs typeface="Courier New" panose="02070309020205020404" pitchFamily="49" charset="0"/>
              </a:rPr>
              <a:t>wget</a:t>
            </a:r>
            <a:r>
              <a:rPr lang="en-US" sz="1200" dirty="0">
                <a:latin typeface="Courier New" panose="02070309020205020404" pitchFamily="49" charset="0"/>
                <a:cs typeface="Courier New" panose="02070309020205020404" pitchFamily="49" charset="0"/>
              </a:rPr>
              <a:t> -y</a:t>
            </a:r>
          </a:p>
          <a:p>
            <a:r>
              <a:rPr lang="en-US" sz="1200" dirty="0" err="1">
                <a:latin typeface="Courier New" panose="02070309020205020404" pitchFamily="49" charset="0"/>
                <a:cs typeface="Courier New" panose="02070309020205020404" pitchFamily="49" charset="0"/>
              </a:rPr>
              <a:t>wget</a:t>
            </a:r>
            <a:r>
              <a:rPr lang="en-US" sz="1200" dirty="0">
                <a:latin typeface="Courier New" panose="02070309020205020404" pitchFamily="49" charset="0"/>
                <a:cs typeface="Courier New" panose="02070309020205020404" pitchFamily="49" charset="0"/>
              </a:rPr>
              <a:t> -O Dynatrace-OneAgent-Linux.sh "{{</a:t>
            </a:r>
            <a:r>
              <a:rPr lang="en-US" sz="1200" dirty="0" err="1">
                <a:latin typeface="Courier New" panose="02070309020205020404" pitchFamily="49" charset="0"/>
                <a:cs typeface="Courier New" panose="02070309020205020404" pitchFamily="49" charset="0"/>
              </a:rPr>
              <a:t>DynatraceOneAgentURL</a:t>
            </a:r>
            <a:r>
              <a:rPr lang="en-US" sz="1200" dirty="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sudo</a:t>
            </a:r>
            <a:r>
              <a:rPr lang="en-US" sz="1200" dirty="0">
                <a:latin typeface="Courier New" panose="02070309020205020404" pitchFamily="49" charset="0"/>
                <a:cs typeface="Courier New" panose="02070309020205020404" pitchFamily="49" charset="0"/>
              </a:rPr>
              <a:t> /bin/</a:t>
            </a:r>
            <a:r>
              <a:rPr lang="en-US" sz="1200" dirty="0" err="1">
                <a:latin typeface="Courier New" panose="02070309020205020404" pitchFamily="49" charset="0"/>
                <a:cs typeface="Courier New" panose="02070309020205020404" pitchFamily="49" charset="0"/>
              </a:rPr>
              <a:t>sh</a:t>
            </a:r>
            <a:r>
              <a:rPr lang="en-US" sz="1200" dirty="0">
                <a:latin typeface="Courier New" panose="02070309020205020404" pitchFamily="49" charset="0"/>
                <a:cs typeface="Courier New" panose="02070309020205020404" pitchFamily="49" charset="0"/>
              </a:rPr>
              <a:t> Dynatrace-OneAgent-Linux.sh APP_LOG_CONTENT_ACCESS=1</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#2: Install Depending Software, </a:t>
            </a:r>
            <a:r>
              <a:rPr lang="en-US" sz="1200" dirty="0" err="1">
                <a:latin typeface="Courier New" panose="02070309020205020404" pitchFamily="49" charset="0"/>
                <a:cs typeface="Courier New" panose="02070309020205020404" pitchFamily="49" charset="0"/>
              </a:rPr>
              <a:t>e.g</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httpd</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nodejs</a:t>
            </a:r>
            <a:r>
              <a:rPr lang="en-US" sz="1200" dirty="0">
                <a:latin typeface="Courier New" panose="02070309020205020404" pitchFamily="49" charset="0"/>
                <a:cs typeface="Courier New" panose="02070309020205020404" pitchFamily="49" charset="0"/>
              </a:rPr>
              <a:t>, pm2</a:t>
            </a:r>
          </a:p>
          <a:p>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#3: Launch dummy PM2 App to pass </a:t>
            </a:r>
            <a:r>
              <a:rPr lang="en-US" sz="1200" dirty="0" err="1">
                <a:latin typeface="Courier New" panose="02070309020205020404" pitchFamily="49" charset="0"/>
                <a:cs typeface="Courier New" panose="02070309020205020404" pitchFamily="49" charset="0"/>
              </a:rPr>
              <a:t>Env</a:t>
            </a:r>
            <a:r>
              <a:rPr lang="en-US" sz="1200" dirty="0">
                <a:latin typeface="Courier New" panose="02070309020205020404" pitchFamily="49" charset="0"/>
                <a:cs typeface="Courier New" panose="02070309020205020404" pitchFamily="49" charset="0"/>
              </a:rPr>
              <a:t> Variables to </a:t>
            </a:r>
            <a:r>
              <a:rPr lang="en-US" sz="1200" dirty="0" err="1">
                <a:latin typeface="Courier New" panose="02070309020205020404" pitchFamily="49" charset="0"/>
                <a:cs typeface="Courier New" panose="02070309020205020404" pitchFamily="49" charset="0"/>
              </a:rPr>
              <a:t>OneAgent</a:t>
            </a:r>
            <a:r>
              <a:rPr lang="en-US" sz="1200" dirty="0">
                <a:latin typeface="Courier New" panose="02070309020205020404" pitchFamily="49" charset="0"/>
                <a:cs typeface="Courier New" panose="02070309020205020404" pitchFamily="49" charset="0"/>
              </a:rPr>
              <a:t> -&gt; Trick to get </a:t>
            </a:r>
            <a:r>
              <a:rPr lang="en-US" sz="1200" dirty="0" err="1">
                <a:latin typeface="Courier New" panose="02070309020205020404" pitchFamily="49" charset="0"/>
                <a:cs typeface="Courier New" panose="02070309020205020404" pitchFamily="49" charset="0"/>
              </a:rPr>
              <a:t>Vars</a:t>
            </a:r>
            <a:r>
              <a:rPr lang="en-US" sz="1200" dirty="0">
                <a:latin typeface="Courier New" panose="02070309020205020404" pitchFamily="49" charset="0"/>
                <a:cs typeface="Courier New" panose="02070309020205020404" pitchFamily="49" charset="0"/>
              </a:rPr>
              <a:t> into Web UI</a:t>
            </a:r>
          </a:p>
          <a:p>
            <a:r>
              <a:rPr lang="en-US" sz="1200" dirty="0">
                <a:latin typeface="Courier New" panose="02070309020205020404" pitchFamily="49" charset="0"/>
                <a:cs typeface="Courier New" panose="02070309020205020404" pitchFamily="49" charset="0"/>
              </a:rPr>
              <a:t>export DT_CUSTOM_PROP=DEPLOYMENT_GROUP_NAME=GROUP_NAME APPLICATION_NAME=APP_NAME</a:t>
            </a:r>
          </a:p>
          <a:p>
            <a:r>
              <a:rPr lang="en-US" sz="1200" dirty="0">
                <a:latin typeface="Courier New" panose="02070309020205020404" pitchFamily="49" charset="0"/>
                <a:cs typeface="Courier New" panose="02070309020205020404" pitchFamily="49" charset="0"/>
              </a:rPr>
              <a:t>echo "console.log('dummy app run');" &gt;&gt; testapp.js</a:t>
            </a:r>
          </a:p>
          <a:p>
            <a:r>
              <a:rPr lang="en-US" sz="1200" dirty="0">
                <a:latin typeface="Courier New" panose="02070309020205020404" pitchFamily="49" charset="0"/>
                <a:cs typeface="Courier New" panose="02070309020205020404" pitchFamily="49" charset="0"/>
              </a:rPr>
              <a:t>pm2 start testapp.js &amp;&gt; pm2start.log</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#4: Install AWS </a:t>
            </a:r>
            <a:r>
              <a:rPr lang="en-US" sz="1200" dirty="0" err="1">
                <a:latin typeface="Courier New" panose="02070309020205020404" pitchFamily="49" charset="0"/>
                <a:cs typeface="Courier New" panose="02070309020205020404" pitchFamily="49" charset="0"/>
              </a:rPr>
              <a:t>CodeDeploy</a:t>
            </a:r>
            <a:r>
              <a:rPr lang="en-US" sz="1200" dirty="0">
                <a:latin typeface="Courier New" panose="02070309020205020404" pitchFamily="49" charset="0"/>
                <a:cs typeface="Courier New" panose="02070309020205020404" pitchFamily="49" charset="0"/>
              </a:rPr>
              <a:t> Agent and run CFN Update</a:t>
            </a:r>
          </a:p>
          <a:p>
            <a:r>
              <a:rPr lang="en-US" sz="1200" dirty="0">
                <a:latin typeface="Courier New" panose="02070309020205020404" pitchFamily="49" charset="0"/>
                <a:cs typeface="Courier New" panose="02070309020205020404" pitchFamily="49" charset="0"/>
              </a:rPr>
              <a:t>…</a:t>
            </a:r>
          </a:p>
        </p:txBody>
      </p:sp>
      <p:sp>
        <p:nvSpPr>
          <p:cNvPr id="7" name="Arrow: Right 6">
            <a:extLst>
              <a:ext uri="{FF2B5EF4-FFF2-40B4-BE49-F238E27FC236}">
                <a16:creationId xmlns:a16="http://schemas.microsoft.com/office/drawing/2014/main" id="{A628B6A8-FE29-448C-A1C2-9CC1698A947E}"/>
              </a:ext>
            </a:extLst>
          </p:cNvPr>
          <p:cNvSpPr/>
          <p:nvPr/>
        </p:nvSpPr>
        <p:spPr>
          <a:xfrm flipH="1">
            <a:off x="3806172" y="1453835"/>
            <a:ext cx="375551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Remote Connect for Troubleshooting</a:t>
            </a:r>
          </a:p>
        </p:txBody>
      </p:sp>
      <p:sp>
        <p:nvSpPr>
          <p:cNvPr id="8" name="Arrow: Right 7">
            <a:extLst>
              <a:ext uri="{FF2B5EF4-FFF2-40B4-BE49-F238E27FC236}">
                <a16:creationId xmlns:a16="http://schemas.microsoft.com/office/drawing/2014/main" id="{352C71B4-6029-4F0E-A46E-B1B75E26F13B}"/>
              </a:ext>
            </a:extLst>
          </p:cNvPr>
          <p:cNvSpPr/>
          <p:nvPr/>
        </p:nvSpPr>
        <p:spPr>
          <a:xfrm>
            <a:off x="5224007" y="2387380"/>
            <a:ext cx="2830664"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Your Public DNS and IPs</a:t>
            </a:r>
          </a:p>
        </p:txBody>
      </p:sp>
      <p:sp>
        <p:nvSpPr>
          <p:cNvPr id="9" name="Arrow: Right 8">
            <a:extLst>
              <a:ext uri="{FF2B5EF4-FFF2-40B4-BE49-F238E27FC236}">
                <a16:creationId xmlns:a16="http://schemas.microsoft.com/office/drawing/2014/main" id="{44B829B8-8B35-4286-B873-D96F505C3C66}"/>
              </a:ext>
            </a:extLst>
          </p:cNvPr>
          <p:cNvSpPr/>
          <p:nvPr/>
        </p:nvSpPr>
        <p:spPr>
          <a:xfrm>
            <a:off x="327648" y="2048098"/>
            <a:ext cx="1875183" cy="98205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#3 AWS Name </a:t>
            </a:r>
          </a:p>
          <a:p>
            <a:pPr algn="ctr"/>
            <a:r>
              <a:rPr lang="en-US" sz="1600" b="1" dirty="0">
                <a:latin typeface="Calibri Light" charset="0"/>
                <a:ea typeface="Calibri Light" charset="0"/>
                <a:cs typeface="Calibri Light" charset="0"/>
              </a:rPr>
              <a:t>&amp; </a:t>
            </a:r>
            <a:r>
              <a:rPr lang="en-US" sz="1600" b="1" dirty="0" err="1">
                <a:latin typeface="Calibri Light" charset="0"/>
                <a:ea typeface="Calibri Light" charset="0"/>
                <a:cs typeface="Calibri Light" charset="0"/>
              </a:rPr>
              <a:t>InstanceID’s</a:t>
            </a:r>
            <a:endParaRPr lang="en-US" sz="1600" b="1" dirty="0">
              <a:latin typeface="Calibri Light" charset="0"/>
              <a:ea typeface="Calibri Light" charset="0"/>
              <a:cs typeface="Calibri Light" charset="0"/>
            </a:endParaRPr>
          </a:p>
        </p:txBody>
      </p:sp>
      <p:sp>
        <p:nvSpPr>
          <p:cNvPr id="10" name="Arrow: Right 9">
            <a:extLst>
              <a:ext uri="{FF2B5EF4-FFF2-40B4-BE49-F238E27FC236}">
                <a16:creationId xmlns:a16="http://schemas.microsoft.com/office/drawing/2014/main" id="{4FC24B8B-D009-4F19-8493-2510F7F9F86B}"/>
              </a:ext>
            </a:extLst>
          </p:cNvPr>
          <p:cNvSpPr/>
          <p:nvPr/>
        </p:nvSpPr>
        <p:spPr>
          <a:xfrm>
            <a:off x="327648" y="3035791"/>
            <a:ext cx="1875183" cy="98205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#4 Automatically executed script!</a:t>
            </a:r>
          </a:p>
        </p:txBody>
      </p:sp>
    </p:spTree>
    <p:extLst>
      <p:ext uri="{BB962C8B-B14F-4D97-AF65-F5344CB8AC3E}">
        <p14:creationId xmlns:p14="http://schemas.microsoft.com/office/powerpoint/2010/main" val="144055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E3492-04EE-4F06-899A-DFBAEB60C070}"/>
              </a:ext>
            </a:extLst>
          </p:cNvPr>
          <p:cNvSpPr>
            <a:spLocks noGrp="1"/>
          </p:cNvSpPr>
          <p:nvPr>
            <p:ph type="title"/>
          </p:nvPr>
        </p:nvSpPr>
        <p:spPr/>
        <p:txBody>
          <a:bodyPr/>
          <a:lstStyle/>
          <a:p>
            <a:r>
              <a:rPr lang="en-US" dirty="0"/>
              <a:t>In Dynatrace Web UI: View Hosts and Validate monitored EC2 Instances</a:t>
            </a:r>
          </a:p>
        </p:txBody>
      </p:sp>
      <p:pic>
        <p:nvPicPr>
          <p:cNvPr id="5" name="Content Placeholder 4">
            <a:extLst>
              <a:ext uri="{FF2B5EF4-FFF2-40B4-BE49-F238E27FC236}">
                <a16:creationId xmlns:a16="http://schemas.microsoft.com/office/drawing/2014/main" id="{4B54600D-5AAF-45AB-AAD9-5FB8F70212FE}"/>
              </a:ext>
            </a:extLst>
          </p:cNvPr>
          <p:cNvPicPr>
            <a:picLocks noGrp="1" noChangeAspect="1"/>
          </p:cNvPicPr>
          <p:nvPr>
            <p:ph sz="quarter" idx="12"/>
          </p:nvPr>
        </p:nvPicPr>
        <p:blipFill rotWithShape="1">
          <a:blip r:embed="rId2" cstate="hqprint">
            <a:extLst>
              <a:ext uri="{28A0092B-C50C-407E-A947-70E740481C1C}">
                <a14:useLocalDpi xmlns:a14="http://schemas.microsoft.com/office/drawing/2010/main"/>
              </a:ext>
            </a:extLst>
          </a:blip>
          <a:srcRect t="48019" b="10926"/>
          <a:stretch/>
        </p:blipFill>
        <p:spPr>
          <a:xfrm>
            <a:off x="698498" y="1384116"/>
            <a:ext cx="10795999" cy="112263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BB353F3-0548-43AF-AE2D-0AE0AE8305AF}"/>
              </a:ext>
            </a:extLst>
          </p:cNvPr>
          <p:cNvPicPr>
            <a:picLocks noChangeAspect="1"/>
          </p:cNvPicPr>
          <p:nvPr/>
        </p:nvPicPr>
        <p:blipFill>
          <a:blip r:embed="rId3"/>
          <a:stretch>
            <a:fillRect/>
          </a:stretch>
        </p:blipFill>
        <p:spPr>
          <a:xfrm>
            <a:off x="2315533" y="2888055"/>
            <a:ext cx="9271267" cy="3553305"/>
          </a:xfrm>
          <a:prstGeom prst="rect">
            <a:avLst/>
          </a:prstGeom>
          <a:ln>
            <a:noFill/>
          </a:ln>
          <a:effectLst>
            <a:outerShdw blurRad="292100" dist="139700" dir="2700000" algn="tl" rotWithShape="0">
              <a:srgbClr val="333333">
                <a:alpha val="65000"/>
              </a:srgbClr>
            </a:outerShdw>
          </a:effectLst>
        </p:spPr>
      </p:pic>
      <p:sp>
        <p:nvSpPr>
          <p:cNvPr id="8" name="Arrow: Right 7">
            <a:extLst>
              <a:ext uri="{FF2B5EF4-FFF2-40B4-BE49-F238E27FC236}">
                <a16:creationId xmlns:a16="http://schemas.microsoft.com/office/drawing/2014/main" id="{85D1C60D-D6E4-4516-9B02-E5094F0BC74F}"/>
              </a:ext>
            </a:extLst>
          </p:cNvPr>
          <p:cNvSpPr/>
          <p:nvPr/>
        </p:nvSpPr>
        <p:spPr>
          <a:xfrm flipH="1">
            <a:off x="6342078" y="1434373"/>
            <a:ext cx="5421297" cy="114420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If Dynatrace AWS </a:t>
            </a:r>
            <a:r>
              <a:rPr lang="en-US" sz="1600" b="1" dirty="0" err="1">
                <a:latin typeface="Calibri Light" charset="0"/>
                <a:ea typeface="Calibri Light" charset="0"/>
                <a:cs typeface="Calibri Light" charset="0"/>
              </a:rPr>
              <a:t>CloudWatch</a:t>
            </a:r>
            <a:r>
              <a:rPr lang="en-US" sz="1600" b="1" dirty="0">
                <a:latin typeface="Calibri Light" charset="0"/>
                <a:ea typeface="Calibri Light" charset="0"/>
                <a:cs typeface="Calibri Light" charset="0"/>
              </a:rPr>
              <a:t> Integration is configured you see EC2 Instance Name, otherwise EC2 Instance ID</a:t>
            </a:r>
          </a:p>
        </p:txBody>
      </p:sp>
      <p:sp>
        <p:nvSpPr>
          <p:cNvPr id="9" name="Arrow: Right 8">
            <a:extLst>
              <a:ext uri="{FF2B5EF4-FFF2-40B4-BE49-F238E27FC236}">
                <a16:creationId xmlns:a16="http://schemas.microsoft.com/office/drawing/2014/main" id="{6FC17F43-A7BB-45DE-931C-A14EF5A792B6}"/>
              </a:ext>
            </a:extLst>
          </p:cNvPr>
          <p:cNvSpPr/>
          <p:nvPr/>
        </p:nvSpPr>
        <p:spPr>
          <a:xfrm flipH="1">
            <a:off x="6617548" y="2650403"/>
            <a:ext cx="3726601" cy="10506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Click on a Host! </a:t>
            </a:r>
            <a:r>
              <a:rPr lang="en-US" sz="1600" b="1" dirty="0" err="1">
                <a:latin typeface="Calibri Light" charset="0"/>
                <a:ea typeface="Calibri Light" charset="0"/>
                <a:cs typeface="Calibri Light" charset="0"/>
              </a:rPr>
              <a:t>FullStack</a:t>
            </a:r>
            <a:r>
              <a:rPr lang="en-US" sz="1600" b="1" dirty="0">
                <a:latin typeface="Calibri Light" charset="0"/>
                <a:ea typeface="Calibri Light" charset="0"/>
                <a:cs typeface="Calibri Light" charset="0"/>
              </a:rPr>
              <a:t> Monitoring </a:t>
            </a:r>
            <a:r>
              <a:rPr lang="en-US" sz="1600" b="1" dirty="0" err="1">
                <a:latin typeface="Calibri Light" charset="0"/>
                <a:ea typeface="Calibri Light" charset="0"/>
                <a:cs typeface="Calibri Light" charset="0"/>
              </a:rPr>
              <a:t>Dettails</a:t>
            </a:r>
            <a:r>
              <a:rPr lang="en-US" sz="1600" b="1" dirty="0">
                <a:latin typeface="Calibri Light" charset="0"/>
                <a:ea typeface="Calibri Light" charset="0"/>
                <a:cs typeface="Calibri Light" charset="0"/>
              </a:rPr>
              <a:t>  of each EC2 Instance</a:t>
            </a:r>
          </a:p>
        </p:txBody>
      </p:sp>
    </p:spTree>
    <p:extLst>
      <p:ext uri="{BB962C8B-B14F-4D97-AF65-F5344CB8AC3E}">
        <p14:creationId xmlns:p14="http://schemas.microsoft.com/office/powerpoint/2010/main" val="2180902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Pre-</a:t>
            </a:r>
            <a:r>
              <a:rPr lang="en-US" dirty="0" err="1"/>
              <a:t>Requisits</a:t>
            </a:r>
            <a:endParaRPr lang="en-US" dirty="0"/>
          </a:p>
        </p:txBody>
      </p:sp>
    </p:spTree>
    <p:extLst>
      <p:ext uri="{BB962C8B-B14F-4D97-AF65-F5344CB8AC3E}">
        <p14:creationId xmlns:p14="http://schemas.microsoft.com/office/powerpoint/2010/main" val="918975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AA67AC-7438-4F2F-99FD-7AA02509326F}"/>
              </a:ext>
            </a:extLst>
          </p:cNvPr>
          <p:cNvPicPr>
            <a:picLocks noChangeAspect="1"/>
          </p:cNvPicPr>
          <p:nvPr/>
        </p:nvPicPr>
        <p:blipFill>
          <a:blip r:embed="rId2"/>
          <a:stretch>
            <a:fillRect/>
          </a:stretch>
        </p:blipFill>
        <p:spPr>
          <a:xfrm>
            <a:off x="3334204" y="1137636"/>
            <a:ext cx="4623204" cy="5720364"/>
          </a:xfrm>
          <a:prstGeom prst="rect">
            <a:avLst/>
          </a:prstGeom>
        </p:spPr>
      </p:pic>
      <p:sp>
        <p:nvSpPr>
          <p:cNvPr id="2" name="Title 1">
            <a:extLst>
              <a:ext uri="{FF2B5EF4-FFF2-40B4-BE49-F238E27FC236}">
                <a16:creationId xmlns:a16="http://schemas.microsoft.com/office/drawing/2014/main" id="{11602827-2D02-46AE-8D6E-C5412EFADFD9}"/>
              </a:ext>
            </a:extLst>
          </p:cNvPr>
          <p:cNvSpPr>
            <a:spLocks noGrp="1"/>
          </p:cNvSpPr>
          <p:nvPr>
            <p:ph type="title"/>
          </p:nvPr>
        </p:nvSpPr>
        <p:spPr/>
        <p:txBody>
          <a:bodyPr/>
          <a:lstStyle/>
          <a:p>
            <a:r>
              <a:rPr lang="en-US" dirty="0"/>
              <a:t>Explore AWS </a:t>
            </a:r>
            <a:r>
              <a:rPr lang="en-US" dirty="0" err="1"/>
              <a:t>CodePipeline</a:t>
            </a:r>
            <a:r>
              <a:rPr lang="en-US" dirty="0"/>
              <a:t>: First run already on its way but will FAIL!</a:t>
            </a:r>
          </a:p>
        </p:txBody>
      </p:sp>
      <p:sp>
        <p:nvSpPr>
          <p:cNvPr id="8" name="Arrow: Right 7">
            <a:extLst>
              <a:ext uri="{FF2B5EF4-FFF2-40B4-BE49-F238E27FC236}">
                <a16:creationId xmlns:a16="http://schemas.microsoft.com/office/drawing/2014/main" id="{3295B6FD-15CB-4064-8BBB-C3E5B8CF9358}"/>
              </a:ext>
            </a:extLst>
          </p:cNvPr>
          <p:cNvSpPr/>
          <p:nvPr/>
        </p:nvSpPr>
        <p:spPr>
          <a:xfrm flipH="1">
            <a:off x="7052209" y="1137636"/>
            <a:ext cx="3332209" cy="65575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Open the </a:t>
            </a:r>
            <a:r>
              <a:rPr lang="en-US" sz="1600" b="1" dirty="0" err="1">
                <a:latin typeface="Calibri Light" charset="0"/>
                <a:ea typeface="Calibri Light" charset="0"/>
                <a:cs typeface="Calibri Light" charset="0"/>
              </a:rPr>
              <a:t>SampleDevOpsPipeline</a:t>
            </a:r>
            <a:endParaRPr lang="en-US" sz="1600" b="1" dirty="0">
              <a:latin typeface="Calibri Light" charset="0"/>
              <a:ea typeface="Calibri Light" charset="0"/>
              <a:cs typeface="Calibri Light" charset="0"/>
            </a:endParaRPr>
          </a:p>
        </p:txBody>
      </p:sp>
      <p:sp>
        <p:nvSpPr>
          <p:cNvPr id="9" name="Arrow: Right 8">
            <a:extLst>
              <a:ext uri="{FF2B5EF4-FFF2-40B4-BE49-F238E27FC236}">
                <a16:creationId xmlns:a16="http://schemas.microsoft.com/office/drawing/2014/main" id="{73862C49-DF04-424D-AEEF-A016A7339726}"/>
              </a:ext>
            </a:extLst>
          </p:cNvPr>
          <p:cNvSpPr/>
          <p:nvPr/>
        </p:nvSpPr>
        <p:spPr>
          <a:xfrm flipH="1">
            <a:off x="7916297" y="2038335"/>
            <a:ext cx="3542278" cy="127336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Pipeline checks out Source, </a:t>
            </a:r>
          </a:p>
          <a:p>
            <a:pPr algn="ctr"/>
            <a:r>
              <a:rPr lang="en-US" sz="1600" b="1" dirty="0" err="1">
                <a:latin typeface="Calibri Light" charset="0"/>
                <a:ea typeface="Calibri Light" charset="0"/>
                <a:cs typeface="Calibri Light" charset="0"/>
              </a:rPr>
              <a:t>SourceTests</a:t>
            </a:r>
            <a:r>
              <a:rPr lang="en-US" sz="1600" b="1" dirty="0">
                <a:latin typeface="Calibri Light" charset="0"/>
                <a:ea typeface="Calibri Light" charset="0"/>
                <a:cs typeface="Calibri Light" charset="0"/>
              </a:rPr>
              <a:t> and </a:t>
            </a:r>
            <a:r>
              <a:rPr lang="en-US" sz="1600" b="1" dirty="0" err="1">
                <a:latin typeface="Calibri Light" charset="0"/>
                <a:ea typeface="Calibri Light" charset="0"/>
                <a:cs typeface="Calibri Light" charset="0"/>
              </a:rPr>
              <a:t>Monspec</a:t>
            </a:r>
            <a:r>
              <a:rPr lang="en-US" sz="1600" b="1" dirty="0">
                <a:latin typeface="Calibri Light" charset="0"/>
                <a:ea typeface="Calibri Light" charset="0"/>
                <a:cs typeface="Calibri Light" charset="0"/>
              </a:rPr>
              <a:t> from S3</a:t>
            </a:r>
          </a:p>
        </p:txBody>
      </p:sp>
      <p:sp>
        <p:nvSpPr>
          <p:cNvPr id="10" name="Arrow: Right 9">
            <a:extLst>
              <a:ext uri="{FF2B5EF4-FFF2-40B4-BE49-F238E27FC236}">
                <a16:creationId xmlns:a16="http://schemas.microsoft.com/office/drawing/2014/main" id="{F5E44FAA-39C6-4566-A49F-3BA0B4BBCD3A}"/>
              </a:ext>
            </a:extLst>
          </p:cNvPr>
          <p:cNvSpPr/>
          <p:nvPr/>
        </p:nvSpPr>
        <p:spPr>
          <a:xfrm>
            <a:off x="433192" y="3714750"/>
            <a:ext cx="3032721" cy="14366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latin typeface="Calibri Light" charset="0"/>
                <a:ea typeface="Calibri Light" charset="0"/>
                <a:cs typeface="Calibri Light" charset="0"/>
              </a:rPr>
              <a:t>#3 Uses </a:t>
            </a:r>
            <a:r>
              <a:rPr lang="en-US" sz="1400" b="1" dirty="0" err="1">
                <a:latin typeface="Calibri Light" charset="0"/>
                <a:ea typeface="Calibri Light" charset="0"/>
                <a:cs typeface="Calibri Light" charset="0"/>
              </a:rPr>
              <a:t>CodeDeploy</a:t>
            </a:r>
            <a:r>
              <a:rPr lang="en-US" sz="1400" b="1" dirty="0">
                <a:latin typeface="Calibri Light" charset="0"/>
                <a:ea typeface="Calibri Light" charset="0"/>
                <a:cs typeface="Calibri Light" charset="0"/>
              </a:rPr>
              <a:t> to deploy Node.js App on Staging EC2 with DT_TAGS, DT_X </a:t>
            </a:r>
            <a:r>
              <a:rPr lang="en-US" sz="1400" b="1" dirty="0" err="1">
                <a:latin typeface="Calibri Light" charset="0"/>
                <a:ea typeface="Calibri Light" charset="0"/>
                <a:cs typeface="Calibri Light" charset="0"/>
              </a:rPr>
              <a:t>Env</a:t>
            </a:r>
            <a:r>
              <a:rPr lang="en-US" sz="1400" b="1" dirty="0">
                <a:latin typeface="Calibri Light" charset="0"/>
                <a:ea typeface="Calibri Light" charset="0"/>
                <a:cs typeface="Calibri Light" charset="0"/>
              </a:rPr>
              <a:t> Variables</a:t>
            </a:r>
          </a:p>
        </p:txBody>
      </p:sp>
      <p:sp>
        <p:nvSpPr>
          <p:cNvPr id="11" name="Arrow: Right 10">
            <a:extLst>
              <a:ext uri="{FF2B5EF4-FFF2-40B4-BE49-F238E27FC236}">
                <a16:creationId xmlns:a16="http://schemas.microsoft.com/office/drawing/2014/main" id="{73327100-8068-45A6-BAC7-8A1C50F53DA8}"/>
              </a:ext>
            </a:extLst>
          </p:cNvPr>
          <p:cNvSpPr/>
          <p:nvPr/>
        </p:nvSpPr>
        <p:spPr>
          <a:xfrm>
            <a:off x="433193" y="5282621"/>
            <a:ext cx="2971004" cy="104185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#4 </a:t>
            </a:r>
            <a:r>
              <a:rPr lang="en-US" sz="1600" b="1" dirty="0" err="1">
                <a:latin typeface="Calibri Light" charset="0"/>
                <a:ea typeface="Calibri Light" charset="0"/>
                <a:cs typeface="Calibri Light" charset="0"/>
              </a:rPr>
              <a:t>CodeDeploy</a:t>
            </a:r>
            <a:r>
              <a:rPr lang="en-US" sz="1600" b="1" dirty="0">
                <a:latin typeface="Calibri Light" charset="0"/>
                <a:ea typeface="Calibri Light" charset="0"/>
                <a:cs typeface="Calibri Light" charset="0"/>
              </a:rPr>
              <a:t> also starts tests on the same machine</a:t>
            </a:r>
          </a:p>
        </p:txBody>
      </p:sp>
      <p:sp>
        <p:nvSpPr>
          <p:cNvPr id="12" name="Arrow: Right 11">
            <a:extLst>
              <a:ext uri="{FF2B5EF4-FFF2-40B4-BE49-F238E27FC236}">
                <a16:creationId xmlns:a16="http://schemas.microsoft.com/office/drawing/2014/main" id="{200E852B-F031-40D7-A514-1B4B76BBEBA7}"/>
              </a:ext>
            </a:extLst>
          </p:cNvPr>
          <p:cNvSpPr/>
          <p:nvPr/>
        </p:nvSpPr>
        <p:spPr>
          <a:xfrm>
            <a:off x="3551505" y="5006396"/>
            <a:ext cx="2815419" cy="122136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latin typeface="Calibri Light" charset="0"/>
                <a:ea typeface="Calibri Light" charset="0"/>
                <a:cs typeface="Calibri Light" charset="0"/>
              </a:rPr>
              <a:t>#5 Pushes Deployment Info to special tagged Dynatrace entities. Will FAIL!</a:t>
            </a:r>
          </a:p>
        </p:txBody>
      </p:sp>
      <p:pic>
        <p:nvPicPr>
          <p:cNvPr id="4" name="Picture 3">
            <a:extLst>
              <a:ext uri="{FF2B5EF4-FFF2-40B4-BE49-F238E27FC236}">
                <a16:creationId xmlns:a16="http://schemas.microsoft.com/office/drawing/2014/main" id="{0979380F-3FC2-435C-B04E-6D877FCC12CA}"/>
              </a:ext>
            </a:extLst>
          </p:cNvPr>
          <p:cNvPicPr>
            <a:picLocks noChangeAspect="1"/>
          </p:cNvPicPr>
          <p:nvPr/>
        </p:nvPicPr>
        <p:blipFill>
          <a:blip r:embed="rId3"/>
          <a:stretch>
            <a:fillRect/>
          </a:stretch>
        </p:blipFill>
        <p:spPr>
          <a:xfrm>
            <a:off x="8063187" y="3324999"/>
            <a:ext cx="3934374" cy="3362794"/>
          </a:xfrm>
          <a:prstGeom prst="rect">
            <a:avLst/>
          </a:prstGeom>
        </p:spPr>
      </p:pic>
      <p:sp>
        <p:nvSpPr>
          <p:cNvPr id="13" name="Arrow: Right 12">
            <a:extLst>
              <a:ext uri="{FF2B5EF4-FFF2-40B4-BE49-F238E27FC236}">
                <a16:creationId xmlns:a16="http://schemas.microsoft.com/office/drawing/2014/main" id="{DE1881C9-4A17-4686-A556-860021F2C624}"/>
              </a:ext>
            </a:extLst>
          </p:cNvPr>
          <p:cNvSpPr/>
          <p:nvPr/>
        </p:nvSpPr>
        <p:spPr>
          <a:xfrm>
            <a:off x="5646663" y="3952071"/>
            <a:ext cx="2811091" cy="104185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#7 FAILS: Because of Missing Tags in Dynatrace!</a:t>
            </a:r>
          </a:p>
        </p:txBody>
      </p:sp>
    </p:spTree>
    <p:extLst>
      <p:ext uri="{BB962C8B-B14F-4D97-AF65-F5344CB8AC3E}">
        <p14:creationId xmlns:p14="http://schemas.microsoft.com/office/powerpoint/2010/main" val="78218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B180-F27B-48D1-96E0-E68C8CD80B80}"/>
              </a:ext>
            </a:extLst>
          </p:cNvPr>
          <p:cNvSpPr>
            <a:spLocks noGrp="1"/>
          </p:cNvSpPr>
          <p:nvPr>
            <p:ph type="title"/>
          </p:nvPr>
        </p:nvSpPr>
        <p:spPr/>
        <p:txBody>
          <a:bodyPr/>
          <a:lstStyle/>
          <a:p>
            <a:r>
              <a:rPr lang="en-US" dirty="0"/>
              <a:t>What does AWS </a:t>
            </a:r>
            <a:r>
              <a:rPr lang="en-US" dirty="0" err="1"/>
              <a:t>CodeDeploy</a:t>
            </a:r>
            <a:r>
              <a:rPr lang="en-US" dirty="0"/>
              <a:t> do during Deployment?</a:t>
            </a:r>
          </a:p>
        </p:txBody>
      </p:sp>
      <p:pic>
        <p:nvPicPr>
          <p:cNvPr id="4" name="Picture 3">
            <a:extLst>
              <a:ext uri="{FF2B5EF4-FFF2-40B4-BE49-F238E27FC236}">
                <a16:creationId xmlns:a16="http://schemas.microsoft.com/office/drawing/2014/main" id="{957738E8-95BA-4311-9C8D-1102FE1F406B}"/>
              </a:ext>
            </a:extLst>
          </p:cNvPr>
          <p:cNvPicPr>
            <a:picLocks noChangeAspect="1"/>
          </p:cNvPicPr>
          <p:nvPr/>
        </p:nvPicPr>
        <p:blipFill>
          <a:blip r:embed="rId2"/>
          <a:stretch>
            <a:fillRect/>
          </a:stretch>
        </p:blipFill>
        <p:spPr>
          <a:xfrm>
            <a:off x="698498" y="1077160"/>
            <a:ext cx="1790700" cy="1162050"/>
          </a:xfrm>
          <a:prstGeom prst="rect">
            <a:avLst/>
          </a:prstGeom>
        </p:spPr>
      </p:pic>
      <p:pic>
        <p:nvPicPr>
          <p:cNvPr id="8" name="Picture 7">
            <a:extLst>
              <a:ext uri="{FF2B5EF4-FFF2-40B4-BE49-F238E27FC236}">
                <a16:creationId xmlns:a16="http://schemas.microsoft.com/office/drawing/2014/main" id="{E32F1B49-2054-450F-8CC1-308063E3C5A2}"/>
              </a:ext>
            </a:extLst>
          </p:cNvPr>
          <p:cNvPicPr>
            <a:picLocks noChangeAspect="1"/>
          </p:cNvPicPr>
          <p:nvPr/>
        </p:nvPicPr>
        <p:blipFill>
          <a:blip r:embed="rId3"/>
          <a:stretch>
            <a:fillRect/>
          </a:stretch>
        </p:blipFill>
        <p:spPr>
          <a:xfrm>
            <a:off x="7554151" y="1386484"/>
            <a:ext cx="1490419" cy="611739"/>
          </a:xfrm>
          <a:prstGeom prst="rect">
            <a:avLst/>
          </a:prstGeom>
        </p:spPr>
      </p:pic>
      <p:pic>
        <p:nvPicPr>
          <p:cNvPr id="9" name="Picture 8">
            <a:extLst>
              <a:ext uri="{FF2B5EF4-FFF2-40B4-BE49-F238E27FC236}">
                <a16:creationId xmlns:a16="http://schemas.microsoft.com/office/drawing/2014/main" id="{E0644295-6638-4204-9195-C222B38DF0A0}"/>
              </a:ext>
            </a:extLst>
          </p:cNvPr>
          <p:cNvPicPr>
            <a:picLocks noChangeAspect="1"/>
          </p:cNvPicPr>
          <p:nvPr/>
        </p:nvPicPr>
        <p:blipFill>
          <a:blip r:embed="rId4"/>
          <a:stretch>
            <a:fillRect/>
          </a:stretch>
        </p:blipFill>
        <p:spPr>
          <a:xfrm>
            <a:off x="2614112" y="1412666"/>
            <a:ext cx="1144837" cy="423433"/>
          </a:xfrm>
          <a:prstGeom prst="rect">
            <a:avLst/>
          </a:prstGeom>
        </p:spPr>
      </p:pic>
      <p:pic>
        <p:nvPicPr>
          <p:cNvPr id="10" name="Picture 9">
            <a:extLst>
              <a:ext uri="{FF2B5EF4-FFF2-40B4-BE49-F238E27FC236}">
                <a16:creationId xmlns:a16="http://schemas.microsoft.com/office/drawing/2014/main" id="{1125F57F-D345-48E7-8538-11631B7AD9EC}"/>
              </a:ext>
            </a:extLst>
          </p:cNvPr>
          <p:cNvPicPr>
            <a:picLocks noChangeAspect="1"/>
          </p:cNvPicPr>
          <p:nvPr/>
        </p:nvPicPr>
        <p:blipFill>
          <a:blip r:embed="rId5"/>
          <a:stretch>
            <a:fillRect/>
          </a:stretch>
        </p:blipFill>
        <p:spPr>
          <a:xfrm>
            <a:off x="6636220" y="1253558"/>
            <a:ext cx="848823" cy="978823"/>
          </a:xfrm>
          <a:prstGeom prst="rect">
            <a:avLst/>
          </a:prstGeom>
        </p:spPr>
      </p:pic>
      <p:sp>
        <p:nvSpPr>
          <p:cNvPr id="11" name="Arrow: Right 10">
            <a:extLst>
              <a:ext uri="{FF2B5EF4-FFF2-40B4-BE49-F238E27FC236}">
                <a16:creationId xmlns:a16="http://schemas.microsoft.com/office/drawing/2014/main" id="{9D226AE9-BF1D-4983-9B75-57DE6D26C168}"/>
              </a:ext>
            </a:extLst>
          </p:cNvPr>
          <p:cNvSpPr/>
          <p:nvPr/>
        </p:nvSpPr>
        <p:spPr>
          <a:xfrm>
            <a:off x="3883863" y="1351467"/>
            <a:ext cx="2431212"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Calibri Light" charset="0"/>
                <a:ea typeface="Calibri Light" charset="0"/>
                <a:cs typeface="Calibri Light" charset="0"/>
              </a:rPr>
              <a:t>#1 Copies to EC2 &amp; Extracts</a:t>
            </a:r>
          </a:p>
        </p:txBody>
      </p:sp>
      <p:sp>
        <p:nvSpPr>
          <p:cNvPr id="12" name="Rectangle: Rounded Corners 11">
            <a:extLst>
              <a:ext uri="{FF2B5EF4-FFF2-40B4-BE49-F238E27FC236}">
                <a16:creationId xmlns:a16="http://schemas.microsoft.com/office/drawing/2014/main" id="{98142912-0F0F-41EE-A0D6-2E6736441FD3}"/>
              </a:ext>
            </a:extLst>
          </p:cNvPr>
          <p:cNvSpPr/>
          <p:nvPr/>
        </p:nvSpPr>
        <p:spPr>
          <a:xfrm>
            <a:off x="6570642" y="1170599"/>
            <a:ext cx="2473927" cy="1061781"/>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3" name="Rectangle 12">
            <a:extLst>
              <a:ext uri="{FF2B5EF4-FFF2-40B4-BE49-F238E27FC236}">
                <a16:creationId xmlns:a16="http://schemas.microsoft.com/office/drawing/2014/main" id="{67404212-3817-48A5-BEF4-E73556270038}"/>
              </a:ext>
            </a:extLst>
          </p:cNvPr>
          <p:cNvSpPr/>
          <p:nvPr/>
        </p:nvSpPr>
        <p:spPr>
          <a:xfrm>
            <a:off x="698498" y="2270122"/>
            <a:ext cx="10575091" cy="138499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u="sng" dirty="0">
                <a:latin typeface="Courier New" panose="02070309020205020404" pitchFamily="49" charset="0"/>
                <a:cs typeface="Courier New" panose="02070309020205020404" pitchFamily="49" charset="0"/>
              </a:rPr>
              <a:t>#2 Executes start_server.sh:</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export </a:t>
            </a:r>
            <a:r>
              <a:rPr lang="en-US" sz="1400" b="1" dirty="0">
                <a:latin typeface="Courier New" panose="02070309020205020404" pitchFamily="49" charset="0"/>
                <a:cs typeface="Courier New" panose="02070309020205020404" pitchFamily="49" charset="0"/>
              </a:rPr>
              <a:t>DT_TAGS</a:t>
            </a:r>
            <a:r>
              <a:rPr lang="en-US" sz="1400" dirty="0">
                <a:latin typeface="Courier New" panose="02070309020205020404" pitchFamily="49" charset="0"/>
                <a:cs typeface="Courier New" panose="02070309020205020404" pitchFamily="49" charset="0"/>
              </a:rPr>
              <a:t>=APPLICATION_NAME=$APPLICATION_NAME</a:t>
            </a:r>
          </a:p>
          <a:p>
            <a:r>
              <a:rPr lang="en-US" sz="1400" dirty="0">
                <a:latin typeface="Courier New" panose="02070309020205020404" pitchFamily="49" charset="0"/>
                <a:cs typeface="Courier New" panose="02070309020205020404" pitchFamily="49" charset="0"/>
              </a:rPr>
              <a:t>export </a:t>
            </a:r>
            <a:r>
              <a:rPr lang="en-US" sz="1400" b="1" dirty="0">
                <a:latin typeface="Courier New" panose="02070309020205020404" pitchFamily="49" charset="0"/>
                <a:cs typeface="Courier New" panose="02070309020205020404" pitchFamily="49" charset="0"/>
              </a:rPr>
              <a:t>DT_CUSTOM_PROP</a:t>
            </a:r>
            <a:r>
              <a:rPr lang="en-US" sz="1400" dirty="0">
                <a:latin typeface="Courier New" panose="02070309020205020404" pitchFamily="49" charset="0"/>
                <a:cs typeface="Courier New" panose="02070309020205020404" pitchFamily="49" charset="0"/>
              </a:rPr>
              <a:t>="DEPLOYMENT_ID=$DEPLOYMENT_ID DEPLOYMENT_GROUP_NAME=$DEPLOYMENT_GROUP_NAME APPLICATION_NAME=$APPLICATION_NAME“</a:t>
            </a:r>
          </a:p>
          <a:p>
            <a:r>
              <a:rPr lang="en-US" sz="1400" dirty="0">
                <a:latin typeface="Courier New" panose="02070309020205020404" pitchFamily="49" charset="0"/>
                <a:cs typeface="Courier New" panose="02070309020205020404" pitchFamily="49" charset="0"/>
              </a:rPr>
              <a:t>export </a:t>
            </a:r>
            <a:r>
              <a:rPr lang="en-US" sz="1400" b="1" dirty="0">
                <a:latin typeface="Courier New" panose="02070309020205020404" pitchFamily="49" charset="0"/>
                <a:cs typeface="Courier New" panose="02070309020205020404" pitchFamily="49" charset="0"/>
              </a:rPr>
              <a:t>DT_CLUSTER_ID</a:t>
            </a:r>
            <a:r>
              <a:rPr lang="en-US" sz="1400" dirty="0">
                <a:latin typeface="Courier New" panose="02070309020205020404" pitchFamily="49" charset="0"/>
                <a:cs typeface="Courier New" panose="02070309020205020404" pitchFamily="49" charset="0"/>
              </a:rPr>
              <a:t>="$DEPLOYMENT_GROUP_NAME $APPLICATION_NAME“</a:t>
            </a:r>
          </a:p>
          <a:p>
            <a:r>
              <a:rPr lang="en-US" sz="1400" dirty="0">
                <a:latin typeface="Courier New" panose="02070309020205020404" pitchFamily="49" charset="0"/>
                <a:cs typeface="Courier New" panose="02070309020205020404" pitchFamily="49" charset="0"/>
              </a:rPr>
              <a:t>pm2 start app.js &amp;&gt; pm2start.log</a:t>
            </a:r>
          </a:p>
        </p:txBody>
      </p:sp>
      <p:pic>
        <p:nvPicPr>
          <p:cNvPr id="5" name="Picture 4">
            <a:extLst>
              <a:ext uri="{FF2B5EF4-FFF2-40B4-BE49-F238E27FC236}">
                <a16:creationId xmlns:a16="http://schemas.microsoft.com/office/drawing/2014/main" id="{F2C93197-A55A-479C-96D0-17B6A29571F8}"/>
              </a:ext>
            </a:extLst>
          </p:cNvPr>
          <p:cNvPicPr>
            <a:picLocks noChangeAspect="1"/>
          </p:cNvPicPr>
          <p:nvPr/>
        </p:nvPicPr>
        <p:blipFill>
          <a:blip r:embed="rId6"/>
          <a:stretch>
            <a:fillRect/>
          </a:stretch>
        </p:blipFill>
        <p:spPr>
          <a:xfrm>
            <a:off x="720193" y="3730599"/>
            <a:ext cx="10312766" cy="3122565"/>
          </a:xfrm>
          <a:prstGeom prst="rect">
            <a:avLst/>
          </a:prstGeom>
        </p:spPr>
      </p:pic>
      <p:sp>
        <p:nvSpPr>
          <p:cNvPr id="14" name="Arrow: Right 13">
            <a:extLst>
              <a:ext uri="{FF2B5EF4-FFF2-40B4-BE49-F238E27FC236}">
                <a16:creationId xmlns:a16="http://schemas.microsoft.com/office/drawing/2014/main" id="{38CB3C83-4F79-42CF-88D9-AC5B6BF90DEC}"/>
              </a:ext>
            </a:extLst>
          </p:cNvPr>
          <p:cNvSpPr/>
          <p:nvPr/>
        </p:nvSpPr>
        <p:spPr>
          <a:xfrm flipH="1">
            <a:off x="3883863" y="6197406"/>
            <a:ext cx="3332209" cy="65575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DT_CUSTOM_PROP</a:t>
            </a:r>
          </a:p>
        </p:txBody>
      </p:sp>
      <p:sp>
        <p:nvSpPr>
          <p:cNvPr id="15" name="Arrow: Right 14">
            <a:extLst>
              <a:ext uri="{FF2B5EF4-FFF2-40B4-BE49-F238E27FC236}">
                <a16:creationId xmlns:a16="http://schemas.microsoft.com/office/drawing/2014/main" id="{E7E99A60-8FA9-4B48-81B0-1475C50E72F0}"/>
              </a:ext>
            </a:extLst>
          </p:cNvPr>
          <p:cNvSpPr/>
          <p:nvPr/>
        </p:nvSpPr>
        <p:spPr>
          <a:xfrm flipH="1">
            <a:off x="3166447" y="3655117"/>
            <a:ext cx="2367578" cy="65575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DT_CLUSTER_ID</a:t>
            </a:r>
          </a:p>
        </p:txBody>
      </p:sp>
      <p:sp>
        <p:nvSpPr>
          <p:cNvPr id="16" name="Arrow: Right 15">
            <a:extLst>
              <a:ext uri="{FF2B5EF4-FFF2-40B4-BE49-F238E27FC236}">
                <a16:creationId xmlns:a16="http://schemas.microsoft.com/office/drawing/2014/main" id="{43B50546-EAA9-4909-9C2A-732A5958221A}"/>
              </a:ext>
            </a:extLst>
          </p:cNvPr>
          <p:cNvSpPr/>
          <p:nvPr/>
        </p:nvSpPr>
        <p:spPr>
          <a:xfrm flipH="1">
            <a:off x="3444906" y="4135396"/>
            <a:ext cx="2367578" cy="65575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DT_TAGS</a:t>
            </a:r>
          </a:p>
        </p:txBody>
      </p:sp>
    </p:spTree>
    <p:extLst>
      <p:ext uri="{BB962C8B-B14F-4D97-AF65-F5344CB8AC3E}">
        <p14:creationId xmlns:p14="http://schemas.microsoft.com/office/powerpoint/2010/main" val="254527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49F1-0687-4EEA-8E58-51DB3B4EF4F7}"/>
              </a:ext>
            </a:extLst>
          </p:cNvPr>
          <p:cNvSpPr>
            <a:spLocks noGrp="1"/>
          </p:cNvSpPr>
          <p:nvPr>
            <p:ph type="title"/>
          </p:nvPr>
        </p:nvSpPr>
        <p:spPr/>
        <p:txBody>
          <a:bodyPr/>
          <a:lstStyle/>
          <a:p>
            <a:r>
              <a:rPr lang="en-US" dirty="0"/>
              <a:t>What does </a:t>
            </a:r>
            <a:r>
              <a:rPr lang="en-US" dirty="0" err="1"/>
              <a:t>PushDynatraceDeploymentInfo</a:t>
            </a:r>
            <a:r>
              <a:rPr lang="en-US" dirty="0"/>
              <a:t> do? And WHY can it FAIL?</a:t>
            </a:r>
          </a:p>
        </p:txBody>
      </p:sp>
      <p:sp>
        <p:nvSpPr>
          <p:cNvPr id="6" name="Rectangle 5">
            <a:extLst>
              <a:ext uri="{FF2B5EF4-FFF2-40B4-BE49-F238E27FC236}">
                <a16:creationId xmlns:a16="http://schemas.microsoft.com/office/drawing/2014/main" id="{A61DABBA-4503-4E33-B951-7B91CCB93955}"/>
              </a:ext>
            </a:extLst>
          </p:cNvPr>
          <p:cNvSpPr/>
          <p:nvPr/>
        </p:nvSpPr>
        <p:spPr>
          <a:xfrm>
            <a:off x="640092" y="1379490"/>
            <a:ext cx="3725229" cy="4339650"/>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200" u="sng" dirty="0" err="1">
                <a:latin typeface="Courier New" panose="02070309020205020404" pitchFamily="49" charset="0"/>
                <a:cs typeface="Courier New" panose="02070309020205020404" pitchFamily="49" charset="0"/>
              </a:rPr>
              <a:t>Monspec</a:t>
            </a:r>
            <a:r>
              <a:rPr lang="en-US" sz="1200" u="sng" dirty="0">
                <a:latin typeface="Courier New" panose="02070309020205020404" pitchFamily="49" charset="0"/>
                <a:cs typeface="Courier New" panose="02070309020205020404" pitchFamily="49" charset="0"/>
              </a:rPr>
              <a:t> (Monitoring as Code)</a:t>
            </a:r>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SampleJSonService</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etype</a:t>
            </a:r>
            <a:r>
              <a:rPr lang="en-US" sz="1200" dirty="0">
                <a:latin typeface="Courier New" panose="02070309020205020404" pitchFamily="49" charset="0"/>
                <a:cs typeface="Courier New" panose="02070309020205020404" pitchFamily="49" charset="0"/>
              </a:rPr>
              <a:t>": "SERVICE",</a:t>
            </a:r>
          </a:p>
          <a:p>
            <a:r>
              <a:rPr lang="en-US" sz="1200" dirty="0">
                <a:latin typeface="Courier New" panose="02070309020205020404" pitchFamily="49" charset="0"/>
                <a:cs typeface="Courier New" panose="02070309020205020404" pitchFamily="49" charset="0"/>
              </a:rPr>
              <a:t>   "environments" : { </a:t>
            </a:r>
          </a:p>
          <a:p>
            <a:r>
              <a:rPr lang="en-US" sz="1200" dirty="0">
                <a:latin typeface="Courier New" panose="02070309020205020404" pitchFamily="49" charset="0"/>
                <a:cs typeface="Courier New" panose="02070309020205020404" pitchFamily="49" charset="0"/>
              </a:rPr>
              <a:t>     "Staging" : {</a:t>
            </a:r>
          </a:p>
          <a:p>
            <a:r>
              <a:rPr lang="en-US" sz="1200" dirty="0">
                <a:latin typeface="Courier New" panose="02070309020205020404" pitchFamily="49" charset="0"/>
                <a:cs typeface="Courier New" panose="02070309020205020404" pitchFamily="49" charset="0"/>
              </a:rPr>
              <a:t>       "tags"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"context": "CONTEXTLESS",</a:t>
            </a:r>
          </a:p>
          <a:p>
            <a:r>
              <a:rPr lang="en-US" sz="1200" dirty="0">
                <a:latin typeface="Courier New" panose="02070309020205020404" pitchFamily="49" charset="0"/>
                <a:cs typeface="Courier New" panose="02070309020205020404" pitchFamily="49" charset="0"/>
              </a:rPr>
              <a:t>           "key": "</a:t>
            </a:r>
            <a:r>
              <a:rPr lang="en-US" sz="1200" dirty="0" err="1">
                <a:latin typeface="Courier New" panose="02070309020205020404" pitchFamily="49" charset="0"/>
                <a:cs typeface="Courier New" panose="02070309020205020404" pitchFamily="49" charset="0"/>
              </a:rPr>
              <a:t>DeploymentGroup</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"value": "Staging"</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"Production" : {</a:t>
            </a:r>
          </a:p>
          <a:p>
            <a:r>
              <a:rPr lang="en-US" sz="1200" dirty="0">
                <a:latin typeface="Courier New" panose="02070309020205020404" pitchFamily="49" charset="0"/>
                <a:cs typeface="Courier New" panose="02070309020205020404" pitchFamily="49" charset="0"/>
              </a:rPr>
              <a:t>         "tags"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"context": "CONTEXTLESS",</a:t>
            </a:r>
          </a:p>
          <a:p>
            <a:r>
              <a:rPr lang="en-US" sz="1200" dirty="0">
                <a:latin typeface="Courier New" panose="02070309020205020404" pitchFamily="49" charset="0"/>
                <a:cs typeface="Courier New" panose="02070309020205020404" pitchFamily="49" charset="0"/>
              </a:rPr>
              <a:t>             "key": "</a:t>
            </a:r>
            <a:r>
              <a:rPr lang="en-US" sz="1200" dirty="0" err="1">
                <a:latin typeface="Courier New" panose="02070309020205020404" pitchFamily="49" charset="0"/>
                <a:cs typeface="Courier New" panose="02070309020205020404" pitchFamily="49" charset="0"/>
              </a:rPr>
              <a:t>DeploymentGroup</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"value": "Production"</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p:txBody>
      </p:sp>
      <p:sp>
        <p:nvSpPr>
          <p:cNvPr id="9" name="Arrow: Right 8">
            <a:extLst>
              <a:ext uri="{FF2B5EF4-FFF2-40B4-BE49-F238E27FC236}">
                <a16:creationId xmlns:a16="http://schemas.microsoft.com/office/drawing/2014/main" id="{F1747898-C240-4C00-8569-99170A0C0CAB}"/>
              </a:ext>
            </a:extLst>
          </p:cNvPr>
          <p:cNvSpPr/>
          <p:nvPr/>
        </p:nvSpPr>
        <p:spPr>
          <a:xfrm rot="10800000" flipH="1">
            <a:off x="6503667" y="1600638"/>
            <a:ext cx="53608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11" name="Picture 10">
            <a:extLst>
              <a:ext uri="{FF2B5EF4-FFF2-40B4-BE49-F238E27FC236}">
                <a16:creationId xmlns:a16="http://schemas.microsoft.com/office/drawing/2014/main" id="{22EB1410-A4CD-4477-9C93-B1E736BBCB05}"/>
              </a:ext>
            </a:extLst>
          </p:cNvPr>
          <p:cNvPicPr>
            <a:picLocks noChangeAspect="1"/>
          </p:cNvPicPr>
          <p:nvPr/>
        </p:nvPicPr>
        <p:blipFill>
          <a:blip r:embed="rId2"/>
          <a:stretch>
            <a:fillRect/>
          </a:stretch>
        </p:blipFill>
        <p:spPr>
          <a:xfrm>
            <a:off x="7368728" y="2918726"/>
            <a:ext cx="755448" cy="832392"/>
          </a:xfrm>
          <a:prstGeom prst="rect">
            <a:avLst/>
          </a:prstGeom>
        </p:spPr>
      </p:pic>
      <p:pic>
        <p:nvPicPr>
          <p:cNvPr id="12" name="Picture 8" descr="Image result for dynatrace logo">
            <a:extLst>
              <a:ext uri="{FF2B5EF4-FFF2-40B4-BE49-F238E27FC236}">
                <a16:creationId xmlns:a16="http://schemas.microsoft.com/office/drawing/2014/main" id="{DBFADAA5-FBC1-43B4-AB94-32648D4450D0}"/>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10851" t="11546" r="60947" b="35446"/>
          <a:stretch/>
        </p:blipFill>
        <p:spPr bwMode="auto">
          <a:xfrm>
            <a:off x="7339240" y="4044941"/>
            <a:ext cx="814421" cy="840861"/>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B005619F-9146-45C8-936E-29262895EC2B}"/>
              </a:ext>
            </a:extLst>
          </p:cNvPr>
          <p:cNvSpPr/>
          <p:nvPr/>
        </p:nvSpPr>
        <p:spPr>
          <a:xfrm rot="10800000" flipH="1">
            <a:off x="4454349" y="1600638"/>
            <a:ext cx="38004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4" name="Arrow: Right 13">
            <a:extLst>
              <a:ext uri="{FF2B5EF4-FFF2-40B4-BE49-F238E27FC236}">
                <a16:creationId xmlns:a16="http://schemas.microsoft.com/office/drawing/2014/main" id="{33472EEA-F665-4E0C-86D6-7CE482691D77}"/>
              </a:ext>
            </a:extLst>
          </p:cNvPr>
          <p:cNvSpPr/>
          <p:nvPr/>
        </p:nvSpPr>
        <p:spPr>
          <a:xfrm rot="5400000">
            <a:off x="7703810" y="3792924"/>
            <a:ext cx="376445" cy="29116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5" name="TextBox 14">
            <a:extLst>
              <a:ext uri="{FF2B5EF4-FFF2-40B4-BE49-F238E27FC236}">
                <a16:creationId xmlns:a16="http://schemas.microsoft.com/office/drawing/2014/main" id="{7BFD594F-EF92-493A-901D-7AA72B72FD4B}"/>
              </a:ext>
            </a:extLst>
          </p:cNvPr>
          <p:cNvSpPr txBox="1"/>
          <p:nvPr/>
        </p:nvSpPr>
        <p:spPr>
          <a:xfrm>
            <a:off x="8355161" y="3169496"/>
            <a:ext cx="1976313" cy="404618"/>
          </a:xfrm>
          <a:prstGeom prst="rect">
            <a:avLst/>
          </a:prstGeom>
          <a:noFill/>
        </p:spPr>
        <p:txBody>
          <a:bodyPr wrap="none" lIns="0" tIns="0" rIns="0" bIns="0" rtlCol="0">
            <a:normAutofit lnSpcReduction="10000"/>
          </a:bodyPr>
          <a:lstStyle/>
          <a:p>
            <a:pPr>
              <a:lnSpc>
                <a:spcPct val="120000"/>
              </a:lnSpc>
            </a:pPr>
            <a:r>
              <a:rPr lang="en-US" sz="1200" i="1" u="sng" dirty="0" err="1">
                <a:latin typeface="Calibri Light" charset="0"/>
                <a:ea typeface="Calibri Light" charset="0"/>
                <a:cs typeface="Calibri Light" charset="0"/>
              </a:rPr>
              <a:t>pushDynatraceDeploymentEvent</a:t>
            </a:r>
            <a:endParaRPr lang="en-US" sz="1200" i="1" u="sng" dirty="0">
              <a:latin typeface="Calibri Light" charset="0"/>
              <a:ea typeface="Calibri Light" charset="0"/>
              <a:cs typeface="Calibri Light" charset="0"/>
            </a:endParaRPr>
          </a:p>
          <a:p>
            <a:pPr>
              <a:lnSpc>
                <a:spcPct val="120000"/>
              </a:lnSpc>
            </a:pPr>
            <a:r>
              <a:rPr lang="en-US" sz="1100" dirty="0">
                <a:latin typeface="Calibri Light" charset="0"/>
                <a:ea typeface="Calibri Light" charset="0"/>
                <a:cs typeface="Calibri Light" charset="0"/>
              </a:rPr>
              <a:t>Pulls Information from </a:t>
            </a:r>
            <a:r>
              <a:rPr lang="en-US" sz="1100" dirty="0" err="1">
                <a:latin typeface="Calibri Light" charset="0"/>
                <a:ea typeface="Calibri Light" charset="0"/>
                <a:cs typeface="Calibri Light" charset="0"/>
              </a:rPr>
              <a:t>Monspec</a:t>
            </a:r>
            <a:endParaRPr lang="en-US" sz="1100" dirty="0">
              <a:latin typeface="Calibri Light" charset="0"/>
              <a:ea typeface="Calibri Light" charset="0"/>
              <a:cs typeface="Calibri Light" charset="0"/>
            </a:endParaRPr>
          </a:p>
        </p:txBody>
      </p:sp>
      <p:pic>
        <p:nvPicPr>
          <p:cNvPr id="17" name="Picture 16">
            <a:extLst>
              <a:ext uri="{FF2B5EF4-FFF2-40B4-BE49-F238E27FC236}">
                <a16:creationId xmlns:a16="http://schemas.microsoft.com/office/drawing/2014/main" id="{515C30B2-9D5E-4211-A17D-144CA2C7C314}"/>
              </a:ext>
            </a:extLst>
          </p:cNvPr>
          <p:cNvPicPr>
            <a:picLocks noChangeAspect="1"/>
          </p:cNvPicPr>
          <p:nvPr/>
        </p:nvPicPr>
        <p:blipFill>
          <a:blip r:embed="rId4"/>
          <a:stretch>
            <a:fillRect/>
          </a:stretch>
        </p:blipFill>
        <p:spPr>
          <a:xfrm>
            <a:off x="6752365" y="5302492"/>
            <a:ext cx="2590953" cy="1068768"/>
          </a:xfrm>
          <a:prstGeom prst="rect">
            <a:avLst/>
          </a:prstGeom>
        </p:spPr>
      </p:pic>
      <p:sp>
        <p:nvSpPr>
          <p:cNvPr id="20" name="Arrow: Right 19">
            <a:extLst>
              <a:ext uri="{FF2B5EF4-FFF2-40B4-BE49-F238E27FC236}">
                <a16:creationId xmlns:a16="http://schemas.microsoft.com/office/drawing/2014/main" id="{1560B7F2-7DEB-4844-A4D6-56BD4D44EA25}"/>
              </a:ext>
            </a:extLst>
          </p:cNvPr>
          <p:cNvSpPr/>
          <p:nvPr/>
        </p:nvSpPr>
        <p:spPr>
          <a:xfrm rot="5400000">
            <a:off x="7710702" y="2615070"/>
            <a:ext cx="362661" cy="29116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1" name="Arrow: Right 20">
            <a:extLst>
              <a:ext uri="{FF2B5EF4-FFF2-40B4-BE49-F238E27FC236}">
                <a16:creationId xmlns:a16="http://schemas.microsoft.com/office/drawing/2014/main" id="{23949732-2178-493D-9102-0A79A9454F51}"/>
              </a:ext>
            </a:extLst>
          </p:cNvPr>
          <p:cNvSpPr/>
          <p:nvPr/>
        </p:nvSpPr>
        <p:spPr>
          <a:xfrm rot="5400000">
            <a:off x="7716242" y="5045759"/>
            <a:ext cx="351582" cy="29116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2" name="Arrow: Right 21">
            <a:extLst>
              <a:ext uri="{FF2B5EF4-FFF2-40B4-BE49-F238E27FC236}">
                <a16:creationId xmlns:a16="http://schemas.microsoft.com/office/drawing/2014/main" id="{07B57E35-1D28-4884-A52E-CAAB2DC6A37F}"/>
              </a:ext>
            </a:extLst>
          </p:cNvPr>
          <p:cNvSpPr/>
          <p:nvPr/>
        </p:nvSpPr>
        <p:spPr>
          <a:xfrm rot="16200000">
            <a:off x="7394292" y="4930350"/>
            <a:ext cx="327953" cy="291165"/>
          </a:xfrm>
          <a:prstGeom prst="rightArrow">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3" name="Arrow: Right 22">
            <a:extLst>
              <a:ext uri="{FF2B5EF4-FFF2-40B4-BE49-F238E27FC236}">
                <a16:creationId xmlns:a16="http://schemas.microsoft.com/office/drawing/2014/main" id="{99E9B45F-075D-4359-82EC-69276F51814C}"/>
              </a:ext>
            </a:extLst>
          </p:cNvPr>
          <p:cNvSpPr/>
          <p:nvPr/>
        </p:nvSpPr>
        <p:spPr>
          <a:xfrm rot="16200000">
            <a:off x="7391061" y="3732151"/>
            <a:ext cx="334413" cy="291165"/>
          </a:xfrm>
          <a:prstGeom prst="rightArrow">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27" name="Picture 26">
            <a:extLst>
              <a:ext uri="{FF2B5EF4-FFF2-40B4-BE49-F238E27FC236}">
                <a16:creationId xmlns:a16="http://schemas.microsoft.com/office/drawing/2014/main" id="{614EACCA-8482-4040-B789-34B87ACB73A8}"/>
              </a:ext>
            </a:extLst>
          </p:cNvPr>
          <p:cNvPicPr>
            <a:picLocks noChangeAspect="1"/>
          </p:cNvPicPr>
          <p:nvPr/>
        </p:nvPicPr>
        <p:blipFill>
          <a:blip r:embed="rId5"/>
          <a:stretch>
            <a:fillRect/>
          </a:stretch>
        </p:blipFill>
        <p:spPr>
          <a:xfrm>
            <a:off x="7124958" y="1383210"/>
            <a:ext cx="4639322" cy="1133633"/>
          </a:xfrm>
          <a:prstGeom prst="rect">
            <a:avLst/>
          </a:prstGeom>
        </p:spPr>
      </p:pic>
      <p:pic>
        <p:nvPicPr>
          <p:cNvPr id="28" name="Picture 27">
            <a:extLst>
              <a:ext uri="{FF2B5EF4-FFF2-40B4-BE49-F238E27FC236}">
                <a16:creationId xmlns:a16="http://schemas.microsoft.com/office/drawing/2014/main" id="{4424556E-44C8-42B6-8028-E46300AD991A}"/>
              </a:ext>
            </a:extLst>
          </p:cNvPr>
          <p:cNvPicPr>
            <a:picLocks noChangeAspect="1"/>
          </p:cNvPicPr>
          <p:nvPr/>
        </p:nvPicPr>
        <p:blipFill>
          <a:blip r:embed="rId6"/>
          <a:stretch>
            <a:fillRect/>
          </a:stretch>
        </p:blipFill>
        <p:spPr>
          <a:xfrm>
            <a:off x="4900687" y="1430841"/>
            <a:ext cx="1505160" cy="1086002"/>
          </a:xfrm>
          <a:prstGeom prst="rect">
            <a:avLst/>
          </a:prstGeom>
        </p:spPr>
      </p:pic>
      <p:sp>
        <p:nvSpPr>
          <p:cNvPr id="24" name="Arrow: Right 23">
            <a:extLst>
              <a:ext uri="{FF2B5EF4-FFF2-40B4-BE49-F238E27FC236}">
                <a16:creationId xmlns:a16="http://schemas.microsoft.com/office/drawing/2014/main" id="{2C79456F-2206-488D-8ED0-8BAB70BB9C64}"/>
              </a:ext>
            </a:extLst>
          </p:cNvPr>
          <p:cNvSpPr/>
          <p:nvPr/>
        </p:nvSpPr>
        <p:spPr>
          <a:xfrm rot="16200000">
            <a:off x="7399147" y="2518009"/>
            <a:ext cx="318242" cy="291165"/>
          </a:xfrm>
          <a:prstGeom prst="rightArrow">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9" name="Rectangle: Rounded Corners 28">
            <a:extLst>
              <a:ext uri="{FF2B5EF4-FFF2-40B4-BE49-F238E27FC236}">
                <a16:creationId xmlns:a16="http://schemas.microsoft.com/office/drawing/2014/main" id="{5F2EA410-E283-482D-AC05-3AC7F3E87D57}"/>
              </a:ext>
            </a:extLst>
          </p:cNvPr>
          <p:cNvSpPr/>
          <p:nvPr/>
        </p:nvSpPr>
        <p:spPr>
          <a:xfrm>
            <a:off x="9343318" y="2132735"/>
            <a:ext cx="2361002" cy="305909"/>
          </a:xfrm>
          <a:prstGeom prst="roundRect">
            <a:avLst/>
          </a:prstGeom>
          <a:noFill/>
          <a:ln w="254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0" name="Rectangle: Rounded Corners 29">
            <a:extLst>
              <a:ext uri="{FF2B5EF4-FFF2-40B4-BE49-F238E27FC236}">
                <a16:creationId xmlns:a16="http://schemas.microsoft.com/office/drawing/2014/main" id="{23EB1C98-328E-4595-8EEE-DEFE64E74A41}"/>
              </a:ext>
            </a:extLst>
          </p:cNvPr>
          <p:cNvSpPr/>
          <p:nvPr/>
        </p:nvSpPr>
        <p:spPr>
          <a:xfrm>
            <a:off x="1183374" y="2132735"/>
            <a:ext cx="2935402" cy="1516080"/>
          </a:xfrm>
          <a:prstGeom prst="roundRect">
            <a:avLst/>
          </a:prstGeom>
          <a:noFill/>
          <a:ln w="254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1" name="Rectangle: Rounded Corners 30">
            <a:extLst>
              <a:ext uri="{FF2B5EF4-FFF2-40B4-BE49-F238E27FC236}">
                <a16:creationId xmlns:a16="http://schemas.microsoft.com/office/drawing/2014/main" id="{3DD6246C-7200-4FE1-9EEE-76A2A173C5B2}"/>
              </a:ext>
            </a:extLst>
          </p:cNvPr>
          <p:cNvSpPr/>
          <p:nvPr/>
        </p:nvSpPr>
        <p:spPr>
          <a:xfrm>
            <a:off x="7017050" y="6006463"/>
            <a:ext cx="1396835" cy="305909"/>
          </a:xfrm>
          <a:prstGeom prst="roundRect">
            <a:avLst/>
          </a:prstGeom>
          <a:noFill/>
          <a:ln w="254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8" name="Multiplication Sign 17">
            <a:extLst>
              <a:ext uri="{FF2B5EF4-FFF2-40B4-BE49-F238E27FC236}">
                <a16:creationId xmlns:a16="http://schemas.microsoft.com/office/drawing/2014/main" id="{CDC3139E-1903-46F3-A1B4-CDB39BAB8D65}"/>
              </a:ext>
            </a:extLst>
          </p:cNvPr>
          <p:cNvSpPr/>
          <p:nvPr/>
        </p:nvSpPr>
        <p:spPr>
          <a:xfrm>
            <a:off x="7314834" y="5810915"/>
            <a:ext cx="697379" cy="697006"/>
          </a:xfrm>
          <a:prstGeom prst="mathMultiply">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2" name="TextBox 31">
            <a:extLst>
              <a:ext uri="{FF2B5EF4-FFF2-40B4-BE49-F238E27FC236}">
                <a16:creationId xmlns:a16="http://schemas.microsoft.com/office/drawing/2014/main" id="{53F0DBCC-8FEF-4917-B220-28713A251474}"/>
              </a:ext>
            </a:extLst>
          </p:cNvPr>
          <p:cNvSpPr txBox="1"/>
          <p:nvPr/>
        </p:nvSpPr>
        <p:spPr>
          <a:xfrm>
            <a:off x="8355161" y="4278085"/>
            <a:ext cx="1976313" cy="404618"/>
          </a:xfrm>
          <a:prstGeom prst="rect">
            <a:avLst/>
          </a:prstGeom>
          <a:noFill/>
        </p:spPr>
        <p:txBody>
          <a:bodyPr wrap="none" lIns="0" tIns="0" rIns="0" bIns="0" rtlCol="0">
            <a:normAutofit lnSpcReduction="10000"/>
          </a:bodyPr>
          <a:lstStyle/>
          <a:p>
            <a:pPr>
              <a:lnSpc>
                <a:spcPct val="120000"/>
              </a:lnSpc>
            </a:pPr>
            <a:r>
              <a:rPr lang="en-US" sz="1200" i="1" u="sng" dirty="0">
                <a:latin typeface="Calibri Light" charset="0"/>
                <a:ea typeface="Calibri Light" charset="0"/>
                <a:cs typeface="Calibri Light" charset="0"/>
              </a:rPr>
              <a:t>Dynatrace Events REST API</a:t>
            </a:r>
          </a:p>
          <a:p>
            <a:pPr>
              <a:lnSpc>
                <a:spcPct val="120000"/>
              </a:lnSpc>
            </a:pPr>
            <a:r>
              <a:rPr lang="en-US" sz="1100" dirty="0">
                <a:latin typeface="Calibri Light" charset="0"/>
                <a:ea typeface="Calibri Light" charset="0"/>
                <a:cs typeface="Calibri Light" charset="0"/>
              </a:rPr>
              <a:t>Pushes Event for Entities with Tag </a:t>
            </a:r>
            <a:r>
              <a:rPr lang="en-US" sz="1100" dirty="0" err="1">
                <a:latin typeface="Calibri Light" charset="0"/>
                <a:ea typeface="Calibri Light" charset="0"/>
                <a:cs typeface="Calibri Light" charset="0"/>
              </a:rPr>
              <a:t>DeploymentGroup:Staging</a:t>
            </a:r>
            <a:endParaRPr lang="en-US" sz="1100" dirty="0">
              <a:latin typeface="Calibri Light" charset="0"/>
              <a:ea typeface="Calibri Light" charset="0"/>
              <a:cs typeface="Calibri Light" charset="0"/>
            </a:endParaRPr>
          </a:p>
        </p:txBody>
      </p:sp>
    </p:spTree>
    <p:extLst>
      <p:ext uri="{BB962C8B-B14F-4D97-AF65-F5344CB8AC3E}">
        <p14:creationId xmlns:p14="http://schemas.microsoft.com/office/powerpoint/2010/main" val="139882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p:bldP spid="20" grpId="0" animBg="1"/>
      <p:bldP spid="21" grpId="0" animBg="1"/>
      <p:bldP spid="22" grpId="0" animBg="1"/>
      <p:bldP spid="23" grpId="0" animBg="1"/>
      <p:bldP spid="24" grpId="0" animBg="1"/>
      <p:bldP spid="29" grpId="0" animBg="1"/>
      <p:bldP spid="30" grpId="0" animBg="1"/>
      <p:bldP spid="31" grpId="0" animBg="1"/>
      <p:bldP spid="18" grpId="0" animBg="1"/>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98D1-B790-4596-AC53-02B2A97925FC}"/>
              </a:ext>
            </a:extLst>
          </p:cNvPr>
          <p:cNvSpPr>
            <a:spLocks noGrp="1"/>
          </p:cNvSpPr>
          <p:nvPr>
            <p:ph type="title"/>
          </p:nvPr>
        </p:nvSpPr>
        <p:spPr/>
        <p:txBody>
          <a:bodyPr/>
          <a:lstStyle/>
          <a:p>
            <a:r>
              <a:rPr lang="en-US" dirty="0"/>
              <a:t>Configure Service Tagging Rules to Automatically apply Staging vs Production Tags</a:t>
            </a:r>
          </a:p>
        </p:txBody>
      </p:sp>
      <p:pic>
        <p:nvPicPr>
          <p:cNvPr id="5" name="Picture 4">
            <a:extLst>
              <a:ext uri="{FF2B5EF4-FFF2-40B4-BE49-F238E27FC236}">
                <a16:creationId xmlns:a16="http://schemas.microsoft.com/office/drawing/2014/main" id="{A194F0D1-E9B4-4A8A-BBD4-4B8B938D0445}"/>
              </a:ext>
            </a:extLst>
          </p:cNvPr>
          <p:cNvPicPr>
            <a:picLocks noChangeAspect="1"/>
          </p:cNvPicPr>
          <p:nvPr/>
        </p:nvPicPr>
        <p:blipFill>
          <a:blip r:embed="rId2"/>
          <a:stretch>
            <a:fillRect/>
          </a:stretch>
        </p:blipFill>
        <p:spPr>
          <a:xfrm>
            <a:off x="1335818" y="1240459"/>
            <a:ext cx="9195513" cy="5212280"/>
          </a:xfrm>
          <a:prstGeom prst="rect">
            <a:avLst/>
          </a:prstGeom>
        </p:spPr>
      </p:pic>
      <p:sp>
        <p:nvSpPr>
          <p:cNvPr id="6" name="Arrow: Right 5">
            <a:extLst>
              <a:ext uri="{FF2B5EF4-FFF2-40B4-BE49-F238E27FC236}">
                <a16:creationId xmlns:a16="http://schemas.microsoft.com/office/drawing/2014/main" id="{4338A2DD-BD21-4EEB-A433-E36CDCEA9847}"/>
              </a:ext>
            </a:extLst>
          </p:cNvPr>
          <p:cNvSpPr/>
          <p:nvPr/>
        </p:nvSpPr>
        <p:spPr>
          <a:xfrm>
            <a:off x="528153" y="5968107"/>
            <a:ext cx="97801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a:t>
            </a:r>
          </a:p>
        </p:txBody>
      </p:sp>
      <p:sp>
        <p:nvSpPr>
          <p:cNvPr id="7" name="Arrow: Right 6">
            <a:extLst>
              <a:ext uri="{FF2B5EF4-FFF2-40B4-BE49-F238E27FC236}">
                <a16:creationId xmlns:a16="http://schemas.microsoft.com/office/drawing/2014/main" id="{5462A742-4824-4A02-8F61-CB17DC6623D5}"/>
              </a:ext>
            </a:extLst>
          </p:cNvPr>
          <p:cNvSpPr/>
          <p:nvPr/>
        </p:nvSpPr>
        <p:spPr>
          <a:xfrm flipH="1">
            <a:off x="4277801" y="1536105"/>
            <a:ext cx="360194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 Call the Tag “</a:t>
            </a:r>
            <a:r>
              <a:rPr lang="en-US" sz="1600" b="1" i="1" dirty="0" err="1">
                <a:latin typeface="Calibri Light" charset="0"/>
                <a:ea typeface="Calibri Light" charset="0"/>
                <a:cs typeface="Calibri Light" charset="0"/>
              </a:rPr>
              <a:t>DeploymentGroup</a:t>
            </a:r>
            <a:r>
              <a:rPr lang="en-US" sz="1600" b="1" dirty="0">
                <a:latin typeface="Calibri Light" charset="0"/>
                <a:ea typeface="Calibri Light" charset="0"/>
                <a:cs typeface="Calibri Light" charset="0"/>
              </a:rPr>
              <a:t>” </a:t>
            </a:r>
          </a:p>
        </p:txBody>
      </p:sp>
      <p:sp>
        <p:nvSpPr>
          <p:cNvPr id="8" name="Arrow: Right 7">
            <a:extLst>
              <a:ext uri="{FF2B5EF4-FFF2-40B4-BE49-F238E27FC236}">
                <a16:creationId xmlns:a16="http://schemas.microsoft.com/office/drawing/2014/main" id="{186184DE-ACFF-4E1C-B0A4-995B96941ADE}"/>
              </a:ext>
            </a:extLst>
          </p:cNvPr>
          <p:cNvSpPr/>
          <p:nvPr/>
        </p:nvSpPr>
        <p:spPr>
          <a:xfrm flipH="1">
            <a:off x="4556096" y="3059653"/>
            <a:ext cx="177314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#3 – For Services </a:t>
            </a:r>
          </a:p>
        </p:txBody>
      </p:sp>
      <p:sp>
        <p:nvSpPr>
          <p:cNvPr id="10" name="Arrow: Right 9">
            <a:extLst>
              <a:ext uri="{FF2B5EF4-FFF2-40B4-BE49-F238E27FC236}">
                <a16:creationId xmlns:a16="http://schemas.microsoft.com/office/drawing/2014/main" id="{A5C35182-E707-41BE-9E10-8916D8C99A17}"/>
              </a:ext>
            </a:extLst>
          </p:cNvPr>
          <p:cNvSpPr/>
          <p:nvPr/>
        </p:nvSpPr>
        <p:spPr>
          <a:xfrm flipH="1">
            <a:off x="5678554" y="3509790"/>
            <a:ext cx="5413515"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#4– Tag Value comes from our Process Environment Variable</a:t>
            </a:r>
          </a:p>
        </p:txBody>
      </p:sp>
      <p:sp>
        <p:nvSpPr>
          <p:cNvPr id="11" name="Arrow: Right 10">
            <a:extLst>
              <a:ext uri="{FF2B5EF4-FFF2-40B4-BE49-F238E27FC236}">
                <a16:creationId xmlns:a16="http://schemas.microsoft.com/office/drawing/2014/main" id="{418F2AA8-C9B6-482A-8F3D-566F92CA6850}"/>
              </a:ext>
            </a:extLst>
          </p:cNvPr>
          <p:cNvSpPr/>
          <p:nvPr/>
        </p:nvSpPr>
        <p:spPr>
          <a:xfrm flipH="1">
            <a:off x="5595065" y="5241159"/>
            <a:ext cx="3946499"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#5 – Only apply rule if </a:t>
            </a:r>
            <a:r>
              <a:rPr lang="en-US" sz="1600" b="1" dirty="0" err="1">
                <a:latin typeface="Calibri Light" charset="0"/>
                <a:ea typeface="Calibri Light" charset="0"/>
                <a:cs typeface="Calibri Light" charset="0"/>
              </a:rPr>
              <a:t>env</a:t>
            </a:r>
            <a:r>
              <a:rPr lang="en-US" sz="1600" b="1" dirty="0">
                <a:latin typeface="Calibri Light" charset="0"/>
                <a:ea typeface="Calibri Light" charset="0"/>
                <a:cs typeface="Calibri Light" charset="0"/>
              </a:rPr>
              <a:t> variable exists</a:t>
            </a:r>
          </a:p>
        </p:txBody>
      </p:sp>
    </p:spTree>
    <p:extLst>
      <p:ext uri="{BB962C8B-B14F-4D97-AF65-F5344CB8AC3E}">
        <p14:creationId xmlns:p14="http://schemas.microsoft.com/office/powerpoint/2010/main" val="691130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E40B-CF51-4804-AE68-36C2AE26D173}"/>
              </a:ext>
            </a:extLst>
          </p:cNvPr>
          <p:cNvSpPr>
            <a:spLocks noGrp="1"/>
          </p:cNvSpPr>
          <p:nvPr>
            <p:ph type="title"/>
          </p:nvPr>
        </p:nvSpPr>
        <p:spPr/>
        <p:txBody>
          <a:bodyPr/>
          <a:lstStyle/>
          <a:p>
            <a:r>
              <a:rPr lang="en-US" dirty="0"/>
              <a:t>Lets Run the Pipeline Again: Should run through without a problem</a:t>
            </a:r>
          </a:p>
        </p:txBody>
      </p:sp>
      <p:pic>
        <p:nvPicPr>
          <p:cNvPr id="5" name="Picture 4">
            <a:extLst>
              <a:ext uri="{FF2B5EF4-FFF2-40B4-BE49-F238E27FC236}">
                <a16:creationId xmlns:a16="http://schemas.microsoft.com/office/drawing/2014/main" id="{3474B726-8BAE-4B87-B4F3-0659675E2FE4}"/>
              </a:ext>
            </a:extLst>
          </p:cNvPr>
          <p:cNvPicPr>
            <a:picLocks noChangeAspect="1"/>
          </p:cNvPicPr>
          <p:nvPr/>
        </p:nvPicPr>
        <p:blipFill>
          <a:blip r:embed="rId2"/>
          <a:stretch>
            <a:fillRect/>
          </a:stretch>
        </p:blipFill>
        <p:spPr>
          <a:xfrm>
            <a:off x="1757238" y="1936273"/>
            <a:ext cx="8866542" cy="4732535"/>
          </a:xfrm>
          <a:prstGeom prst="rect">
            <a:avLst/>
          </a:prstGeom>
        </p:spPr>
      </p:pic>
      <p:pic>
        <p:nvPicPr>
          <p:cNvPr id="8" name="Picture 7">
            <a:extLst>
              <a:ext uri="{FF2B5EF4-FFF2-40B4-BE49-F238E27FC236}">
                <a16:creationId xmlns:a16="http://schemas.microsoft.com/office/drawing/2014/main" id="{FB78B938-4589-415A-BDEE-1A48C14EA906}"/>
              </a:ext>
            </a:extLst>
          </p:cNvPr>
          <p:cNvPicPr>
            <a:picLocks noChangeAspect="1"/>
          </p:cNvPicPr>
          <p:nvPr/>
        </p:nvPicPr>
        <p:blipFill>
          <a:blip r:embed="rId3"/>
          <a:stretch>
            <a:fillRect/>
          </a:stretch>
        </p:blipFill>
        <p:spPr>
          <a:xfrm>
            <a:off x="1757238" y="1240459"/>
            <a:ext cx="3432153" cy="891819"/>
          </a:xfrm>
          <a:prstGeom prst="rect">
            <a:avLst/>
          </a:prstGeom>
        </p:spPr>
      </p:pic>
      <p:sp>
        <p:nvSpPr>
          <p:cNvPr id="9" name="Arrow: Right 8">
            <a:extLst>
              <a:ext uri="{FF2B5EF4-FFF2-40B4-BE49-F238E27FC236}">
                <a16:creationId xmlns:a16="http://schemas.microsoft.com/office/drawing/2014/main" id="{9D0AC691-631F-401B-A389-DE6DE019420C}"/>
              </a:ext>
            </a:extLst>
          </p:cNvPr>
          <p:cNvSpPr/>
          <p:nvPr/>
        </p:nvSpPr>
        <p:spPr>
          <a:xfrm flipH="1">
            <a:off x="3406105" y="1693957"/>
            <a:ext cx="2912679"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Click on “Release change”</a:t>
            </a:r>
          </a:p>
        </p:txBody>
      </p:sp>
      <p:sp>
        <p:nvSpPr>
          <p:cNvPr id="10" name="Arrow: Right 9">
            <a:extLst>
              <a:ext uri="{FF2B5EF4-FFF2-40B4-BE49-F238E27FC236}">
                <a16:creationId xmlns:a16="http://schemas.microsoft.com/office/drawing/2014/main" id="{615590A4-1F3F-4C63-AECA-B1AFFA8ACBF9}"/>
              </a:ext>
            </a:extLst>
          </p:cNvPr>
          <p:cNvSpPr/>
          <p:nvPr/>
        </p:nvSpPr>
        <p:spPr>
          <a:xfrm flipH="1">
            <a:off x="5951846" y="3353293"/>
            <a:ext cx="2524243"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All should be green!</a:t>
            </a:r>
          </a:p>
        </p:txBody>
      </p:sp>
      <p:sp>
        <p:nvSpPr>
          <p:cNvPr id="11" name="Arrow: Right 10">
            <a:extLst>
              <a:ext uri="{FF2B5EF4-FFF2-40B4-BE49-F238E27FC236}">
                <a16:creationId xmlns:a16="http://schemas.microsoft.com/office/drawing/2014/main" id="{FA46C9F1-A007-400D-A465-D99B0C0BF0E9}"/>
              </a:ext>
            </a:extLst>
          </p:cNvPr>
          <p:cNvSpPr/>
          <p:nvPr/>
        </p:nvSpPr>
        <p:spPr>
          <a:xfrm flipH="1">
            <a:off x="2858790" y="5511908"/>
            <a:ext cx="212667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#3 Click on “Review”</a:t>
            </a:r>
          </a:p>
        </p:txBody>
      </p:sp>
      <p:sp>
        <p:nvSpPr>
          <p:cNvPr id="12" name="Arrow: Right 11">
            <a:extLst>
              <a:ext uri="{FF2B5EF4-FFF2-40B4-BE49-F238E27FC236}">
                <a16:creationId xmlns:a16="http://schemas.microsoft.com/office/drawing/2014/main" id="{61A44099-42CE-4196-8B5A-E2953407E33C}"/>
              </a:ext>
            </a:extLst>
          </p:cNvPr>
          <p:cNvSpPr/>
          <p:nvPr/>
        </p:nvSpPr>
        <p:spPr>
          <a:xfrm>
            <a:off x="6217993" y="5981894"/>
            <a:ext cx="280137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#4 Lets Manually Approve it!</a:t>
            </a:r>
          </a:p>
        </p:txBody>
      </p:sp>
    </p:spTree>
    <p:extLst>
      <p:ext uri="{BB962C8B-B14F-4D97-AF65-F5344CB8AC3E}">
        <p14:creationId xmlns:p14="http://schemas.microsoft.com/office/powerpoint/2010/main" val="2807512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4FCB-5468-4C35-BB5F-E3E4F52ECB34}"/>
              </a:ext>
            </a:extLst>
          </p:cNvPr>
          <p:cNvSpPr>
            <a:spLocks noGrp="1"/>
          </p:cNvSpPr>
          <p:nvPr>
            <p:ph type="title"/>
          </p:nvPr>
        </p:nvSpPr>
        <p:spPr/>
        <p:txBody>
          <a:bodyPr/>
          <a:lstStyle/>
          <a:p>
            <a:r>
              <a:rPr lang="en-US" dirty="0"/>
              <a:t>Lets Explore our Application in Staging: Not a Web UI Masterpiece – but it works </a:t>
            </a:r>
            <a:r>
              <a:rPr lang="en-US" dirty="0">
                <a:sym typeface="Wingdings" panose="05000000000000000000" pitchFamily="2" charset="2"/>
              </a:rPr>
              <a:t></a:t>
            </a:r>
            <a:endParaRPr lang="en-US" dirty="0"/>
          </a:p>
        </p:txBody>
      </p:sp>
      <p:pic>
        <p:nvPicPr>
          <p:cNvPr id="5" name="Picture 4">
            <a:extLst>
              <a:ext uri="{FF2B5EF4-FFF2-40B4-BE49-F238E27FC236}">
                <a16:creationId xmlns:a16="http://schemas.microsoft.com/office/drawing/2014/main" id="{B9F8D524-4718-4479-968B-BB07C700209B}"/>
              </a:ext>
            </a:extLst>
          </p:cNvPr>
          <p:cNvPicPr>
            <a:picLocks noChangeAspect="1"/>
          </p:cNvPicPr>
          <p:nvPr/>
        </p:nvPicPr>
        <p:blipFill>
          <a:blip r:embed="rId2"/>
          <a:stretch>
            <a:fillRect/>
          </a:stretch>
        </p:blipFill>
        <p:spPr>
          <a:xfrm>
            <a:off x="947819" y="1478943"/>
            <a:ext cx="10275721" cy="4950543"/>
          </a:xfrm>
          <a:prstGeom prst="rect">
            <a:avLst/>
          </a:prstGeom>
        </p:spPr>
      </p:pic>
      <p:sp>
        <p:nvSpPr>
          <p:cNvPr id="6" name="TextBox 5">
            <a:extLst>
              <a:ext uri="{FF2B5EF4-FFF2-40B4-BE49-F238E27FC236}">
                <a16:creationId xmlns:a16="http://schemas.microsoft.com/office/drawing/2014/main" id="{4B8F4E7E-9237-4342-9995-2BEBAF69CF57}"/>
              </a:ext>
            </a:extLst>
          </p:cNvPr>
          <p:cNvSpPr txBox="1"/>
          <p:nvPr/>
        </p:nvSpPr>
        <p:spPr>
          <a:xfrm>
            <a:off x="947818" y="1323975"/>
            <a:ext cx="10275721" cy="381579"/>
          </a:xfrm>
          <a:prstGeom prst="rect">
            <a:avLst/>
          </a:prstGeom>
        </p:spPr>
        <p:style>
          <a:lnRef idx="1">
            <a:schemeClr val="accent1"/>
          </a:lnRef>
          <a:fillRef idx="2">
            <a:schemeClr val="accent1"/>
          </a:fillRef>
          <a:effectRef idx="1">
            <a:schemeClr val="accent1"/>
          </a:effectRef>
          <a:fontRef idx="minor">
            <a:schemeClr val="dk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In your Browser: http://YOURPUBLICDNSFORSTAGINGEC2INSTANCE.amazonaws.com </a:t>
            </a:r>
          </a:p>
        </p:txBody>
      </p:sp>
    </p:spTree>
    <p:extLst>
      <p:ext uri="{BB962C8B-B14F-4D97-AF65-F5344CB8AC3E}">
        <p14:creationId xmlns:p14="http://schemas.microsoft.com/office/powerpoint/2010/main" val="2111989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EFFA-151E-4838-A45B-91B757ED3920}"/>
              </a:ext>
            </a:extLst>
          </p:cNvPr>
          <p:cNvSpPr>
            <a:spLocks noGrp="1"/>
          </p:cNvSpPr>
          <p:nvPr>
            <p:ph type="title"/>
          </p:nvPr>
        </p:nvSpPr>
        <p:spPr/>
        <p:txBody>
          <a:bodyPr/>
          <a:lstStyle/>
          <a:p>
            <a:r>
              <a:rPr lang="en-US" dirty="0"/>
              <a:t>Explore our Services in Dynatrace: Everything Monitored, Everything Tagged</a:t>
            </a:r>
          </a:p>
        </p:txBody>
      </p:sp>
      <p:pic>
        <p:nvPicPr>
          <p:cNvPr id="7" name="Picture 6">
            <a:extLst>
              <a:ext uri="{FF2B5EF4-FFF2-40B4-BE49-F238E27FC236}">
                <a16:creationId xmlns:a16="http://schemas.microsoft.com/office/drawing/2014/main" id="{69788D01-444A-4A54-ACF8-159E43FEE265}"/>
              </a:ext>
            </a:extLst>
          </p:cNvPr>
          <p:cNvPicPr>
            <a:picLocks noChangeAspect="1"/>
          </p:cNvPicPr>
          <p:nvPr/>
        </p:nvPicPr>
        <p:blipFill>
          <a:blip r:embed="rId2"/>
          <a:stretch>
            <a:fillRect/>
          </a:stretch>
        </p:blipFill>
        <p:spPr>
          <a:xfrm>
            <a:off x="1507038" y="1423283"/>
            <a:ext cx="9157284" cy="4953207"/>
          </a:xfrm>
          <a:prstGeom prst="rect">
            <a:avLst/>
          </a:prstGeom>
        </p:spPr>
      </p:pic>
      <p:sp>
        <p:nvSpPr>
          <p:cNvPr id="8" name="Arrow: Right 7">
            <a:extLst>
              <a:ext uri="{FF2B5EF4-FFF2-40B4-BE49-F238E27FC236}">
                <a16:creationId xmlns:a16="http://schemas.microsoft.com/office/drawing/2014/main" id="{E70A0D76-97C6-42A4-B24A-E1032AFC56E3}"/>
              </a:ext>
            </a:extLst>
          </p:cNvPr>
          <p:cNvSpPr/>
          <p:nvPr/>
        </p:nvSpPr>
        <p:spPr>
          <a:xfrm flipH="1">
            <a:off x="3340137" y="1423283"/>
            <a:ext cx="415603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#1: Default Service Name from </a:t>
            </a:r>
            <a:r>
              <a:rPr lang="en-US" sz="1600" b="1" dirty="0" err="1">
                <a:latin typeface="Calibri Light" charset="0"/>
                <a:ea typeface="Calibri Light" charset="0"/>
                <a:cs typeface="Calibri Light" charset="0"/>
              </a:rPr>
              <a:t>package.json</a:t>
            </a:r>
            <a:endParaRPr lang="en-US" sz="1600" b="1" dirty="0">
              <a:latin typeface="Calibri Light" charset="0"/>
              <a:ea typeface="Calibri Light" charset="0"/>
              <a:cs typeface="Calibri Light" charset="0"/>
            </a:endParaRPr>
          </a:p>
        </p:txBody>
      </p:sp>
      <p:sp>
        <p:nvSpPr>
          <p:cNvPr id="9" name="Arrow: Right 8">
            <a:extLst>
              <a:ext uri="{FF2B5EF4-FFF2-40B4-BE49-F238E27FC236}">
                <a16:creationId xmlns:a16="http://schemas.microsoft.com/office/drawing/2014/main" id="{320DF0A1-4D96-4F48-8387-FE0F61046CA3}"/>
              </a:ext>
            </a:extLst>
          </p:cNvPr>
          <p:cNvSpPr/>
          <p:nvPr/>
        </p:nvSpPr>
        <p:spPr>
          <a:xfrm flipH="1">
            <a:off x="2842885" y="1848423"/>
            <a:ext cx="299337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#2 Our </a:t>
            </a:r>
            <a:r>
              <a:rPr lang="en-US" sz="1600" b="1" dirty="0" err="1">
                <a:latin typeface="Calibri Light" charset="0"/>
                <a:ea typeface="Calibri Light" charset="0"/>
                <a:cs typeface="Calibri Light" charset="0"/>
              </a:rPr>
              <a:t>DeploymentGroup</a:t>
            </a:r>
            <a:r>
              <a:rPr lang="en-US" sz="1600" b="1" dirty="0">
                <a:latin typeface="Calibri Light" charset="0"/>
                <a:ea typeface="Calibri Light" charset="0"/>
                <a:cs typeface="Calibri Light" charset="0"/>
              </a:rPr>
              <a:t> tag</a:t>
            </a:r>
          </a:p>
        </p:txBody>
      </p:sp>
      <p:sp>
        <p:nvSpPr>
          <p:cNvPr id="10" name="Arrow: Right 9">
            <a:extLst>
              <a:ext uri="{FF2B5EF4-FFF2-40B4-BE49-F238E27FC236}">
                <a16:creationId xmlns:a16="http://schemas.microsoft.com/office/drawing/2014/main" id="{68A0EA8E-EF94-4D45-A680-6DD81B50B6B0}"/>
              </a:ext>
            </a:extLst>
          </p:cNvPr>
          <p:cNvSpPr/>
          <p:nvPr/>
        </p:nvSpPr>
        <p:spPr>
          <a:xfrm flipH="1">
            <a:off x="7965015" y="4486275"/>
            <a:ext cx="4141259" cy="10060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#3 Our Deployment Event</a:t>
            </a:r>
          </a:p>
          <a:p>
            <a:pPr algn="ctr"/>
            <a:r>
              <a:rPr lang="en-US" sz="1600" b="1" dirty="0">
                <a:latin typeface="Calibri Light" charset="0"/>
                <a:ea typeface="Calibri Light" charset="0"/>
                <a:cs typeface="Calibri Light" charset="0"/>
              </a:rPr>
              <a:t>Crated by </a:t>
            </a:r>
            <a:r>
              <a:rPr lang="en-US" sz="1600" i="1" u="sng" dirty="0" err="1">
                <a:latin typeface="Calibri Light" charset="0"/>
                <a:ea typeface="Calibri Light" charset="0"/>
                <a:cs typeface="Calibri Light" charset="0"/>
              </a:rPr>
              <a:t>pushDynatraceDeploymentEvent</a:t>
            </a:r>
            <a:endParaRPr lang="en-US" sz="1600" b="1" dirty="0">
              <a:latin typeface="Calibri Light" charset="0"/>
              <a:ea typeface="Calibri Light" charset="0"/>
              <a:cs typeface="Calibri Light" charset="0"/>
            </a:endParaRPr>
          </a:p>
        </p:txBody>
      </p:sp>
    </p:spTree>
    <p:extLst>
      <p:ext uri="{BB962C8B-B14F-4D97-AF65-F5344CB8AC3E}">
        <p14:creationId xmlns:p14="http://schemas.microsoft.com/office/powerpoint/2010/main" val="2132967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74891-4FE8-489F-BD64-134866448496}"/>
              </a:ext>
            </a:extLst>
          </p:cNvPr>
          <p:cNvSpPr>
            <a:spLocks noGrp="1"/>
          </p:cNvSpPr>
          <p:nvPr>
            <p:ph type="title"/>
          </p:nvPr>
        </p:nvSpPr>
        <p:spPr/>
        <p:txBody>
          <a:bodyPr/>
          <a:lstStyle/>
          <a:p>
            <a:r>
              <a:rPr lang="en-US" dirty="0"/>
              <a:t>Same </a:t>
            </a:r>
            <a:r>
              <a:rPr lang="en-US" dirty="0" err="1"/>
              <a:t>CodeDeploy</a:t>
            </a:r>
            <a:r>
              <a:rPr lang="en-US" dirty="0"/>
              <a:t> scripts used for Staging &amp; Production: We can validate in Dynatrace!</a:t>
            </a:r>
          </a:p>
        </p:txBody>
      </p:sp>
      <p:sp>
        <p:nvSpPr>
          <p:cNvPr id="4" name="Rectangle 3">
            <a:extLst>
              <a:ext uri="{FF2B5EF4-FFF2-40B4-BE49-F238E27FC236}">
                <a16:creationId xmlns:a16="http://schemas.microsoft.com/office/drawing/2014/main" id="{7515C66E-A083-4681-9A89-8B28314EBCBA}"/>
              </a:ext>
            </a:extLst>
          </p:cNvPr>
          <p:cNvSpPr/>
          <p:nvPr/>
        </p:nvSpPr>
        <p:spPr>
          <a:xfrm>
            <a:off x="686056" y="1365411"/>
            <a:ext cx="11257127" cy="138499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u="sng" dirty="0" err="1">
                <a:latin typeface="Courier New" panose="02070309020205020404" pitchFamily="49" charset="0"/>
                <a:cs typeface="Courier New" panose="02070309020205020404" pitchFamily="49" charset="0"/>
              </a:rPr>
              <a:t>CodeDeploy</a:t>
            </a:r>
            <a:r>
              <a:rPr lang="en-US" sz="1400" u="sng" dirty="0">
                <a:latin typeface="Courier New" panose="02070309020205020404" pitchFamily="49" charset="0"/>
                <a:cs typeface="Courier New" panose="02070309020205020404" pitchFamily="49" charset="0"/>
              </a:rPr>
              <a:t> runs start_server.sh during deployment: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export </a:t>
            </a:r>
            <a:r>
              <a:rPr lang="en-US" sz="1400" b="1" dirty="0">
                <a:latin typeface="Courier New" panose="02070309020205020404" pitchFamily="49" charset="0"/>
                <a:cs typeface="Courier New" panose="02070309020205020404" pitchFamily="49" charset="0"/>
              </a:rPr>
              <a:t>DT_TAGS</a:t>
            </a:r>
            <a:r>
              <a:rPr lang="en-US" sz="1400" dirty="0">
                <a:latin typeface="Courier New" panose="02070309020205020404" pitchFamily="49" charset="0"/>
                <a:cs typeface="Courier New" panose="02070309020205020404" pitchFamily="49" charset="0"/>
              </a:rPr>
              <a:t>=APPLICATION_NAME=$APPLICATION_NAME</a:t>
            </a:r>
          </a:p>
          <a:p>
            <a:r>
              <a:rPr lang="en-US" sz="1400" dirty="0">
                <a:latin typeface="Courier New" panose="02070309020205020404" pitchFamily="49" charset="0"/>
                <a:cs typeface="Courier New" panose="02070309020205020404" pitchFamily="49" charset="0"/>
              </a:rPr>
              <a:t>export </a:t>
            </a:r>
            <a:r>
              <a:rPr lang="en-US" sz="1400" b="1" dirty="0">
                <a:latin typeface="Courier New" panose="02070309020205020404" pitchFamily="49" charset="0"/>
                <a:cs typeface="Courier New" panose="02070309020205020404" pitchFamily="49" charset="0"/>
              </a:rPr>
              <a:t>DT_CUSTOM_PROP</a:t>
            </a:r>
            <a:r>
              <a:rPr lang="en-US" sz="1400" dirty="0">
                <a:latin typeface="Courier New" panose="02070309020205020404" pitchFamily="49" charset="0"/>
                <a:cs typeface="Courier New" panose="02070309020205020404" pitchFamily="49" charset="0"/>
              </a:rPr>
              <a:t>="DEPLOYMENT_ID=$DEPLOYMENT_ID DEPLOYMENT_GROUP_NAME=$DEPLOYMENT_GROUP_NAME APPLICATION_NAME=$APPLICATION_NAME“</a:t>
            </a:r>
          </a:p>
          <a:p>
            <a:r>
              <a:rPr lang="en-US" sz="1400" dirty="0">
                <a:latin typeface="Courier New" panose="02070309020205020404" pitchFamily="49" charset="0"/>
                <a:cs typeface="Courier New" panose="02070309020205020404" pitchFamily="49" charset="0"/>
              </a:rPr>
              <a:t>export </a:t>
            </a:r>
            <a:r>
              <a:rPr lang="en-US" sz="1400" b="1" dirty="0">
                <a:latin typeface="Courier New" panose="02070309020205020404" pitchFamily="49" charset="0"/>
                <a:cs typeface="Courier New" panose="02070309020205020404" pitchFamily="49" charset="0"/>
              </a:rPr>
              <a:t>DT_CLUSTER_ID</a:t>
            </a:r>
            <a:r>
              <a:rPr lang="en-US" sz="1400" dirty="0">
                <a:latin typeface="Courier New" panose="02070309020205020404" pitchFamily="49" charset="0"/>
                <a:cs typeface="Courier New" panose="02070309020205020404" pitchFamily="49" charset="0"/>
              </a:rPr>
              <a:t>="$DEPLOYMENT_GROUP_NAME $APPLICATION_NAME“</a:t>
            </a:r>
          </a:p>
          <a:p>
            <a:r>
              <a:rPr lang="en-US" sz="1400" dirty="0">
                <a:latin typeface="Courier New" panose="02070309020205020404" pitchFamily="49" charset="0"/>
                <a:cs typeface="Courier New" panose="02070309020205020404" pitchFamily="49" charset="0"/>
              </a:rPr>
              <a:t>pm2 start app.js &amp;&gt; pm2start.log</a:t>
            </a:r>
          </a:p>
        </p:txBody>
      </p:sp>
      <p:sp>
        <p:nvSpPr>
          <p:cNvPr id="8" name="Rectangle 7">
            <a:extLst>
              <a:ext uri="{FF2B5EF4-FFF2-40B4-BE49-F238E27FC236}">
                <a16:creationId xmlns:a16="http://schemas.microsoft.com/office/drawing/2014/main" id="{C118C5FB-C4AC-4EE7-8BC6-A2EFAB741FF7}"/>
              </a:ext>
            </a:extLst>
          </p:cNvPr>
          <p:cNvSpPr/>
          <p:nvPr/>
        </p:nvSpPr>
        <p:spPr>
          <a:xfrm>
            <a:off x="686055" y="5473577"/>
            <a:ext cx="11257127" cy="73866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u="sng" dirty="0" err="1">
                <a:latin typeface="Courier New" panose="02070309020205020404" pitchFamily="49" charset="0"/>
                <a:cs typeface="Courier New" panose="02070309020205020404" pitchFamily="49" charset="0"/>
              </a:rPr>
              <a:t>CodeDeploy</a:t>
            </a:r>
            <a:r>
              <a:rPr lang="en-US" sz="1400" u="sng" dirty="0">
                <a:latin typeface="Courier New" panose="02070309020205020404" pitchFamily="49" charset="0"/>
                <a:cs typeface="Courier New" panose="02070309020205020404" pitchFamily="49" charset="0"/>
              </a:rPr>
              <a:t> runs stop_server.sh during cleanup:</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pm2 stop all &amp;&gt; pm2stop.log</a:t>
            </a:r>
          </a:p>
          <a:p>
            <a:r>
              <a:rPr lang="en-US" sz="1400" dirty="0">
                <a:latin typeface="Courier New" panose="02070309020205020404" pitchFamily="49" charset="0"/>
                <a:cs typeface="Courier New" panose="02070309020205020404" pitchFamily="49" charset="0"/>
              </a:rPr>
              <a:t>pm2 delete all &amp;&gt; pm2delete.log</a:t>
            </a:r>
          </a:p>
        </p:txBody>
      </p:sp>
      <p:pic>
        <p:nvPicPr>
          <p:cNvPr id="3" name="Picture 2">
            <a:extLst>
              <a:ext uri="{FF2B5EF4-FFF2-40B4-BE49-F238E27FC236}">
                <a16:creationId xmlns:a16="http://schemas.microsoft.com/office/drawing/2014/main" id="{C5EF70E3-34BA-4C0C-805B-E24EBCB9424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405730" y="2979458"/>
            <a:ext cx="4679950" cy="217771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F2F96E0-DB98-4379-9FF4-5E2E2B66930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546850" y="2992610"/>
            <a:ext cx="4679950" cy="2164560"/>
          </a:xfrm>
          <a:prstGeom prst="rect">
            <a:avLst/>
          </a:prstGeom>
          <a:ln>
            <a:noFill/>
          </a:ln>
          <a:effectLst>
            <a:outerShdw blurRad="292100" dist="139700" dir="2700000" algn="tl" rotWithShape="0">
              <a:srgbClr val="333333">
                <a:alpha val="65000"/>
              </a:srgbClr>
            </a:outerShdw>
          </a:effectLst>
        </p:spPr>
      </p:pic>
      <p:sp>
        <p:nvSpPr>
          <p:cNvPr id="7" name="Arrow: Right 6">
            <a:extLst>
              <a:ext uri="{FF2B5EF4-FFF2-40B4-BE49-F238E27FC236}">
                <a16:creationId xmlns:a16="http://schemas.microsoft.com/office/drawing/2014/main" id="{0D9BA3D2-4663-446C-85F8-451EC71C8322}"/>
              </a:ext>
            </a:extLst>
          </p:cNvPr>
          <p:cNvSpPr/>
          <p:nvPr/>
        </p:nvSpPr>
        <p:spPr>
          <a:xfrm flipH="1">
            <a:off x="2763540" y="3421848"/>
            <a:ext cx="152271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Staging</a:t>
            </a:r>
          </a:p>
        </p:txBody>
      </p:sp>
      <p:sp>
        <p:nvSpPr>
          <p:cNvPr id="9" name="Arrow: Right 8">
            <a:extLst>
              <a:ext uri="{FF2B5EF4-FFF2-40B4-BE49-F238E27FC236}">
                <a16:creationId xmlns:a16="http://schemas.microsoft.com/office/drawing/2014/main" id="{AA612A94-4F60-4E50-8A3B-E9833F7353A6}"/>
              </a:ext>
            </a:extLst>
          </p:cNvPr>
          <p:cNvSpPr/>
          <p:nvPr/>
        </p:nvSpPr>
        <p:spPr>
          <a:xfrm flipH="1">
            <a:off x="8125470" y="3424691"/>
            <a:ext cx="152271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Production</a:t>
            </a:r>
          </a:p>
        </p:txBody>
      </p:sp>
    </p:spTree>
    <p:extLst>
      <p:ext uri="{BB962C8B-B14F-4D97-AF65-F5344CB8AC3E}">
        <p14:creationId xmlns:p14="http://schemas.microsoft.com/office/powerpoint/2010/main" val="992789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3BD3B-F4BC-407E-A61E-E9E86C8FBAEA}"/>
              </a:ext>
            </a:extLst>
          </p:cNvPr>
          <p:cNvSpPr>
            <a:spLocks noGrp="1"/>
          </p:cNvSpPr>
          <p:nvPr>
            <p:ph type="title"/>
          </p:nvPr>
        </p:nvSpPr>
        <p:spPr/>
        <p:txBody>
          <a:bodyPr/>
          <a:lstStyle/>
          <a:p>
            <a:r>
              <a:rPr lang="en-US" dirty="0" err="1"/>
              <a:t>CodeDeploy</a:t>
            </a:r>
            <a:r>
              <a:rPr lang="en-US" dirty="0"/>
              <a:t> also used to deploy a “Load Test”: Very Simple – I Know </a:t>
            </a:r>
            <a:r>
              <a:rPr lang="en-US" dirty="0">
                <a:sym typeface="Wingdings" panose="05000000000000000000" pitchFamily="2" charset="2"/>
              </a:rPr>
              <a:t></a:t>
            </a:r>
            <a:endParaRPr lang="en-US" dirty="0"/>
          </a:p>
        </p:txBody>
      </p:sp>
      <p:sp>
        <p:nvSpPr>
          <p:cNvPr id="4" name="Rectangle 3">
            <a:extLst>
              <a:ext uri="{FF2B5EF4-FFF2-40B4-BE49-F238E27FC236}">
                <a16:creationId xmlns:a16="http://schemas.microsoft.com/office/drawing/2014/main" id="{299ADFE7-CF4B-41BB-910C-DCA7FACA9416}"/>
              </a:ext>
            </a:extLst>
          </p:cNvPr>
          <p:cNvSpPr/>
          <p:nvPr/>
        </p:nvSpPr>
        <p:spPr>
          <a:xfrm>
            <a:off x="698499" y="2609281"/>
            <a:ext cx="6242051" cy="169277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u="sng" dirty="0">
                <a:latin typeface="Courier New" panose="02070309020205020404" pitchFamily="49" charset="0"/>
                <a:cs typeface="Courier New" panose="02070309020205020404" pitchFamily="49" charset="0"/>
              </a:rPr>
              <a:t>l</a:t>
            </a:r>
            <a:r>
              <a:rPr lang="en-US" sz="1400" u="sng" dirty="0">
                <a:solidFill>
                  <a:schemeClr val="lt1"/>
                </a:solidFill>
                <a:latin typeface="Courier New" panose="02070309020205020404" pitchFamily="49" charset="0"/>
                <a:cs typeface="Courier New" panose="02070309020205020404" pitchFamily="49" charset="0"/>
              </a:rPr>
              <a:t>oadtest.sh:</a:t>
            </a:r>
          </a:p>
          <a:p>
            <a:r>
              <a:rPr lang="en-US" sz="1400" dirty="0">
                <a:solidFill>
                  <a:schemeClr val="lt1"/>
                </a:solidFill>
                <a:latin typeface="Courier New" panose="02070309020205020404" pitchFamily="49" charset="0"/>
                <a:cs typeface="Courier New" panose="02070309020205020404" pitchFamily="49" charset="0"/>
              </a:rPr>
              <a:t>while [ ! -f ./endloadtest.txt ];</a:t>
            </a:r>
          </a:p>
          <a:p>
            <a:r>
              <a:rPr lang="en-US" sz="1400" dirty="0">
                <a:solidFill>
                  <a:schemeClr val="lt1"/>
                </a:solidFill>
                <a:latin typeface="Courier New" panose="02070309020205020404" pitchFamily="49" charset="0"/>
                <a:cs typeface="Courier New" panose="02070309020205020404" pitchFamily="49" charset="0"/>
              </a:rPr>
              <a:t>Do</a:t>
            </a:r>
          </a:p>
          <a:p>
            <a:r>
              <a:rPr lang="en-US" sz="1100" dirty="0">
                <a:solidFill>
                  <a:schemeClr val="lt1"/>
                </a:solidFill>
                <a:latin typeface="Courier New" panose="02070309020205020404" pitchFamily="49" charset="0"/>
                <a:cs typeface="Courier New" panose="02070309020205020404" pitchFamily="49" charset="0"/>
              </a:rPr>
              <a:t>  curl -s "http://localhost/" </a:t>
            </a:r>
          </a:p>
          <a:p>
            <a:r>
              <a:rPr lang="en-US" sz="1100" dirty="0">
                <a:solidFill>
                  <a:schemeClr val="lt1"/>
                </a:solidFill>
                <a:latin typeface="Courier New" panose="02070309020205020404" pitchFamily="49" charset="0"/>
                <a:cs typeface="Courier New" panose="02070309020205020404" pitchFamily="49" charset="0"/>
              </a:rPr>
              <a:t>  curl -s "http://localhost/version" </a:t>
            </a:r>
          </a:p>
          <a:p>
            <a:r>
              <a:rPr lang="en-US" sz="1100" dirty="0">
                <a:solidFill>
                  <a:schemeClr val="lt1"/>
                </a:solidFill>
                <a:latin typeface="Courier New" panose="02070309020205020404" pitchFamily="49" charset="0"/>
                <a:cs typeface="Courier New" panose="02070309020205020404" pitchFamily="49" charset="0"/>
              </a:rPr>
              <a:t>  curl -s "http://localhost/api/echo?text=This is from a testing script"</a:t>
            </a:r>
          </a:p>
          <a:p>
            <a:r>
              <a:rPr lang="en-US" sz="1100" dirty="0">
                <a:solidFill>
                  <a:schemeClr val="lt1"/>
                </a:solidFill>
                <a:latin typeface="Courier New" panose="02070309020205020404" pitchFamily="49" charset="0"/>
                <a:cs typeface="Courier New" panose="02070309020205020404" pitchFamily="49" charset="0"/>
              </a:rPr>
              <a:t>  curl -s "http://localhost/api/invoke?url=http://www.dynatrace.com"</a:t>
            </a:r>
          </a:p>
          <a:p>
            <a:r>
              <a:rPr lang="en-US" sz="1400" dirty="0">
                <a:solidFill>
                  <a:schemeClr val="lt1"/>
                </a:solidFill>
                <a:latin typeface="Courier New" panose="02070309020205020404" pitchFamily="49" charset="0"/>
                <a:cs typeface="Courier New" panose="02070309020205020404" pitchFamily="49" charset="0"/>
              </a:rPr>
              <a:t>done;</a:t>
            </a:r>
          </a:p>
        </p:txBody>
      </p:sp>
      <p:sp>
        <p:nvSpPr>
          <p:cNvPr id="5" name="Rectangle 4">
            <a:extLst>
              <a:ext uri="{FF2B5EF4-FFF2-40B4-BE49-F238E27FC236}">
                <a16:creationId xmlns:a16="http://schemas.microsoft.com/office/drawing/2014/main" id="{241818EA-E179-43A9-AFE6-E6654493E910}"/>
              </a:ext>
            </a:extLst>
          </p:cNvPr>
          <p:cNvSpPr/>
          <p:nvPr/>
        </p:nvSpPr>
        <p:spPr>
          <a:xfrm>
            <a:off x="698498" y="1513509"/>
            <a:ext cx="10899453" cy="73866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u="sng" dirty="0">
                <a:latin typeface="Courier New" panose="02070309020205020404" pitchFamily="49" charset="0"/>
                <a:cs typeface="Courier New" panose="02070309020205020404" pitchFamily="49" charset="0"/>
              </a:rPr>
              <a:t>s</a:t>
            </a:r>
            <a:r>
              <a:rPr lang="en-US" sz="1400" u="sng" dirty="0">
                <a:solidFill>
                  <a:schemeClr val="lt1"/>
                </a:solidFill>
                <a:latin typeface="Courier New" panose="02070309020205020404" pitchFamily="49" charset="0"/>
                <a:cs typeface="Courier New" panose="02070309020205020404" pitchFamily="49" charset="0"/>
              </a:rPr>
              <a:t>tart_loadtest.sh:</a:t>
            </a:r>
          </a:p>
          <a:p>
            <a:r>
              <a:rPr lang="en-US" sz="1400" dirty="0" err="1">
                <a:latin typeface="Courier New" panose="02070309020205020404" pitchFamily="49" charset="0"/>
                <a:cs typeface="Courier New" panose="02070309020205020404" pitchFamily="49" charset="0"/>
              </a:rPr>
              <a:t>rm</a:t>
            </a:r>
            <a:r>
              <a:rPr lang="en-US" sz="1400" dirty="0">
                <a:latin typeface="Courier New" panose="02070309020205020404" pitchFamily="49" charset="0"/>
                <a:cs typeface="Courier New" panose="02070309020205020404" pitchFamily="49" charset="0"/>
              </a:rPr>
              <a:t> -f ./endloadtest.txt &amp;&gt; loadtest.log</a:t>
            </a:r>
          </a:p>
          <a:p>
            <a:r>
              <a:rPr lang="en-US" sz="1400" dirty="0" err="1">
                <a:latin typeface="Courier New" panose="02070309020205020404" pitchFamily="49" charset="0"/>
                <a:cs typeface="Courier New" panose="02070309020205020404" pitchFamily="49" charset="0"/>
              </a:rPr>
              <a:t>nohup</a:t>
            </a:r>
            <a:r>
              <a:rPr lang="en-US" sz="1400" dirty="0">
                <a:latin typeface="Courier New" panose="02070309020205020404" pitchFamily="49" charset="0"/>
                <a:cs typeface="Courier New" panose="02070309020205020404" pitchFamily="49" charset="0"/>
              </a:rPr>
              <a:t> ./loadtest.sh &gt;/dev/null 2&gt;&amp;1 &amp;</a:t>
            </a:r>
            <a:endParaRPr lang="en-US" sz="1400" dirty="0">
              <a:solidFill>
                <a:schemeClr val="l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1007B4CA-A730-47E3-8F71-115E34599BE3}"/>
              </a:ext>
            </a:extLst>
          </p:cNvPr>
          <p:cNvSpPr/>
          <p:nvPr/>
        </p:nvSpPr>
        <p:spPr>
          <a:xfrm>
            <a:off x="698498" y="4678401"/>
            <a:ext cx="1089945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u="sng" dirty="0">
                <a:latin typeface="Courier New" panose="02070309020205020404" pitchFamily="49" charset="0"/>
                <a:cs typeface="Courier New" panose="02070309020205020404" pitchFamily="49" charset="0"/>
              </a:rPr>
              <a:t>s</a:t>
            </a:r>
            <a:r>
              <a:rPr lang="en-US" sz="1400" u="sng" dirty="0">
                <a:solidFill>
                  <a:schemeClr val="lt1"/>
                </a:solidFill>
                <a:latin typeface="Courier New" panose="02070309020205020404" pitchFamily="49" charset="0"/>
                <a:cs typeface="Courier New" panose="02070309020205020404" pitchFamily="49" charset="0"/>
              </a:rPr>
              <a:t>top_loadtest.sh:</a:t>
            </a:r>
          </a:p>
          <a:p>
            <a:r>
              <a:rPr lang="en-US" sz="1400" dirty="0">
                <a:latin typeface="Courier New" panose="02070309020205020404" pitchFamily="49" charset="0"/>
                <a:cs typeface="Courier New" panose="02070309020205020404" pitchFamily="49" charset="0"/>
              </a:rPr>
              <a:t>echo "stop test" &gt;&gt; ./endloadtest.txt</a:t>
            </a:r>
          </a:p>
        </p:txBody>
      </p:sp>
      <p:pic>
        <p:nvPicPr>
          <p:cNvPr id="3" name="Picture 2">
            <a:extLst>
              <a:ext uri="{FF2B5EF4-FFF2-40B4-BE49-F238E27FC236}">
                <a16:creationId xmlns:a16="http://schemas.microsoft.com/office/drawing/2014/main" id="{060F8AFD-1EE9-41F3-97FD-4F4FA98DE2C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074467" y="2628522"/>
            <a:ext cx="4491857" cy="1628702"/>
          </a:xfrm>
          <a:prstGeom prst="rect">
            <a:avLst/>
          </a:prstGeom>
          <a:ln>
            <a:noFill/>
          </a:ln>
          <a:effectLst>
            <a:outerShdw blurRad="292100" dist="139700" dir="2700000" algn="tl" rotWithShape="0">
              <a:srgbClr val="333333">
                <a:alpha val="65000"/>
              </a:srgbClr>
            </a:outerShdw>
          </a:effectLst>
        </p:spPr>
      </p:pic>
      <p:sp>
        <p:nvSpPr>
          <p:cNvPr id="7" name="Arrow: Right 6">
            <a:extLst>
              <a:ext uri="{FF2B5EF4-FFF2-40B4-BE49-F238E27FC236}">
                <a16:creationId xmlns:a16="http://schemas.microsoft.com/office/drawing/2014/main" id="{17D3A822-2D52-4F6E-A4B9-189870307EDD}"/>
              </a:ext>
            </a:extLst>
          </p:cNvPr>
          <p:cNvSpPr/>
          <p:nvPr/>
        </p:nvSpPr>
        <p:spPr>
          <a:xfrm flipH="1">
            <a:off x="4411364" y="2514525"/>
            <a:ext cx="2151360" cy="92834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Test Runs until this file exists</a:t>
            </a:r>
          </a:p>
        </p:txBody>
      </p:sp>
    </p:spTree>
    <p:extLst>
      <p:ext uri="{BB962C8B-B14F-4D97-AF65-F5344CB8AC3E}">
        <p14:creationId xmlns:p14="http://schemas.microsoft.com/office/powerpoint/2010/main" val="1178732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8510" y="2655636"/>
            <a:ext cx="12200510" cy="852262"/>
          </a:xfrm>
        </p:spPr>
        <p:txBody>
          <a:bodyPr/>
          <a:lstStyle/>
          <a:p>
            <a:r>
              <a:rPr lang="en-US" dirty="0"/>
              <a:t>Now lets inject more Dynatrace into the Pipeline</a:t>
            </a:r>
          </a:p>
          <a:p>
            <a:r>
              <a:rPr lang="en-US" dirty="0"/>
              <a:t>#2 Automate Staging Approval through Continuous Performance Validation!</a:t>
            </a:r>
          </a:p>
        </p:txBody>
      </p:sp>
    </p:spTree>
    <p:extLst>
      <p:ext uri="{BB962C8B-B14F-4D97-AF65-F5344CB8AC3E}">
        <p14:creationId xmlns:p14="http://schemas.microsoft.com/office/powerpoint/2010/main" val="1520202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asked from you</a:t>
            </a:r>
          </a:p>
        </p:txBody>
      </p:sp>
      <p:sp>
        <p:nvSpPr>
          <p:cNvPr id="3" name="Content Placeholder 2"/>
          <p:cNvSpPr>
            <a:spLocks noGrp="1"/>
          </p:cNvSpPr>
          <p:nvPr>
            <p:ph sz="quarter" idx="12"/>
          </p:nvPr>
        </p:nvSpPr>
        <p:spPr/>
        <p:txBody>
          <a:bodyPr/>
          <a:lstStyle/>
          <a:p>
            <a:pPr marL="0" indent="0">
              <a:buNone/>
            </a:pPr>
            <a:r>
              <a:rPr lang="en-US" sz="1600" b="1" dirty="0"/>
              <a:t>Deploying Applications on AWS</a:t>
            </a:r>
          </a:p>
          <a:p>
            <a:pPr>
              <a:buFont typeface="+mj-lt"/>
              <a:buAutoNum type="arabicPeriod"/>
            </a:pPr>
            <a:r>
              <a:rPr lang="en-US" sz="1200" dirty="0"/>
              <a:t>Have their own AWS Account where you have full privileges or sign up @ </a:t>
            </a:r>
            <a:r>
              <a:rPr lang="en-US" sz="1200" dirty="0">
                <a:hlinkClick r:id="rId2"/>
              </a:rPr>
              <a:t>https://aws.amazon.com/free/</a:t>
            </a:r>
            <a:r>
              <a:rPr lang="en-US" sz="1200" dirty="0"/>
              <a:t>. We will hand out AWS Vouchers</a:t>
            </a:r>
          </a:p>
          <a:p>
            <a:pPr>
              <a:buFont typeface="+mj-lt"/>
              <a:buAutoNum type="arabicPeriod"/>
            </a:pPr>
            <a:r>
              <a:rPr lang="en-US" sz="1200" dirty="0"/>
              <a:t>Install the tools required to remote into a remote Linux machine as explained here: </a:t>
            </a:r>
            <a:r>
              <a:rPr lang="en-US" sz="1200" dirty="0">
                <a:hlinkClick r:id="rId3"/>
              </a:rPr>
              <a:t>https://docs.aws.amazon.com/AWSEC2/latest/UserGuide/AccessingInstances.html</a:t>
            </a:r>
            <a:r>
              <a:rPr lang="en-US" sz="1200" dirty="0"/>
              <a:t>  </a:t>
            </a:r>
          </a:p>
          <a:p>
            <a:pPr>
              <a:buFont typeface="+mj-lt"/>
              <a:buAutoNum type="arabicPeriod"/>
            </a:pPr>
            <a:r>
              <a:rPr lang="en-US" sz="1200" dirty="0"/>
              <a:t>Install and configure the AWS CLI: </a:t>
            </a:r>
            <a:r>
              <a:rPr lang="en-US" sz="1200" dirty="0">
                <a:hlinkClick r:id="rId4"/>
              </a:rPr>
              <a:t>https://docs.aws.amazon.com/cli/latest/userguide/cli-chap-getting-started.html</a:t>
            </a:r>
            <a:r>
              <a:rPr lang="en-US" sz="1200" dirty="0"/>
              <a:t>  </a:t>
            </a:r>
          </a:p>
          <a:p>
            <a:pPr>
              <a:buFont typeface="+mj-lt"/>
              <a:buAutoNum type="arabicPeriod"/>
            </a:pPr>
            <a:r>
              <a:rPr lang="en-US" sz="1200" dirty="0"/>
              <a:t>Install a Git Client and a </a:t>
            </a:r>
            <a:r>
              <a:rPr lang="en-US" sz="1200" dirty="0" err="1"/>
              <a:t>GitShell</a:t>
            </a:r>
            <a:r>
              <a:rPr lang="en-US" sz="1200" dirty="0"/>
              <a:t> for your Windows or Linux laptop</a:t>
            </a:r>
          </a:p>
          <a:p>
            <a:pPr>
              <a:buFont typeface="+mj-lt"/>
              <a:buAutoNum type="arabicPeriod"/>
            </a:pPr>
            <a:r>
              <a:rPr lang="en-US" sz="1200" dirty="0"/>
              <a:t>Make sure you have a good text editor on your machine. We will be editing JSON, YAML and JavaScript files in this exercise </a:t>
            </a:r>
          </a:p>
          <a:p>
            <a:pPr>
              <a:buFont typeface="+mj-lt"/>
              <a:buAutoNum type="arabicPeriod"/>
            </a:pPr>
            <a:r>
              <a:rPr lang="en-US" sz="1200" dirty="0"/>
              <a:t>We need a modern browser to access your AWS Account and a Dynatrace SaaS Tenant that we will provide. We suggest to have the latest version of Chrome installed</a:t>
            </a:r>
          </a:p>
          <a:p>
            <a:pPr>
              <a:buFont typeface="+mj-lt"/>
              <a:buAutoNum type="arabicPeriod"/>
            </a:pPr>
            <a:r>
              <a:rPr lang="en-US" sz="1200" dirty="0"/>
              <a:t>We need a Zip tool as we are zipping up application source code directories and upload it to S3</a:t>
            </a:r>
          </a:p>
          <a:p>
            <a:pPr marL="0" indent="0">
              <a:buNone/>
            </a:pPr>
            <a:r>
              <a:rPr lang="en-US" sz="1600" b="1" dirty="0"/>
              <a:t>Everything we need for our </a:t>
            </a:r>
            <a:r>
              <a:rPr lang="en-US" sz="1600" b="1" dirty="0" err="1"/>
              <a:t>xMatters</a:t>
            </a:r>
            <a:r>
              <a:rPr lang="en-US" sz="1600" b="1" dirty="0"/>
              <a:t> Integration</a:t>
            </a:r>
          </a:p>
          <a:p>
            <a:pPr>
              <a:buFont typeface="+mj-lt"/>
              <a:buAutoNum type="arabicPeriod"/>
            </a:pPr>
            <a:r>
              <a:rPr lang="en-US" sz="1200" dirty="0"/>
              <a:t>Register for an </a:t>
            </a:r>
            <a:r>
              <a:rPr lang="en-US" sz="1200" dirty="0" err="1"/>
              <a:t>xMatters</a:t>
            </a:r>
            <a:r>
              <a:rPr lang="en-US" sz="1200" dirty="0"/>
              <a:t> Free Trial. The </a:t>
            </a:r>
            <a:r>
              <a:rPr lang="en-US" sz="1200" dirty="0" err="1"/>
              <a:t>xMatters</a:t>
            </a:r>
            <a:r>
              <a:rPr lang="en-US" sz="1200" dirty="0"/>
              <a:t> trial will be extended to make sure you can keep using it throughout and after PERFORM: </a:t>
            </a:r>
            <a:r>
              <a:rPr lang="en-US" sz="1200" dirty="0">
                <a:hlinkClick r:id="rId5"/>
              </a:rPr>
              <a:t>https://www.xmatters.com/p1/xmatters-trial-it-standard?utm_campaign=70138000001F018AAC&amp;utm_source=dyna&amp;utm_medium=email&amp;utm_content=xmatters-trial</a:t>
            </a:r>
            <a:endParaRPr lang="en-US" sz="1200" dirty="0"/>
          </a:p>
          <a:p>
            <a:pPr>
              <a:buFont typeface="+mj-lt"/>
              <a:buAutoNum type="arabicPeriod"/>
            </a:pPr>
            <a:r>
              <a:rPr lang="en-US" sz="1200" dirty="0"/>
              <a:t>Download the </a:t>
            </a:r>
            <a:r>
              <a:rPr lang="en-US" sz="1200" dirty="0" err="1"/>
              <a:t>xMatters</a:t>
            </a:r>
            <a:r>
              <a:rPr lang="en-US" sz="1200" dirty="0"/>
              <a:t> / Dynatrace Communication Plan: </a:t>
            </a:r>
            <a:r>
              <a:rPr lang="en-US" sz="1200" dirty="0">
                <a:hlinkClick r:id="rId6"/>
              </a:rPr>
              <a:t>https://github.com/xmatters/xm-labs-dynatrace/raw/master/Dynatrace.zip</a:t>
            </a:r>
            <a:endParaRPr lang="en-US" sz="1200" dirty="0"/>
          </a:p>
          <a:p>
            <a:pPr>
              <a:buFont typeface="+mj-lt"/>
              <a:buAutoNum type="arabicPeriod"/>
            </a:pPr>
            <a:r>
              <a:rPr lang="en-US" sz="1200" dirty="0"/>
              <a:t>Look at the attached slides on </a:t>
            </a:r>
            <a:r>
              <a:rPr lang="en-US" sz="1200" dirty="0" err="1"/>
              <a:t>xMatters</a:t>
            </a:r>
            <a:r>
              <a:rPr lang="en-US" sz="1200" dirty="0"/>
              <a:t>. Follow the instructions as good as you can and make yourself familiar with </a:t>
            </a:r>
            <a:r>
              <a:rPr lang="en-US" sz="1200" dirty="0" err="1"/>
              <a:t>xMatters</a:t>
            </a:r>
            <a:r>
              <a:rPr lang="en-US" sz="1200" dirty="0"/>
              <a:t> and how to configure the integration. We will run through it at the HOTDAY using the Dynatrace SaaS Tenant we assign to you. Making yourself familiar with the steps upfront will speed up the exercise</a:t>
            </a:r>
          </a:p>
        </p:txBody>
      </p:sp>
    </p:spTree>
    <p:extLst>
      <p:ext uri="{BB962C8B-B14F-4D97-AF65-F5344CB8AC3E}">
        <p14:creationId xmlns:p14="http://schemas.microsoft.com/office/powerpoint/2010/main" val="1352566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70159-B685-4B9C-B0A8-D51679D0A549}"/>
              </a:ext>
            </a:extLst>
          </p:cNvPr>
          <p:cNvSpPr>
            <a:spLocks noGrp="1"/>
          </p:cNvSpPr>
          <p:nvPr>
            <p:ph type="title"/>
          </p:nvPr>
        </p:nvSpPr>
        <p:spPr/>
        <p:txBody>
          <a:bodyPr/>
          <a:lstStyle/>
          <a:p>
            <a:r>
              <a:rPr lang="en-US" dirty="0"/>
              <a:t>Manual Approval: #1 Compare Staging with Production</a:t>
            </a:r>
          </a:p>
        </p:txBody>
      </p:sp>
      <p:pic>
        <p:nvPicPr>
          <p:cNvPr id="4" name="Picture 3">
            <a:extLst>
              <a:ext uri="{FF2B5EF4-FFF2-40B4-BE49-F238E27FC236}">
                <a16:creationId xmlns:a16="http://schemas.microsoft.com/office/drawing/2014/main" id="{CDABFF95-A8ED-4B70-8A15-81914B9D98B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514073" y="395589"/>
            <a:ext cx="1301212" cy="1289897"/>
          </a:xfrm>
          <a:prstGeom prst="rect">
            <a:avLst/>
          </a:prstGeom>
        </p:spPr>
      </p:pic>
      <p:pic>
        <p:nvPicPr>
          <p:cNvPr id="7" name="Picture 6">
            <a:extLst>
              <a:ext uri="{FF2B5EF4-FFF2-40B4-BE49-F238E27FC236}">
                <a16:creationId xmlns:a16="http://schemas.microsoft.com/office/drawing/2014/main" id="{A914BD0D-EFDF-4D5F-99A5-D95CD1E038BF}"/>
              </a:ext>
            </a:extLst>
          </p:cNvPr>
          <p:cNvPicPr>
            <a:picLocks noChangeAspect="1"/>
          </p:cNvPicPr>
          <p:nvPr/>
        </p:nvPicPr>
        <p:blipFill>
          <a:blip r:embed="rId3"/>
          <a:stretch>
            <a:fillRect/>
          </a:stretch>
        </p:blipFill>
        <p:spPr>
          <a:xfrm>
            <a:off x="874245" y="2415485"/>
            <a:ext cx="10894066" cy="3276857"/>
          </a:xfrm>
          <a:prstGeom prst="rect">
            <a:avLst/>
          </a:prstGeom>
          <a:ln>
            <a:noFill/>
          </a:ln>
          <a:effectLst>
            <a:outerShdw blurRad="292100" dist="139700" dir="2700000" algn="tl" rotWithShape="0">
              <a:srgbClr val="333333">
                <a:alpha val="65000"/>
              </a:srgbClr>
            </a:outerShdw>
          </a:effectLst>
        </p:spPr>
      </p:pic>
      <p:sp>
        <p:nvSpPr>
          <p:cNvPr id="8" name="Arrow: Right 7">
            <a:extLst>
              <a:ext uri="{FF2B5EF4-FFF2-40B4-BE49-F238E27FC236}">
                <a16:creationId xmlns:a16="http://schemas.microsoft.com/office/drawing/2014/main" id="{DD2B28A9-127C-4D7E-AD3D-07A89E025431}"/>
              </a:ext>
            </a:extLst>
          </p:cNvPr>
          <p:cNvSpPr/>
          <p:nvPr/>
        </p:nvSpPr>
        <p:spPr>
          <a:xfrm rot="20527552">
            <a:off x="6003924" y="5354248"/>
            <a:ext cx="2755900"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Metrics</a:t>
            </a:r>
            <a:r>
              <a:rPr lang="en-US" sz="1200" dirty="0">
                <a:latin typeface="Calibri Light" charset="0"/>
                <a:ea typeface="Calibri Light" charset="0"/>
                <a:cs typeface="Calibri Light" charset="0"/>
              </a:rPr>
              <a:t>: Response Time, Failure Rate</a:t>
            </a:r>
          </a:p>
        </p:txBody>
      </p:sp>
      <p:sp>
        <p:nvSpPr>
          <p:cNvPr id="11" name="Right Brace 10">
            <a:extLst>
              <a:ext uri="{FF2B5EF4-FFF2-40B4-BE49-F238E27FC236}">
                <a16:creationId xmlns:a16="http://schemas.microsoft.com/office/drawing/2014/main" id="{FF055097-AC27-4C1A-B7BD-9A3DD66314D2}"/>
              </a:ext>
            </a:extLst>
          </p:cNvPr>
          <p:cNvSpPr/>
          <p:nvPr/>
        </p:nvSpPr>
        <p:spPr>
          <a:xfrm rot="16200000">
            <a:off x="6454504" y="1279001"/>
            <a:ext cx="705393" cy="2413003"/>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244ADC12-D3EC-42F2-9DCB-6AA21DFB4EEA}"/>
              </a:ext>
            </a:extLst>
          </p:cNvPr>
          <p:cNvSpPr/>
          <p:nvPr/>
        </p:nvSpPr>
        <p:spPr>
          <a:xfrm>
            <a:off x="5748718" y="1608285"/>
            <a:ext cx="2116963" cy="457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Timeframe</a:t>
            </a:r>
            <a:r>
              <a:rPr lang="en-US" sz="1200" dirty="0">
                <a:latin typeface="Calibri Light" charset="0"/>
                <a:ea typeface="Calibri Light" charset="0"/>
                <a:cs typeface="Calibri Light" charset="0"/>
              </a:rPr>
              <a:t>: 30 Minutes after test started!</a:t>
            </a:r>
          </a:p>
        </p:txBody>
      </p:sp>
      <p:sp>
        <p:nvSpPr>
          <p:cNvPr id="15" name="Arrow: Right 14">
            <a:extLst>
              <a:ext uri="{FF2B5EF4-FFF2-40B4-BE49-F238E27FC236}">
                <a16:creationId xmlns:a16="http://schemas.microsoft.com/office/drawing/2014/main" id="{3A059769-4229-482E-B177-912A790E6331}"/>
              </a:ext>
            </a:extLst>
          </p:cNvPr>
          <p:cNvSpPr/>
          <p:nvPr/>
        </p:nvSpPr>
        <p:spPr>
          <a:xfrm flipH="1">
            <a:off x="2605469" y="4934557"/>
            <a:ext cx="2898774"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Environments</a:t>
            </a:r>
            <a:r>
              <a:rPr lang="en-US" sz="1200" dirty="0">
                <a:latin typeface="Calibri Light" charset="0"/>
                <a:ea typeface="Calibri Light" charset="0"/>
                <a:cs typeface="Calibri Light" charset="0"/>
              </a:rPr>
              <a:t>: Staging &amp; Production Tagged Services</a:t>
            </a:r>
          </a:p>
        </p:txBody>
      </p:sp>
    </p:spTree>
    <p:extLst>
      <p:ext uri="{BB962C8B-B14F-4D97-AF65-F5344CB8AC3E}">
        <p14:creationId xmlns:p14="http://schemas.microsoft.com/office/powerpoint/2010/main" val="131269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5FA4F2-98EF-44C2-ACAB-DC3878CFA1C8}"/>
              </a:ext>
            </a:extLst>
          </p:cNvPr>
          <p:cNvPicPr>
            <a:picLocks noChangeAspect="1"/>
          </p:cNvPicPr>
          <p:nvPr/>
        </p:nvPicPr>
        <p:blipFill>
          <a:blip r:embed="rId2"/>
          <a:stretch>
            <a:fillRect/>
          </a:stretch>
        </p:blipFill>
        <p:spPr>
          <a:xfrm>
            <a:off x="1243013" y="1804501"/>
            <a:ext cx="10229850" cy="4361004"/>
          </a:xfrm>
          <a:prstGeom prst="rect">
            <a:avLst/>
          </a:prstGeom>
        </p:spPr>
      </p:pic>
      <p:sp>
        <p:nvSpPr>
          <p:cNvPr id="2" name="Title 1">
            <a:extLst>
              <a:ext uri="{FF2B5EF4-FFF2-40B4-BE49-F238E27FC236}">
                <a16:creationId xmlns:a16="http://schemas.microsoft.com/office/drawing/2014/main" id="{4F970159-B685-4B9C-B0A8-D51679D0A549}"/>
              </a:ext>
            </a:extLst>
          </p:cNvPr>
          <p:cNvSpPr>
            <a:spLocks noGrp="1"/>
          </p:cNvSpPr>
          <p:nvPr>
            <p:ph type="title"/>
          </p:nvPr>
        </p:nvSpPr>
        <p:spPr/>
        <p:txBody>
          <a:bodyPr/>
          <a:lstStyle/>
          <a:p>
            <a:r>
              <a:rPr lang="en-US" dirty="0"/>
              <a:t>Manual Approval: #1 Compare Staging with Staging Yesterday!</a:t>
            </a:r>
          </a:p>
        </p:txBody>
      </p:sp>
      <p:sp>
        <p:nvSpPr>
          <p:cNvPr id="9" name="Arrow: Right 8">
            <a:extLst>
              <a:ext uri="{FF2B5EF4-FFF2-40B4-BE49-F238E27FC236}">
                <a16:creationId xmlns:a16="http://schemas.microsoft.com/office/drawing/2014/main" id="{AF41DB08-45DC-4C03-9974-8E36A6ADDB65}"/>
              </a:ext>
            </a:extLst>
          </p:cNvPr>
          <p:cNvSpPr/>
          <p:nvPr/>
        </p:nvSpPr>
        <p:spPr>
          <a:xfrm flipH="1">
            <a:off x="4443038" y="1611108"/>
            <a:ext cx="2611812"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Environment</a:t>
            </a:r>
            <a:r>
              <a:rPr lang="en-US" sz="1200" dirty="0">
                <a:latin typeface="Calibri Light" charset="0"/>
                <a:ea typeface="Calibri Light" charset="0"/>
                <a:cs typeface="Calibri Light" charset="0"/>
              </a:rPr>
              <a:t>: Just Staging vs Staging</a:t>
            </a:r>
          </a:p>
        </p:txBody>
      </p:sp>
      <p:pic>
        <p:nvPicPr>
          <p:cNvPr id="10" name="Picture 9">
            <a:extLst>
              <a:ext uri="{FF2B5EF4-FFF2-40B4-BE49-F238E27FC236}">
                <a16:creationId xmlns:a16="http://schemas.microsoft.com/office/drawing/2014/main" id="{210D4856-0C48-41F2-A019-A28F4AAFBF8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0514073" y="395589"/>
            <a:ext cx="1301212" cy="1289897"/>
          </a:xfrm>
          <a:prstGeom prst="rect">
            <a:avLst/>
          </a:prstGeom>
        </p:spPr>
      </p:pic>
      <p:sp>
        <p:nvSpPr>
          <p:cNvPr id="12" name="Arrow: Right 11">
            <a:extLst>
              <a:ext uri="{FF2B5EF4-FFF2-40B4-BE49-F238E27FC236}">
                <a16:creationId xmlns:a16="http://schemas.microsoft.com/office/drawing/2014/main" id="{C7C34735-56E2-4D36-B9D0-F6952380A7F0}"/>
              </a:ext>
            </a:extLst>
          </p:cNvPr>
          <p:cNvSpPr/>
          <p:nvPr/>
        </p:nvSpPr>
        <p:spPr>
          <a:xfrm flipH="1">
            <a:off x="7560432" y="1852837"/>
            <a:ext cx="2999615" cy="79338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Compare Timeframe</a:t>
            </a:r>
            <a:r>
              <a:rPr lang="en-US" sz="1200" dirty="0">
                <a:latin typeface="Calibri Light" charset="0"/>
                <a:ea typeface="Calibri Light" charset="0"/>
                <a:cs typeface="Calibri Light" charset="0"/>
              </a:rPr>
              <a:t>: with 15 Minutes of previous day</a:t>
            </a:r>
          </a:p>
        </p:txBody>
      </p:sp>
      <p:sp>
        <p:nvSpPr>
          <p:cNvPr id="14" name="Arrow: Right 13">
            <a:extLst>
              <a:ext uri="{FF2B5EF4-FFF2-40B4-BE49-F238E27FC236}">
                <a16:creationId xmlns:a16="http://schemas.microsoft.com/office/drawing/2014/main" id="{EFFC219E-EA86-4CF8-880E-7BAE3332465C}"/>
              </a:ext>
            </a:extLst>
          </p:cNvPr>
          <p:cNvSpPr/>
          <p:nvPr/>
        </p:nvSpPr>
        <p:spPr>
          <a:xfrm rot="431144" flipH="1">
            <a:off x="1952014" y="1931929"/>
            <a:ext cx="2082063" cy="71073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Timeframe</a:t>
            </a:r>
            <a:r>
              <a:rPr lang="en-US" sz="1200" dirty="0">
                <a:latin typeface="Calibri Light" charset="0"/>
                <a:ea typeface="Calibri Light" charset="0"/>
                <a:cs typeface="Calibri Light" charset="0"/>
              </a:rPr>
              <a:t>: First 15 Minutes of Test</a:t>
            </a:r>
          </a:p>
        </p:txBody>
      </p:sp>
      <p:sp>
        <p:nvSpPr>
          <p:cNvPr id="15" name="Arrow: Right 14">
            <a:extLst>
              <a:ext uri="{FF2B5EF4-FFF2-40B4-BE49-F238E27FC236}">
                <a16:creationId xmlns:a16="http://schemas.microsoft.com/office/drawing/2014/main" id="{3EB941B8-DBFE-42B0-8860-BA66F7391155}"/>
              </a:ext>
            </a:extLst>
          </p:cNvPr>
          <p:cNvSpPr/>
          <p:nvPr/>
        </p:nvSpPr>
        <p:spPr>
          <a:xfrm flipH="1">
            <a:off x="7054850" y="5040108"/>
            <a:ext cx="3009900"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Metrics</a:t>
            </a:r>
            <a:r>
              <a:rPr lang="en-US" sz="1200" dirty="0">
                <a:latin typeface="Calibri Light" charset="0"/>
                <a:ea typeface="Calibri Light" charset="0"/>
                <a:cs typeface="Calibri Light" charset="0"/>
              </a:rPr>
              <a:t>: Response Time, Failure Rate …</a:t>
            </a:r>
          </a:p>
        </p:txBody>
      </p:sp>
    </p:spTree>
    <p:extLst>
      <p:ext uri="{BB962C8B-B14F-4D97-AF65-F5344CB8AC3E}">
        <p14:creationId xmlns:p14="http://schemas.microsoft.com/office/powerpoint/2010/main" val="3420143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48C194-9295-43D5-ADCB-E45B388C8220}"/>
              </a:ext>
            </a:extLst>
          </p:cNvPr>
          <p:cNvSpPr/>
          <p:nvPr/>
        </p:nvSpPr>
        <p:spPr>
          <a:xfrm>
            <a:off x="2618913" y="2888218"/>
            <a:ext cx="7506991" cy="1569660"/>
          </a:xfrm>
          <a:prstGeom prst="rect">
            <a:avLst/>
          </a:prstGeom>
        </p:spPr>
        <p:txBody>
          <a:bodyPr wrap="none">
            <a:spAutoFit/>
          </a:bodyPr>
          <a:lstStyle/>
          <a:p>
            <a:pPr algn="ctr"/>
            <a:r>
              <a:rPr lang="en-US" sz="4800" dirty="0"/>
              <a:t>Manual is boring! </a:t>
            </a:r>
          </a:p>
          <a:p>
            <a:pPr algn="ctr"/>
            <a:r>
              <a:rPr lang="en-US" sz="4800" dirty="0"/>
              <a:t>And – yeah – not automated!</a:t>
            </a:r>
          </a:p>
        </p:txBody>
      </p:sp>
    </p:spTree>
    <p:extLst>
      <p:ext uri="{BB962C8B-B14F-4D97-AF65-F5344CB8AC3E}">
        <p14:creationId xmlns:p14="http://schemas.microsoft.com/office/powerpoint/2010/main" val="832815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101A5-5B53-47E8-BAA2-BDC79C2C4555}"/>
              </a:ext>
            </a:extLst>
          </p:cNvPr>
          <p:cNvSpPr>
            <a:spLocks noGrp="1"/>
          </p:cNvSpPr>
          <p:nvPr>
            <p:ph type="title"/>
          </p:nvPr>
        </p:nvSpPr>
        <p:spPr/>
        <p:txBody>
          <a:bodyPr/>
          <a:lstStyle/>
          <a:p>
            <a:r>
              <a:rPr lang="en-US" dirty="0"/>
              <a:t>Continuous Performance: Inspired by Dynatrace Performance Architect Team</a:t>
            </a:r>
          </a:p>
        </p:txBody>
      </p:sp>
      <p:pic>
        <p:nvPicPr>
          <p:cNvPr id="12" name="Picture 11">
            <a:extLst>
              <a:ext uri="{FF2B5EF4-FFF2-40B4-BE49-F238E27FC236}">
                <a16:creationId xmlns:a16="http://schemas.microsoft.com/office/drawing/2014/main" id="{C371DCA3-28E1-41A9-9D12-F406296419E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31521" y="1270561"/>
            <a:ext cx="7122633" cy="2806485"/>
          </a:xfrm>
          <a:prstGeom prst="rect">
            <a:avLst/>
          </a:prstGeom>
          <a:ln>
            <a:noFill/>
          </a:ln>
          <a:effectLst>
            <a:outerShdw blurRad="292100" dist="139700" dir="2700000" algn="tl" rotWithShape="0">
              <a:srgbClr val="333333">
                <a:alpha val="65000"/>
              </a:srgbClr>
            </a:outerShdw>
          </a:effectLst>
        </p:spPr>
      </p:pic>
      <p:sp>
        <p:nvSpPr>
          <p:cNvPr id="13" name="Rectangular Callout 6">
            <a:extLst>
              <a:ext uri="{FF2B5EF4-FFF2-40B4-BE49-F238E27FC236}">
                <a16:creationId xmlns:a16="http://schemas.microsoft.com/office/drawing/2014/main" id="{CE63197D-A065-4A61-9063-0B5A129E1432}"/>
              </a:ext>
            </a:extLst>
          </p:cNvPr>
          <p:cNvSpPr/>
          <p:nvPr/>
        </p:nvSpPr>
        <p:spPr>
          <a:xfrm>
            <a:off x="644052" y="1724790"/>
            <a:ext cx="2641520" cy="625793"/>
          </a:xfrm>
          <a:prstGeom prst="wedgeRectCallout">
            <a:avLst>
              <a:gd name="adj1" fmla="val 16228"/>
              <a:gd name="adj2" fmla="val 111881"/>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algn="ctr" defTabSz="1219170">
              <a:defRPr/>
            </a:pPr>
            <a:r>
              <a:rPr lang="en-US" b="1" i="1" kern="0" dirty="0">
                <a:solidFill>
                  <a:prstClr val="black"/>
                </a:solidFill>
                <a:latin typeface="Calibri" panose="020F0502020204030204"/>
              </a:rPr>
              <a:t>“Performance Signature”</a:t>
            </a:r>
            <a:r>
              <a:rPr lang="en-US" kern="0" dirty="0">
                <a:solidFill>
                  <a:prstClr val="black"/>
                </a:solidFill>
                <a:latin typeface="Calibri" panose="020F0502020204030204"/>
              </a:rPr>
              <a:t> for Build Nov 16</a:t>
            </a:r>
          </a:p>
        </p:txBody>
      </p:sp>
      <p:sp>
        <p:nvSpPr>
          <p:cNvPr id="14" name="Rectangular Callout 7">
            <a:extLst>
              <a:ext uri="{FF2B5EF4-FFF2-40B4-BE49-F238E27FC236}">
                <a16:creationId xmlns:a16="http://schemas.microsoft.com/office/drawing/2014/main" id="{68A75335-8958-48BA-86B8-B4B4C58CE7E9}"/>
              </a:ext>
            </a:extLst>
          </p:cNvPr>
          <p:cNvSpPr/>
          <p:nvPr/>
        </p:nvSpPr>
        <p:spPr>
          <a:xfrm>
            <a:off x="3398103" y="1724791"/>
            <a:ext cx="2641520" cy="625793"/>
          </a:xfrm>
          <a:prstGeom prst="wedgeRectCallout">
            <a:avLst>
              <a:gd name="adj1" fmla="val -21415"/>
              <a:gd name="adj2" fmla="val 96042"/>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1219170">
              <a:defRPr/>
            </a:pPr>
            <a:r>
              <a:rPr lang="en-US" b="1" i="1" kern="0" dirty="0">
                <a:solidFill>
                  <a:prstClr val="black"/>
                </a:solidFill>
                <a:latin typeface="Calibri" panose="020F0502020204030204"/>
              </a:rPr>
              <a:t>“Performance Signature” </a:t>
            </a:r>
            <a:r>
              <a:rPr lang="en-US" kern="0" dirty="0">
                <a:solidFill>
                  <a:prstClr val="black"/>
                </a:solidFill>
                <a:latin typeface="Calibri" panose="020F0502020204030204"/>
              </a:rPr>
              <a:t>for Build Nov 17</a:t>
            </a:r>
          </a:p>
        </p:txBody>
      </p:sp>
      <p:sp>
        <p:nvSpPr>
          <p:cNvPr id="15" name="Left Brace 14">
            <a:extLst>
              <a:ext uri="{FF2B5EF4-FFF2-40B4-BE49-F238E27FC236}">
                <a16:creationId xmlns:a16="http://schemas.microsoft.com/office/drawing/2014/main" id="{6608D0DB-8859-4B96-B569-8B12C74FEE4F}"/>
              </a:ext>
            </a:extLst>
          </p:cNvPr>
          <p:cNvSpPr/>
          <p:nvPr/>
        </p:nvSpPr>
        <p:spPr>
          <a:xfrm rot="16200000" flipH="1">
            <a:off x="2230346" y="2530519"/>
            <a:ext cx="302986" cy="786344"/>
          </a:xfrm>
          <a:prstGeom prst="leftBrace">
            <a:avLst>
              <a:gd name="adj1" fmla="val 8333"/>
              <a:gd name="adj2" fmla="val 49885"/>
            </a:avLst>
          </a:prstGeom>
          <a:noFill/>
          <a:ln w="44450" cap="flat" cmpd="sng" algn="ctr">
            <a:solidFill>
              <a:schemeClr val="accent3"/>
            </a:solidFill>
            <a:prstDash val="sysDot"/>
            <a:miter lim="800000"/>
          </a:ln>
          <a:effectLst/>
        </p:spPr>
        <p:txBody>
          <a:bodyPr rtlCol="0" anchor="ctr"/>
          <a:lstStyle/>
          <a:p>
            <a:pPr algn="ctr" defTabSz="1219170">
              <a:defRPr/>
            </a:pPr>
            <a:endParaRPr lang="en-US" sz="2400" kern="0">
              <a:solidFill>
                <a:prstClr val="black"/>
              </a:solidFill>
              <a:latin typeface="Calibri" panose="020F0502020204030204"/>
            </a:endParaRPr>
          </a:p>
        </p:txBody>
      </p:sp>
      <p:sp>
        <p:nvSpPr>
          <p:cNvPr id="16" name="Left Brace 15">
            <a:extLst>
              <a:ext uri="{FF2B5EF4-FFF2-40B4-BE49-F238E27FC236}">
                <a16:creationId xmlns:a16="http://schemas.microsoft.com/office/drawing/2014/main" id="{AFE028F3-49CC-4B47-B65B-1D4148BDA6BF}"/>
              </a:ext>
            </a:extLst>
          </p:cNvPr>
          <p:cNvSpPr/>
          <p:nvPr/>
        </p:nvSpPr>
        <p:spPr>
          <a:xfrm rot="16200000" flipH="1">
            <a:off x="4029749" y="2394447"/>
            <a:ext cx="261301" cy="797187"/>
          </a:xfrm>
          <a:prstGeom prst="leftBrace">
            <a:avLst>
              <a:gd name="adj1" fmla="val 8333"/>
              <a:gd name="adj2" fmla="val 49402"/>
            </a:avLst>
          </a:prstGeom>
          <a:noFill/>
          <a:ln w="44450" cap="flat" cmpd="sng" algn="ctr">
            <a:solidFill>
              <a:schemeClr val="accent5"/>
            </a:solidFill>
            <a:prstDash val="sysDot"/>
            <a:miter lim="800000"/>
          </a:ln>
          <a:effectLst/>
        </p:spPr>
        <p:txBody>
          <a:bodyPr rtlCol="0" anchor="ctr"/>
          <a:lstStyle/>
          <a:p>
            <a:pPr algn="ctr" defTabSz="1219170"/>
            <a:endParaRPr lang="en-US" sz="2400" kern="0">
              <a:solidFill>
                <a:prstClr val="black"/>
              </a:solidFill>
              <a:latin typeface="Calibri" panose="020F0502020204030204"/>
            </a:endParaRPr>
          </a:p>
        </p:txBody>
      </p:sp>
      <p:pic>
        <p:nvPicPr>
          <p:cNvPr id="20" name="Picture 19">
            <a:extLst>
              <a:ext uri="{FF2B5EF4-FFF2-40B4-BE49-F238E27FC236}">
                <a16:creationId xmlns:a16="http://schemas.microsoft.com/office/drawing/2014/main" id="{9A81B4E8-836A-40CE-B595-F5F31B1D0750}"/>
              </a:ext>
            </a:extLst>
          </p:cNvPr>
          <p:cNvPicPr>
            <a:picLocks noChangeAspect="1"/>
          </p:cNvPicPr>
          <p:nvPr/>
        </p:nvPicPr>
        <p:blipFill>
          <a:blip r:embed="rId3"/>
          <a:stretch>
            <a:fillRect/>
          </a:stretch>
        </p:blipFill>
        <p:spPr>
          <a:xfrm>
            <a:off x="2310277" y="2729064"/>
            <a:ext cx="9615777" cy="3835265"/>
          </a:xfrm>
          <a:prstGeom prst="rect">
            <a:avLst/>
          </a:prstGeom>
          <a:ln>
            <a:noFill/>
          </a:ln>
          <a:effectLst>
            <a:outerShdw blurRad="292100" dist="139700" dir="2700000" algn="tl" rotWithShape="0">
              <a:srgbClr val="333333">
                <a:alpha val="65000"/>
              </a:srgbClr>
            </a:outerShdw>
          </a:effectLst>
        </p:spPr>
      </p:pic>
      <p:sp>
        <p:nvSpPr>
          <p:cNvPr id="21" name="Rectangular Callout 7">
            <a:extLst>
              <a:ext uri="{FF2B5EF4-FFF2-40B4-BE49-F238E27FC236}">
                <a16:creationId xmlns:a16="http://schemas.microsoft.com/office/drawing/2014/main" id="{680443BA-50AD-4680-90E5-0C5FBB1C76DC}"/>
              </a:ext>
            </a:extLst>
          </p:cNvPr>
          <p:cNvSpPr/>
          <p:nvPr/>
        </p:nvSpPr>
        <p:spPr>
          <a:xfrm>
            <a:off x="8694997" y="1720254"/>
            <a:ext cx="2641520" cy="625793"/>
          </a:xfrm>
          <a:prstGeom prst="wedgeRectCallout">
            <a:avLst>
              <a:gd name="adj1" fmla="val -21415"/>
              <a:gd name="adj2" fmla="val 101124"/>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1219170">
              <a:defRPr/>
            </a:pPr>
            <a:r>
              <a:rPr lang="en-US" b="1" i="1" kern="0" dirty="0">
                <a:solidFill>
                  <a:prstClr val="black"/>
                </a:solidFill>
                <a:latin typeface="Calibri" panose="020F0502020204030204"/>
              </a:rPr>
              <a:t>“Performance Signature” </a:t>
            </a:r>
            <a:r>
              <a:rPr lang="en-US" kern="0" dirty="0">
                <a:solidFill>
                  <a:prstClr val="black"/>
                </a:solidFill>
                <a:latin typeface="Calibri" panose="020F0502020204030204"/>
              </a:rPr>
              <a:t>for every Build</a:t>
            </a:r>
          </a:p>
        </p:txBody>
      </p:sp>
      <p:sp>
        <p:nvSpPr>
          <p:cNvPr id="22" name="Rectangle 21">
            <a:extLst>
              <a:ext uri="{FF2B5EF4-FFF2-40B4-BE49-F238E27FC236}">
                <a16:creationId xmlns:a16="http://schemas.microsoft.com/office/drawing/2014/main" id="{A1A6E268-8EF4-42BA-AF65-C3AF39C4EF97}"/>
              </a:ext>
            </a:extLst>
          </p:cNvPr>
          <p:cNvSpPr/>
          <p:nvPr/>
        </p:nvSpPr>
        <p:spPr>
          <a:xfrm>
            <a:off x="9179325" y="2698961"/>
            <a:ext cx="529218" cy="3927539"/>
          </a:xfrm>
          <a:prstGeom prst="rect">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3" name="Rectangular Callout 7">
            <a:extLst>
              <a:ext uri="{FF2B5EF4-FFF2-40B4-BE49-F238E27FC236}">
                <a16:creationId xmlns:a16="http://schemas.microsoft.com/office/drawing/2014/main" id="{A5B6331E-358C-446B-B9EE-250AD513655A}"/>
              </a:ext>
            </a:extLst>
          </p:cNvPr>
          <p:cNvSpPr/>
          <p:nvPr/>
        </p:nvSpPr>
        <p:spPr>
          <a:xfrm>
            <a:off x="176924" y="4446656"/>
            <a:ext cx="2133353" cy="915587"/>
          </a:xfrm>
          <a:prstGeom prst="wedgeRectCallout">
            <a:avLst>
              <a:gd name="adj1" fmla="val 82572"/>
              <a:gd name="adj2" fmla="val -27004"/>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1219170">
              <a:defRPr/>
            </a:pPr>
            <a:r>
              <a:rPr lang="en-US" b="1" i="1" kern="0" dirty="0">
                <a:solidFill>
                  <a:prstClr val="black"/>
                </a:solidFill>
                <a:latin typeface="Calibri" panose="020F0502020204030204"/>
              </a:rPr>
              <a:t>“Multiple Metrics” </a:t>
            </a:r>
            <a:r>
              <a:rPr lang="en-US" kern="0" dirty="0">
                <a:solidFill>
                  <a:prstClr val="black"/>
                </a:solidFill>
                <a:latin typeface="Calibri" panose="020F0502020204030204"/>
              </a:rPr>
              <a:t>compared to </a:t>
            </a:r>
            <a:r>
              <a:rPr lang="en-US" kern="0" dirty="0" err="1">
                <a:solidFill>
                  <a:prstClr val="black"/>
                </a:solidFill>
                <a:latin typeface="Calibri" panose="020F0502020204030204"/>
              </a:rPr>
              <a:t>prev</a:t>
            </a:r>
            <a:r>
              <a:rPr lang="en-US" kern="0" dirty="0">
                <a:solidFill>
                  <a:prstClr val="black"/>
                </a:solidFill>
                <a:latin typeface="Calibri" panose="020F0502020204030204"/>
              </a:rPr>
              <a:t> Timeframe </a:t>
            </a:r>
          </a:p>
        </p:txBody>
      </p:sp>
      <p:sp>
        <p:nvSpPr>
          <p:cNvPr id="24" name="Rectangular Callout 7">
            <a:extLst>
              <a:ext uri="{FF2B5EF4-FFF2-40B4-BE49-F238E27FC236}">
                <a16:creationId xmlns:a16="http://schemas.microsoft.com/office/drawing/2014/main" id="{EAE7FEEA-9259-4BFE-AE62-637F633BDC93}"/>
              </a:ext>
            </a:extLst>
          </p:cNvPr>
          <p:cNvSpPr/>
          <p:nvPr/>
        </p:nvSpPr>
        <p:spPr>
          <a:xfrm>
            <a:off x="800571" y="6111295"/>
            <a:ext cx="3019411" cy="570793"/>
          </a:xfrm>
          <a:prstGeom prst="wedgeRectCallout">
            <a:avLst>
              <a:gd name="adj1" fmla="val 66942"/>
              <a:gd name="adj2" fmla="val 1119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1219170">
              <a:defRPr/>
            </a:pPr>
            <a:r>
              <a:rPr lang="en-US" b="1" i="1" kern="0" dirty="0">
                <a:solidFill>
                  <a:prstClr val="black"/>
                </a:solidFill>
                <a:latin typeface="Calibri" panose="020F0502020204030204"/>
              </a:rPr>
              <a:t>Simple Regression Detection </a:t>
            </a:r>
          </a:p>
          <a:p>
            <a:pPr algn="ctr" defTabSz="1219170">
              <a:defRPr/>
            </a:pPr>
            <a:r>
              <a:rPr lang="en-US" kern="0" dirty="0">
                <a:solidFill>
                  <a:prstClr val="black"/>
                </a:solidFill>
                <a:latin typeface="Calibri" panose="020F0502020204030204"/>
              </a:rPr>
              <a:t>per Metric</a:t>
            </a:r>
          </a:p>
        </p:txBody>
      </p:sp>
    </p:spTree>
    <p:extLst>
      <p:ext uri="{BB962C8B-B14F-4D97-AF65-F5344CB8AC3E}">
        <p14:creationId xmlns:p14="http://schemas.microsoft.com/office/powerpoint/2010/main" val="329116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21" grpId="0" animBg="1"/>
      <p:bldP spid="22" grpId="0" animBg="1"/>
      <p:bldP spid="23" grpId="0" animBg="1"/>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810C-1DF2-4BE9-A6BE-7BA6B642B70D}"/>
              </a:ext>
            </a:extLst>
          </p:cNvPr>
          <p:cNvSpPr>
            <a:spLocks noGrp="1"/>
          </p:cNvSpPr>
          <p:nvPr>
            <p:ph type="title"/>
          </p:nvPr>
        </p:nvSpPr>
        <p:spPr>
          <a:xfrm>
            <a:off x="698498" y="419099"/>
            <a:ext cx="10774365" cy="668960"/>
          </a:xfrm>
        </p:spPr>
        <p:txBody>
          <a:bodyPr/>
          <a:lstStyle/>
          <a:p>
            <a:r>
              <a:rPr lang="en-US" dirty="0"/>
              <a:t>“</a:t>
            </a:r>
            <a:r>
              <a:rPr lang="en-US" dirty="0" err="1"/>
              <a:t>Monspec</a:t>
            </a:r>
            <a:r>
              <a:rPr lang="en-US" dirty="0"/>
              <a:t>”: Performance Signature as Code for Continuous Performance Validation</a:t>
            </a:r>
          </a:p>
        </p:txBody>
      </p:sp>
      <p:sp>
        <p:nvSpPr>
          <p:cNvPr id="4" name="Rectangle 3">
            <a:extLst>
              <a:ext uri="{FF2B5EF4-FFF2-40B4-BE49-F238E27FC236}">
                <a16:creationId xmlns:a16="http://schemas.microsoft.com/office/drawing/2014/main" id="{51C5D192-5C15-42EF-9CCF-E2325FA5E82A}"/>
              </a:ext>
            </a:extLst>
          </p:cNvPr>
          <p:cNvSpPr/>
          <p:nvPr/>
        </p:nvSpPr>
        <p:spPr>
          <a:xfrm>
            <a:off x="712901" y="1017953"/>
            <a:ext cx="2116963" cy="457928"/>
          </a:xfrm>
          <a:prstGeom prst="rect">
            <a:avLst/>
          </a:prstGeom>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latin typeface="Calibri Light" charset="0"/>
                <a:ea typeface="Calibri Light" charset="0"/>
                <a:cs typeface="Calibri Light" charset="0"/>
              </a:rPr>
              <a:t>Entity</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SampleJSonService</a:t>
            </a:r>
            <a:endParaRPr lang="en-US" sz="1400" dirty="0">
              <a:latin typeface="Calibri Light" charset="0"/>
              <a:ea typeface="Calibri Light" charset="0"/>
              <a:cs typeface="Calibri Light" charset="0"/>
            </a:endParaRPr>
          </a:p>
        </p:txBody>
      </p:sp>
      <p:sp>
        <p:nvSpPr>
          <p:cNvPr id="5" name="Rectangle 4">
            <a:extLst>
              <a:ext uri="{FF2B5EF4-FFF2-40B4-BE49-F238E27FC236}">
                <a16:creationId xmlns:a16="http://schemas.microsoft.com/office/drawing/2014/main" id="{52893992-2F8F-489F-B13F-64F475D0ADE7}"/>
              </a:ext>
            </a:extLst>
          </p:cNvPr>
          <p:cNvSpPr/>
          <p:nvPr/>
        </p:nvSpPr>
        <p:spPr>
          <a:xfrm>
            <a:off x="1325147" y="1553524"/>
            <a:ext cx="2396363" cy="45792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Environment</a:t>
            </a:r>
            <a:r>
              <a:rPr lang="en-US" sz="1200" dirty="0">
                <a:latin typeface="Calibri Light" charset="0"/>
                <a:ea typeface="Calibri Light" charset="0"/>
                <a:cs typeface="Calibri Light" charset="0"/>
              </a:rPr>
              <a:t>: Staging</a:t>
            </a:r>
          </a:p>
          <a:p>
            <a:pPr algn="ctr"/>
            <a:r>
              <a:rPr lang="en-US" sz="1200" i="1" dirty="0">
                <a:latin typeface="Calibri Light" charset="0"/>
                <a:ea typeface="Calibri Light" charset="0"/>
                <a:cs typeface="Calibri Light" charset="0"/>
              </a:rPr>
              <a:t>Tag: </a:t>
            </a:r>
            <a:r>
              <a:rPr lang="en-US" sz="1200" i="1" dirty="0" err="1">
                <a:latin typeface="Calibri Light" charset="0"/>
                <a:ea typeface="Calibri Light" charset="0"/>
                <a:cs typeface="Calibri Light" charset="0"/>
              </a:rPr>
              <a:t>DeploymentGroup:Staging</a:t>
            </a:r>
            <a:endParaRPr lang="en-US" sz="1200" i="1" dirty="0">
              <a:latin typeface="Calibri Light" charset="0"/>
              <a:ea typeface="Calibri Light" charset="0"/>
              <a:cs typeface="Calibri Light" charset="0"/>
            </a:endParaRPr>
          </a:p>
        </p:txBody>
      </p:sp>
      <p:sp>
        <p:nvSpPr>
          <p:cNvPr id="6" name="Rectangle 5">
            <a:extLst>
              <a:ext uri="{FF2B5EF4-FFF2-40B4-BE49-F238E27FC236}">
                <a16:creationId xmlns:a16="http://schemas.microsoft.com/office/drawing/2014/main" id="{1DE63BF1-804F-4AC6-8F59-21077ADEAFCE}"/>
              </a:ext>
            </a:extLst>
          </p:cNvPr>
          <p:cNvSpPr/>
          <p:nvPr/>
        </p:nvSpPr>
        <p:spPr>
          <a:xfrm>
            <a:off x="3953392" y="1562865"/>
            <a:ext cx="2396363" cy="45792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Environment</a:t>
            </a:r>
            <a:r>
              <a:rPr lang="en-US" sz="1200" dirty="0">
                <a:latin typeface="Calibri Light" charset="0"/>
                <a:ea typeface="Calibri Light" charset="0"/>
                <a:cs typeface="Calibri Light" charset="0"/>
              </a:rPr>
              <a:t>: Production</a:t>
            </a:r>
          </a:p>
          <a:p>
            <a:pPr algn="ctr"/>
            <a:r>
              <a:rPr lang="en-US" sz="1200" i="1" dirty="0">
                <a:latin typeface="Calibri Light" charset="0"/>
                <a:ea typeface="Calibri Light" charset="0"/>
                <a:cs typeface="Calibri Light" charset="0"/>
              </a:rPr>
              <a:t>Tag: </a:t>
            </a:r>
            <a:r>
              <a:rPr lang="en-US" sz="1200" i="1" dirty="0" err="1">
                <a:latin typeface="Calibri Light" charset="0"/>
                <a:ea typeface="Calibri Light" charset="0"/>
                <a:cs typeface="Calibri Light" charset="0"/>
              </a:rPr>
              <a:t>DeploymentGroup:Production</a:t>
            </a:r>
            <a:endParaRPr lang="en-US" sz="1200" i="1" dirty="0">
              <a:latin typeface="Calibri Light" charset="0"/>
              <a:ea typeface="Calibri Light" charset="0"/>
              <a:cs typeface="Calibri Light" charset="0"/>
            </a:endParaRPr>
          </a:p>
        </p:txBody>
      </p:sp>
      <p:sp>
        <p:nvSpPr>
          <p:cNvPr id="7" name="Rectangle 6">
            <a:extLst>
              <a:ext uri="{FF2B5EF4-FFF2-40B4-BE49-F238E27FC236}">
                <a16:creationId xmlns:a16="http://schemas.microsoft.com/office/drawing/2014/main" id="{6FFDAF34-D4D0-4816-BFD0-5E51DC5197E1}"/>
              </a:ext>
            </a:extLst>
          </p:cNvPr>
          <p:cNvSpPr/>
          <p:nvPr/>
        </p:nvSpPr>
        <p:spPr>
          <a:xfrm>
            <a:off x="1325147" y="2593859"/>
            <a:ext cx="2396363" cy="65442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Compare</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StagingToProduction</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Source: Staging; Compare: Prod</a:t>
            </a:r>
          </a:p>
          <a:p>
            <a:pPr algn="ctr"/>
            <a:r>
              <a:rPr lang="en-US" sz="1200" i="1" dirty="0">
                <a:latin typeface="Calibri Light" charset="0"/>
                <a:ea typeface="Calibri Light" charset="0"/>
                <a:cs typeface="Calibri Light" charset="0"/>
              </a:rPr>
              <a:t>Factor: Staging = </a:t>
            </a:r>
            <a:r>
              <a:rPr lang="en-US" sz="1200" b="1" i="1" dirty="0">
                <a:latin typeface="Calibri Light" charset="0"/>
                <a:ea typeface="Calibri Light" charset="0"/>
                <a:cs typeface="Calibri Light" charset="0"/>
              </a:rPr>
              <a:t>10%</a:t>
            </a:r>
            <a:r>
              <a:rPr lang="en-US" sz="1200" i="1" dirty="0">
                <a:latin typeface="Calibri Light" charset="0"/>
                <a:ea typeface="Calibri Light" charset="0"/>
                <a:cs typeface="Calibri Light" charset="0"/>
              </a:rPr>
              <a:t> Slower</a:t>
            </a:r>
          </a:p>
        </p:txBody>
      </p:sp>
      <p:sp>
        <p:nvSpPr>
          <p:cNvPr id="8" name="Rectangle 7">
            <a:extLst>
              <a:ext uri="{FF2B5EF4-FFF2-40B4-BE49-F238E27FC236}">
                <a16:creationId xmlns:a16="http://schemas.microsoft.com/office/drawing/2014/main" id="{B41FF2EC-EAE4-4059-9C5F-D9D7F7553C29}"/>
              </a:ext>
            </a:extLst>
          </p:cNvPr>
          <p:cNvSpPr/>
          <p:nvPr/>
        </p:nvSpPr>
        <p:spPr>
          <a:xfrm>
            <a:off x="3953392" y="2593860"/>
            <a:ext cx="2396363" cy="65442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Compare</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StagingToProdYesterday</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Source: Staging; Compare: Prod</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Factor: 10%, </a:t>
            </a:r>
            <a:r>
              <a:rPr lang="en-US" sz="1200" i="1" dirty="0" err="1">
                <a:latin typeface="Calibri Light" charset="0"/>
                <a:ea typeface="Calibri Light" charset="0"/>
                <a:cs typeface="Calibri Light" charset="0"/>
              </a:rPr>
              <a:t>Timeshift</a:t>
            </a:r>
            <a:r>
              <a:rPr lang="en-US" sz="1200" i="1" dirty="0">
                <a:latin typeface="Calibri Light" charset="0"/>
                <a:ea typeface="Calibri Light" charset="0"/>
                <a:cs typeface="Calibri Light" charset="0"/>
              </a:rPr>
              <a:t>: 86400s</a:t>
            </a:r>
          </a:p>
        </p:txBody>
      </p:sp>
      <p:sp>
        <p:nvSpPr>
          <p:cNvPr id="9" name="Rectangle 8">
            <a:extLst>
              <a:ext uri="{FF2B5EF4-FFF2-40B4-BE49-F238E27FC236}">
                <a16:creationId xmlns:a16="http://schemas.microsoft.com/office/drawing/2014/main" id="{9D204BA7-AD0C-413B-BE4A-2FE967AE60F1}"/>
              </a:ext>
            </a:extLst>
          </p:cNvPr>
          <p:cNvSpPr/>
          <p:nvPr/>
        </p:nvSpPr>
        <p:spPr>
          <a:xfrm>
            <a:off x="6581636" y="2593860"/>
            <a:ext cx="2396363" cy="65442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Compare</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StagingToStagingLastHour</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Source: Staging; Compare: Staging</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Factor: 0; </a:t>
            </a:r>
            <a:r>
              <a:rPr lang="en-US" sz="1200" i="1" dirty="0" err="1">
                <a:latin typeface="Calibri Light" charset="0"/>
                <a:ea typeface="Calibri Light" charset="0"/>
                <a:cs typeface="Calibri Light" charset="0"/>
              </a:rPr>
              <a:t>Timeshift</a:t>
            </a:r>
            <a:r>
              <a:rPr lang="en-US" sz="1200" i="1" dirty="0">
                <a:latin typeface="Calibri Light" charset="0"/>
                <a:ea typeface="Calibri Light" charset="0"/>
                <a:cs typeface="Calibri Light" charset="0"/>
              </a:rPr>
              <a:t>: 3600s</a:t>
            </a:r>
          </a:p>
        </p:txBody>
      </p:sp>
      <p:sp>
        <p:nvSpPr>
          <p:cNvPr id="10" name="Rectangle 9">
            <a:extLst>
              <a:ext uri="{FF2B5EF4-FFF2-40B4-BE49-F238E27FC236}">
                <a16:creationId xmlns:a16="http://schemas.microsoft.com/office/drawing/2014/main" id="{EFF6442E-0BE7-4C1B-92B1-58AA30C42DB0}"/>
              </a:ext>
            </a:extLst>
          </p:cNvPr>
          <p:cNvSpPr/>
          <p:nvPr/>
        </p:nvSpPr>
        <p:spPr>
          <a:xfrm>
            <a:off x="9209880" y="2593860"/>
            <a:ext cx="2396363" cy="65442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Compare</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StageToStageYesterday</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Source: Staging; Compare: Staging</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Factor: 0; </a:t>
            </a:r>
            <a:r>
              <a:rPr lang="en-US" sz="1200" i="1" dirty="0" err="1">
                <a:latin typeface="Calibri Light" charset="0"/>
                <a:ea typeface="Calibri Light" charset="0"/>
                <a:cs typeface="Calibri Light" charset="0"/>
              </a:rPr>
              <a:t>Timeshift</a:t>
            </a:r>
            <a:r>
              <a:rPr lang="en-US" sz="1200" i="1" dirty="0">
                <a:latin typeface="Calibri Light" charset="0"/>
                <a:ea typeface="Calibri Light" charset="0"/>
                <a:cs typeface="Calibri Light" charset="0"/>
              </a:rPr>
              <a:t>: 86400s</a:t>
            </a:r>
          </a:p>
        </p:txBody>
      </p:sp>
      <p:sp>
        <p:nvSpPr>
          <p:cNvPr id="11" name="Rectangle 10">
            <a:extLst>
              <a:ext uri="{FF2B5EF4-FFF2-40B4-BE49-F238E27FC236}">
                <a16:creationId xmlns:a16="http://schemas.microsoft.com/office/drawing/2014/main" id="{4F5B5314-2525-4FC6-9A10-C7DE2616D74D}"/>
              </a:ext>
            </a:extLst>
          </p:cNvPr>
          <p:cNvSpPr/>
          <p:nvPr/>
        </p:nvSpPr>
        <p:spPr>
          <a:xfrm>
            <a:off x="1325147" y="2068445"/>
            <a:ext cx="2396363" cy="457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Metrics</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ResponseTime</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Avg</a:t>
            </a:r>
            <a:r>
              <a:rPr lang="en-US" sz="1200" dirty="0">
                <a:latin typeface="Calibri Light" charset="0"/>
                <a:ea typeface="Calibri Light" charset="0"/>
                <a:cs typeface="Calibri Light" charset="0"/>
              </a:rPr>
              <a:t>)</a:t>
            </a:r>
          </a:p>
        </p:txBody>
      </p:sp>
      <p:sp>
        <p:nvSpPr>
          <p:cNvPr id="13" name="Rectangle 12">
            <a:extLst>
              <a:ext uri="{FF2B5EF4-FFF2-40B4-BE49-F238E27FC236}">
                <a16:creationId xmlns:a16="http://schemas.microsoft.com/office/drawing/2014/main" id="{D34920DA-3728-4E25-A7A1-7B246242F077}"/>
              </a:ext>
            </a:extLst>
          </p:cNvPr>
          <p:cNvSpPr/>
          <p:nvPr/>
        </p:nvSpPr>
        <p:spPr>
          <a:xfrm>
            <a:off x="3953392" y="2068445"/>
            <a:ext cx="2396363" cy="457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Metrics</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ResponseTime</a:t>
            </a:r>
            <a:r>
              <a:rPr lang="en-US" sz="1200" dirty="0">
                <a:latin typeface="Calibri Light" charset="0"/>
                <a:ea typeface="Calibri Light" charset="0"/>
                <a:cs typeface="Calibri Light" charset="0"/>
              </a:rPr>
              <a:t>(Max) &lt; 10s</a:t>
            </a:r>
          </a:p>
        </p:txBody>
      </p:sp>
      <p:sp>
        <p:nvSpPr>
          <p:cNvPr id="14" name="Rectangle 13">
            <a:extLst>
              <a:ext uri="{FF2B5EF4-FFF2-40B4-BE49-F238E27FC236}">
                <a16:creationId xmlns:a16="http://schemas.microsoft.com/office/drawing/2014/main" id="{27C90295-1333-4120-9185-8DE83BFD4EC9}"/>
              </a:ext>
            </a:extLst>
          </p:cNvPr>
          <p:cNvSpPr/>
          <p:nvPr/>
        </p:nvSpPr>
        <p:spPr>
          <a:xfrm>
            <a:off x="6581636" y="2068445"/>
            <a:ext cx="2396363" cy="457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Metrics</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FailureRate</a:t>
            </a:r>
            <a:r>
              <a:rPr lang="en-US" sz="1200" dirty="0">
                <a:latin typeface="Calibri Light" charset="0"/>
                <a:ea typeface="Calibri Light" charset="0"/>
                <a:cs typeface="Calibri Light" charset="0"/>
              </a:rPr>
              <a:t>(</a:t>
            </a:r>
            <a:r>
              <a:rPr lang="en-US" sz="1200" dirty="0" err="1">
                <a:latin typeface="Calibri Light" charset="0"/>
                <a:ea typeface="Calibri Light" charset="0"/>
                <a:cs typeface="Calibri Light" charset="0"/>
              </a:rPr>
              <a:t>Avg</a:t>
            </a:r>
            <a:r>
              <a:rPr lang="en-US" sz="1200" dirty="0">
                <a:latin typeface="Calibri Light" charset="0"/>
                <a:ea typeface="Calibri Light" charset="0"/>
                <a:cs typeface="Calibri Light" charset="0"/>
              </a:rPr>
              <a:t>)</a:t>
            </a:r>
          </a:p>
        </p:txBody>
      </p:sp>
      <p:sp>
        <p:nvSpPr>
          <p:cNvPr id="15" name="Rectangle 14">
            <a:extLst>
              <a:ext uri="{FF2B5EF4-FFF2-40B4-BE49-F238E27FC236}">
                <a16:creationId xmlns:a16="http://schemas.microsoft.com/office/drawing/2014/main" id="{00E1038C-3848-4584-AB84-ED44599E4C12}"/>
              </a:ext>
            </a:extLst>
          </p:cNvPr>
          <p:cNvSpPr/>
          <p:nvPr/>
        </p:nvSpPr>
        <p:spPr>
          <a:xfrm>
            <a:off x="9209880" y="2068445"/>
            <a:ext cx="2396363" cy="457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Metrics</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ResponseCount</a:t>
            </a:r>
            <a:endParaRPr lang="en-US" sz="1200" dirty="0">
              <a:latin typeface="Calibri Light" charset="0"/>
              <a:ea typeface="Calibri Light" charset="0"/>
              <a:cs typeface="Calibri Light" charset="0"/>
            </a:endParaRPr>
          </a:p>
          <a:p>
            <a:pPr algn="ctr"/>
            <a:r>
              <a:rPr lang="en-US" sz="1200" i="1" dirty="0">
                <a:latin typeface="Calibri Light" charset="0"/>
                <a:ea typeface="Calibri Light" charset="0"/>
                <a:cs typeface="Calibri Light" charset="0"/>
              </a:rPr>
              <a:t>Factor: 90% Less vs Production</a:t>
            </a:r>
          </a:p>
        </p:txBody>
      </p:sp>
      <p:pic>
        <p:nvPicPr>
          <p:cNvPr id="17" name="Picture 16">
            <a:extLst>
              <a:ext uri="{FF2B5EF4-FFF2-40B4-BE49-F238E27FC236}">
                <a16:creationId xmlns:a16="http://schemas.microsoft.com/office/drawing/2014/main" id="{CB6E8843-D4C0-462D-924F-137E541F7643}"/>
              </a:ext>
            </a:extLst>
          </p:cNvPr>
          <p:cNvPicPr>
            <a:picLocks noChangeAspect="1"/>
          </p:cNvPicPr>
          <p:nvPr/>
        </p:nvPicPr>
        <p:blipFill>
          <a:blip r:embed="rId3"/>
          <a:stretch>
            <a:fillRect/>
          </a:stretch>
        </p:blipFill>
        <p:spPr>
          <a:xfrm>
            <a:off x="712901" y="4112644"/>
            <a:ext cx="3111680" cy="2692948"/>
          </a:xfrm>
          <a:prstGeom prst="rect">
            <a:avLst/>
          </a:prstGeom>
        </p:spPr>
      </p:pic>
      <p:pic>
        <p:nvPicPr>
          <p:cNvPr id="18" name="Picture 17">
            <a:extLst>
              <a:ext uri="{FF2B5EF4-FFF2-40B4-BE49-F238E27FC236}">
                <a16:creationId xmlns:a16="http://schemas.microsoft.com/office/drawing/2014/main" id="{0F905DDC-D956-4A1B-9627-5844DBD797F4}"/>
              </a:ext>
            </a:extLst>
          </p:cNvPr>
          <p:cNvPicPr>
            <a:picLocks noChangeAspect="1"/>
          </p:cNvPicPr>
          <p:nvPr/>
        </p:nvPicPr>
        <p:blipFill>
          <a:blip r:embed="rId4"/>
          <a:stretch>
            <a:fillRect/>
          </a:stretch>
        </p:blipFill>
        <p:spPr>
          <a:xfrm>
            <a:off x="4181964" y="4112644"/>
            <a:ext cx="3062569" cy="2692948"/>
          </a:xfrm>
          <a:prstGeom prst="rect">
            <a:avLst/>
          </a:prstGeom>
        </p:spPr>
      </p:pic>
      <p:sp>
        <p:nvSpPr>
          <p:cNvPr id="32" name="Rectangle 31">
            <a:extLst>
              <a:ext uri="{FF2B5EF4-FFF2-40B4-BE49-F238E27FC236}">
                <a16:creationId xmlns:a16="http://schemas.microsoft.com/office/drawing/2014/main" id="{996CF84C-0D28-439A-BDEB-DBC93B5BE675}"/>
              </a:ext>
            </a:extLst>
          </p:cNvPr>
          <p:cNvSpPr/>
          <p:nvPr/>
        </p:nvSpPr>
        <p:spPr>
          <a:xfrm>
            <a:off x="712901" y="3902062"/>
            <a:ext cx="3111680" cy="23405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Environment</a:t>
            </a:r>
            <a:r>
              <a:rPr lang="en-US" sz="1200" dirty="0">
                <a:latin typeface="Calibri Light" charset="0"/>
                <a:ea typeface="Calibri Light" charset="0"/>
                <a:cs typeface="Calibri Light" charset="0"/>
              </a:rPr>
              <a:t>: Staging</a:t>
            </a:r>
            <a:endParaRPr lang="en-US" sz="1200" i="1" dirty="0">
              <a:latin typeface="Calibri Light" charset="0"/>
              <a:ea typeface="Calibri Light" charset="0"/>
              <a:cs typeface="Calibri Light" charset="0"/>
            </a:endParaRPr>
          </a:p>
        </p:txBody>
      </p:sp>
      <p:sp>
        <p:nvSpPr>
          <p:cNvPr id="33" name="Rectangle 32">
            <a:extLst>
              <a:ext uri="{FF2B5EF4-FFF2-40B4-BE49-F238E27FC236}">
                <a16:creationId xmlns:a16="http://schemas.microsoft.com/office/drawing/2014/main" id="{7725DE64-42BB-4CB1-A783-912EC1C32145}"/>
              </a:ext>
            </a:extLst>
          </p:cNvPr>
          <p:cNvSpPr/>
          <p:nvPr/>
        </p:nvSpPr>
        <p:spPr>
          <a:xfrm>
            <a:off x="4181667" y="3902062"/>
            <a:ext cx="3062866" cy="23405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Environment</a:t>
            </a:r>
            <a:r>
              <a:rPr lang="en-US" sz="1200" dirty="0">
                <a:latin typeface="Calibri Light" charset="0"/>
                <a:ea typeface="Calibri Light" charset="0"/>
                <a:cs typeface="Calibri Light" charset="0"/>
              </a:rPr>
              <a:t>: Production</a:t>
            </a:r>
            <a:endParaRPr lang="en-US" sz="1200" i="1" dirty="0">
              <a:latin typeface="Calibri Light" charset="0"/>
              <a:ea typeface="Calibri Light" charset="0"/>
              <a:cs typeface="Calibri Light" charset="0"/>
            </a:endParaRPr>
          </a:p>
        </p:txBody>
      </p:sp>
      <p:sp>
        <p:nvSpPr>
          <p:cNvPr id="34" name="Rectangle 33">
            <a:extLst>
              <a:ext uri="{FF2B5EF4-FFF2-40B4-BE49-F238E27FC236}">
                <a16:creationId xmlns:a16="http://schemas.microsoft.com/office/drawing/2014/main" id="{98AF9786-0A8B-4E3A-9703-02658AEFBFD0}"/>
              </a:ext>
            </a:extLst>
          </p:cNvPr>
          <p:cNvSpPr/>
          <p:nvPr/>
        </p:nvSpPr>
        <p:spPr>
          <a:xfrm>
            <a:off x="779249" y="5801301"/>
            <a:ext cx="1494826" cy="381662"/>
          </a:xfrm>
          <a:prstGeom prst="rect">
            <a:avLst/>
          </a:prstGeom>
          <a:noFill/>
          <a:ln w="38100">
            <a:solidFill>
              <a:srgbClr val="1496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5" name="Rectangle 34">
            <a:extLst>
              <a:ext uri="{FF2B5EF4-FFF2-40B4-BE49-F238E27FC236}">
                <a16:creationId xmlns:a16="http://schemas.microsoft.com/office/drawing/2014/main" id="{0B19082A-0EEA-4DDC-9FF4-F3A167E2C780}"/>
              </a:ext>
            </a:extLst>
          </p:cNvPr>
          <p:cNvSpPr/>
          <p:nvPr/>
        </p:nvSpPr>
        <p:spPr>
          <a:xfrm>
            <a:off x="4197866" y="5785077"/>
            <a:ext cx="1494826" cy="381662"/>
          </a:xfrm>
          <a:prstGeom prst="rect">
            <a:avLst/>
          </a:prstGeom>
          <a:noFill/>
          <a:ln w="38100">
            <a:solidFill>
              <a:srgbClr val="1496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6" name="TextBox 35">
            <a:extLst>
              <a:ext uri="{FF2B5EF4-FFF2-40B4-BE49-F238E27FC236}">
                <a16:creationId xmlns:a16="http://schemas.microsoft.com/office/drawing/2014/main" id="{47430E42-9196-4ED4-92B0-17C4DD76CA20}"/>
              </a:ext>
            </a:extLst>
          </p:cNvPr>
          <p:cNvSpPr txBox="1"/>
          <p:nvPr/>
        </p:nvSpPr>
        <p:spPr>
          <a:xfrm>
            <a:off x="7609403" y="3569103"/>
            <a:ext cx="3996840" cy="373711"/>
          </a:xfrm>
          <a:prstGeom prst="rect">
            <a:avLst/>
          </a:prstGeom>
          <a:noFill/>
        </p:spPr>
        <p:txBody>
          <a:bodyPr wrap="none" lIns="0" tIns="0" rIns="0" bIns="0" rtlCol="0">
            <a:normAutofit/>
          </a:bodyPr>
          <a:lstStyle/>
          <a:p>
            <a:pPr>
              <a:lnSpc>
                <a:spcPct val="120000"/>
              </a:lnSpc>
            </a:pPr>
            <a:r>
              <a:rPr lang="en-US" dirty="0">
                <a:latin typeface="Courier New" panose="02070309020205020404" pitchFamily="49" charset="0"/>
                <a:ea typeface="Calibri Light" charset="0"/>
                <a:cs typeface="Courier New" panose="02070309020205020404" pitchFamily="49" charset="0"/>
              </a:rPr>
              <a:t>Source (Staging):     1.64ms</a:t>
            </a:r>
          </a:p>
        </p:txBody>
      </p:sp>
      <p:sp>
        <p:nvSpPr>
          <p:cNvPr id="37" name="TextBox 36">
            <a:extLst>
              <a:ext uri="{FF2B5EF4-FFF2-40B4-BE49-F238E27FC236}">
                <a16:creationId xmlns:a16="http://schemas.microsoft.com/office/drawing/2014/main" id="{2CDC14A5-4DFA-4A36-8403-2488AC334DC6}"/>
              </a:ext>
            </a:extLst>
          </p:cNvPr>
          <p:cNvSpPr txBox="1"/>
          <p:nvPr/>
        </p:nvSpPr>
        <p:spPr>
          <a:xfrm>
            <a:off x="7609403" y="4053614"/>
            <a:ext cx="914400" cy="373711"/>
          </a:xfrm>
          <a:prstGeom prst="rect">
            <a:avLst/>
          </a:prstGeom>
          <a:noFill/>
        </p:spPr>
        <p:txBody>
          <a:bodyPr wrap="none" lIns="0" tIns="0" rIns="0" bIns="0" rtlCol="0">
            <a:normAutofit/>
          </a:bodyPr>
          <a:lstStyle/>
          <a:p>
            <a:pPr>
              <a:lnSpc>
                <a:spcPct val="120000"/>
              </a:lnSpc>
            </a:pPr>
            <a:r>
              <a:rPr lang="en-US" dirty="0">
                <a:latin typeface="Courier New" panose="02070309020205020404" pitchFamily="49" charset="0"/>
                <a:ea typeface="Calibri Light" charset="0"/>
                <a:cs typeface="Courier New" panose="02070309020205020404" pitchFamily="49" charset="0"/>
              </a:rPr>
              <a:t>Compare (Production): 1.41ms</a:t>
            </a:r>
          </a:p>
        </p:txBody>
      </p:sp>
      <p:sp>
        <p:nvSpPr>
          <p:cNvPr id="38" name="TextBox 37">
            <a:extLst>
              <a:ext uri="{FF2B5EF4-FFF2-40B4-BE49-F238E27FC236}">
                <a16:creationId xmlns:a16="http://schemas.microsoft.com/office/drawing/2014/main" id="{B22A8C8F-44BA-47BD-A305-CA4DD776FD73}"/>
              </a:ext>
            </a:extLst>
          </p:cNvPr>
          <p:cNvSpPr txBox="1"/>
          <p:nvPr/>
        </p:nvSpPr>
        <p:spPr>
          <a:xfrm>
            <a:off x="7609403" y="4538125"/>
            <a:ext cx="914400" cy="373711"/>
          </a:xfrm>
          <a:prstGeom prst="rect">
            <a:avLst/>
          </a:prstGeom>
          <a:noFill/>
        </p:spPr>
        <p:txBody>
          <a:bodyPr wrap="none" lIns="0" tIns="0" rIns="0" bIns="0" rtlCol="0">
            <a:normAutofit/>
          </a:bodyPr>
          <a:lstStyle/>
          <a:p>
            <a:pPr>
              <a:lnSpc>
                <a:spcPct val="120000"/>
              </a:lnSpc>
            </a:pPr>
            <a:r>
              <a:rPr lang="en-US" dirty="0">
                <a:latin typeface="Courier New" panose="02070309020205020404" pitchFamily="49" charset="0"/>
                <a:ea typeface="Calibri Light" charset="0"/>
                <a:cs typeface="Courier New" panose="02070309020205020404" pitchFamily="49" charset="0"/>
              </a:rPr>
              <a:t>Threshold (+10%):     </a:t>
            </a:r>
            <a:r>
              <a:rPr lang="en-US" dirty="0">
                <a:solidFill>
                  <a:srgbClr val="FFC000"/>
                </a:solidFill>
                <a:latin typeface="Courier New" panose="02070309020205020404" pitchFamily="49" charset="0"/>
                <a:ea typeface="Calibri Light" charset="0"/>
                <a:cs typeface="Courier New" panose="02070309020205020404" pitchFamily="49" charset="0"/>
              </a:rPr>
              <a:t>1.56ms</a:t>
            </a:r>
          </a:p>
        </p:txBody>
      </p:sp>
      <p:sp>
        <p:nvSpPr>
          <p:cNvPr id="39" name="TextBox 38">
            <a:extLst>
              <a:ext uri="{FF2B5EF4-FFF2-40B4-BE49-F238E27FC236}">
                <a16:creationId xmlns:a16="http://schemas.microsoft.com/office/drawing/2014/main" id="{0425033F-7511-4B74-8B8F-EE7DF4424A59}"/>
              </a:ext>
            </a:extLst>
          </p:cNvPr>
          <p:cNvSpPr txBox="1"/>
          <p:nvPr/>
        </p:nvSpPr>
        <p:spPr>
          <a:xfrm>
            <a:off x="7609403" y="5022636"/>
            <a:ext cx="914400" cy="373711"/>
          </a:xfrm>
          <a:prstGeom prst="rect">
            <a:avLst/>
          </a:prstGeom>
          <a:noFill/>
        </p:spPr>
        <p:txBody>
          <a:bodyPr wrap="none" lIns="0" tIns="0" rIns="0" bIns="0" rtlCol="0">
            <a:normAutofit/>
          </a:bodyPr>
          <a:lstStyle/>
          <a:p>
            <a:pPr>
              <a:lnSpc>
                <a:spcPct val="120000"/>
              </a:lnSpc>
            </a:pPr>
            <a:r>
              <a:rPr lang="en-US" b="1" dirty="0">
                <a:latin typeface="Courier New" panose="02070309020205020404" pitchFamily="49" charset="0"/>
                <a:ea typeface="Calibri Light" charset="0"/>
                <a:cs typeface="Courier New" panose="02070309020205020404" pitchFamily="49" charset="0"/>
              </a:rPr>
              <a:t>Status</a:t>
            </a:r>
            <a:r>
              <a:rPr lang="en-US" dirty="0">
                <a:latin typeface="Courier New" panose="02070309020205020404" pitchFamily="49" charset="0"/>
                <a:ea typeface="Calibri Light" charset="0"/>
                <a:cs typeface="Courier New" panose="02070309020205020404" pitchFamily="49" charset="0"/>
              </a:rPr>
              <a:t>:            </a:t>
            </a:r>
            <a:r>
              <a:rPr lang="en-US" b="1" dirty="0">
                <a:solidFill>
                  <a:srgbClr val="FF0000"/>
                </a:solidFill>
                <a:latin typeface="Courier New" panose="02070309020205020404" pitchFamily="49" charset="0"/>
                <a:ea typeface="Calibri Light" charset="0"/>
                <a:cs typeface="Courier New" panose="02070309020205020404" pitchFamily="49" charset="0"/>
              </a:rPr>
              <a:t>VIOLATION</a:t>
            </a:r>
          </a:p>
        </p:txBody>
      </p:sp>
      <p:cxnSp>
        <p:nvCxnSpPr>
          <p:cNvPr id="41" name="Straight Connector 40">
            <a:extLst>
              <a:ext uri="{FF2B5EF4-FFF2-40B4-BE49-F238E27FC236}">
                <a16:creationId xmlns:a16="http://schemas.microsoft.com/office/drawing/2014/main" id="{68CAA875-886A-4589-9F15-B75555BE4CDE}"/>
              </a:ext>
            </a:extLst>
          </p:cNvPr>
          <p:cNvCxnSpPr/>
          <p:nvPr/>
        </p:nvCxnSpPr>
        <p:spPr>
          <a:xfrm>
            <a:off x="278296" y="3371352"/>
            <a:ext cx="11600953"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CB3342C-B9DD-40A8-93FA-4D7091C7B439}"/>
              </a:ext>
            </a:extLst>
          </p:cNvPr>
          <p:cNvSpPr/>
          <p:nvPr/>
        </p:nvSpPr>
        <p:spPr>
          <a:xfrm>
            <a:off x="712901" y="3490643"/>
            <a:ext cx="6531632" cy="28601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Pipeline Run: Validate Build with </a:t>
            </a:r>
            <a:r>
              <a:rPr lang="en-US" sz="1200" b="1" dirty="0" err="1">
                <a:latin typeface="Calibri Light" charset="0"/>
                <a:ea typeface="Calibri Light" charset="0"/>
                <a:cs typeface="Calibri Light" charset="0"/>
              </a:rPr>
              <a:t>StagingToProduction</a:t>
            </a:r>
            <a:endParaRPr lang="en-US" sz="1200" i="1" dirty="0">
              <a:latin typeface="Calibri Light" charset="0"/>
              <a:ea typeface="Calibri Light" charset="0"/>
              <a:cs typeface="Calibri Light" charset="0"/>
            </a:endParaRPr>
          </a:p>
        </p:txBody>
      </p:sp>
      <p:sp>
        <p:nvSpPr>
          <p:cNvPr id="29" name="Arrow: Right 28">
            <a:extLst>
              <a:ext uri="{FF2B5EF4-FFF2-40B4-BE49-F238E27FC236}">
                <a16:creationId xmlns:a16="http://schemas.microsoft.com/office/drawing/2014/main" id="{31BDCB97-ED2D-43C3-A749-79E61FCCF3F3}"/>
              </a:ext>
            </a:extLst>
          </p:cNvPr>
          <p:cNvSpPr/>
          <p:nvPr/>
        </p:nvSpPr>
        <p:spPr>
          <a:xfrm rot="20348711" flipH="1">
            <a:off x="8816541" y="1333351"/>
            <a:ext cx="1764772"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Different Metrics</a:t>
            </a:r>
            <a:endParaRPr lang="en-US" sz="1200" dirty="0">
              <a:latin typeface="Calibri Light" charset="0"/>
              <a:ea typeface="Calibri Light" charset="0"/>
              <a:cs typeface="Calibri Light" charset="0"/>
            </a:endParaRPr>
          </a:p>
        </p:txBody>
      </p:sp>
      <p:sp>
        <p:nvSpPr>
          <p:cNvPr id="30" name="Arrow: Right 29">
            <a:extLst>
              <a:ext uri="{FF2B5EF4-FFF2-40B4-BE49-F238E27FC236}">
                <a16:creationId xmlns:a16="http://schemas.microsoft.com/office/drawing/2014/main" id="{EEEE59D6-2AFB-49B9-88ED-28B7E8003762}"/>
              </a:ext>
            </a:extLst>
          </p:cNvPr>
          <p:cNvSpPr/>
          <p:nvPr/>
        </p:nvSpPr>
        <p:spPr>
          <a:xfrm rot="20348711" flipH="1">
            <a:off x="8816541" y="2070768"/>
            <a:ext cx="1764772" cy="676187"/>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Different Comparisons</a:t>
            </a:r>
            <a:endParaRPr lang="en-US" sz="1200" dirty="0">
              <a:latin typeface="Calibri Light" charset="0"/>
              <a:ea typeface="Calibri Light" charset="0"/>
              <a:cs typeface="Calibri Light" charset="0"/>
            </a:endParaRPr>
          </a:p>
        </p:txBody>
      </p:sp>
    </p:spTree>
    <p:extLst>
      <p:ext uri="{BB962C8B-B14F-4D97-AF65-F5344CB8AC3E}">
        <p14:creationId xmlns:p14="http://schemas.microsoft.com/office/powerpoint/2010/main" val="268656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500"/>
                                        <p:tgtEl>
                                          <p:spTgt spid="1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500"/>
                                        <p:tgtEl>
                                          <p:spTgt spid="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
                                        </p:tgtEl>
                                        <p:attrNameLst>
                                          <p:attrName>style.visibility</p:attrName>
                                        </p:attrNameLst>
                                      </p:cBhvr>
                                      <p:to>
                                        <p:strVal val="visible"/>
                                      </p:to>
                                    </p:set>
                                    <p:animEffect transition="in" filter="fade">
                                      <p:cBhvr>
                                        <p:cTn id="88" dur="500"/>
                                        <p:tgtEl>
                                          <p:spTgt spid="1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3" grpId="0" animBg="1"/>
      <p:bldP spid="14" grpId="0" animBg="1"/>
      <p:bldP spid="15" grpId="0" animBg="1"/>
      <p:bldP spid="32" grpId="0" animBg="1"/>
      <p:bldP spid="33" grpId="0" animBg="1"/>
      <p:bldP spid="34" grpId="0" animBg="1"/>
      <p:bldP spid="35" grpId="0" animBg="1"/>
      <p:bldP spid="36" grpId="0"/>
      <p:bldP spid="37" grpId="0"/>
      <p:bldP spid="38" grpId="0"/>
      <p:bldP spid="39" grpId="0"/>
      <p:bldP spid="42" grpId="0" animBg="1"/>
      <p:bldP spid="29" grpId="0" animBg="1"/>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CA7AA92-48BF-45E7-A57B-8CCB664E992C}"/>
              </a:ext>
            </a:extLst>
          </p:cNvPr>
          <p:cNvPicPr>
            <a:picLocks noChangeAspect="1"/>
          </p:cNvPicPr>
          <p:nvPr/>
        </p:nvPicPr>
        <p:blipFill>
          <a:blip r:embed="rId2"/>
          <a:stretch>
            <a:fillRect/>
          </a:stretch>
        </p:blipFill>
        <p:spPr>
          <a:xfrm>
            <a:off x="0" y="1259026"/>
            <a:ext cx="12192000" cy="4343736"/>
          </a:xfrm>
          <a:prstGeom prst="rect">
            <a:avLst/>
          </a:prstGeom>
        </p:spPr>
      </p:pic>
      <p:sp>
        <p:nvSpPr>
          <p:cNvPr id="2" name="Title 1">
            <a:extLst>
              <a:ext uri="{FF2B5EF4-FFF2-40B4-BE49-F238E27FC236}">
                <a16:creationId xmlns:a16="http://schemas.microsoft.com/office/drawing/2014/main" id="{E35C810C-1DF2-4BE9-A6BE-7BA6B642B70D}"/>
              </a:ext>
            </a:extLst>
          </p:cNvPr>
          <p:cNvSpPr>
            <a:spLocks noGrp="1"/>
          </p:cNvSpPr>
          <p:nvPr>
            <p:ph type="title"/>
          </p:nvPr>
        </p:nvSpPr>
        <p:spPr>
          <a:xfrm>
            <a:off x="698498" y="459808"/>
            <a:ext cx="10774365" cy="668960"/>
          </a:xfrm>
        </p:spPr>
        <p:txBody>
          <a:bodyPr/>
          <a:lstStyle/>
          <a:p>
            <a:r>
              <a:rPr lang="en-US" dirty="0"/>
              <a:t>“</a:t>
            </a:r>
            <a:r>
              <a:rPr lang="en-US" dirty="0" err="1"/>
              <a:t>Monspec</a:t>
            </a:r>
            <a:r>
              <a:rPr lang="en-US" dirty="0"/>
              <a:t>”: Continuous Build Validation in Action across Pipeline runs!</a:t>
            </a:r>
          </a:p>
        </p:txBody>
      </p:sp>
      <p:sp>
        <p:nvSpPr>
          <p:cNvPr id="19" name="Rectangle 18">
            <a:extLst>
              <a:ext uri="{FF2B5EF4-FFF2-40B4-BE49-F238E27FC236}">
                <a16:creationId xmlns:a16="http://schemas.microsoft.com/office/drawing/2014/main" id="{B4BFB642-F9B9-465C-A284-415F3A9F01A3}"/>
              </a:ext>
            </a:extLst>
          </p:cNvPr>
          <p:cNvSpPr/>
          <p:nvPr/>
        </p:nvSpPr>
        <p:spPr>
          <a:xfrm>
            <a:off x="3998931" y="2188503"/>
            <a:ext cx="332017" cy="3347507"/>
          </a:xfrm>
          <a:prstGeom prst="rect">
            <a:avLst/>
          </a:prstGeom>
          <a:no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8" name="Rectangle 27">
            <a:extLst>
              <a:ext uri="{FF2B5EF4-FFF2-40B4-BE49-F238E27FC236}">
                <a16:creationId xmlns:a16="http://schemas.microsoft.com/office/drawing/2014/main" id="{6A48A105-658B-4ABA-BE09-26D0C79927A3}"/>
              </a:ext>
            </a:extLst>
          </p:cNvPr>
          <p:cNvSpPr/>
          <p:nvPr/>
        </p:nvSpPr>
        <p:spPr>
          <a:xfrm>
            <a:off x="5471248" y="2188502"/>
            <a:ext cx="332017" cy="334750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1" name="Rectangle 30">
            <a:extLst>
              <a:ext uri="{FF2B5EF4-FFF2-40B4-BE49-F238E27FC236}">
                <a16:creationId xmlns:a16="http://schemas.microsoft.com/office/drawing/2014/main" id="{7BE8A309-EF24-4544-B465-006F078B6A48}"/>
              </a:ext>
            </a:extLst>
          </p:cNvPr>
          <p:cNvSpPr/>
          <p:nvPr/>
        </p:nvSpPr>
        <p:spPr>
          <a:xfrm>
            <a:off x="6943565" y="2188501"/>
            <a:ext cx="332017" cy="334750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2" name="Rectangle 31">
            <a:extLst>
              <a:ext uri="{FF2B5EF4-FFF2-40B4-BE49-F238E27FC236}">
                <a16:creationId xmlns:a16="http://schemas.microsoft.com/office/drawing/2014/main" id="{7BC9969F-9CC3-425D-B136-F493F013D7E2}"/>
              </a:ext>
            </a:extLst>
          </p:cNvPr>
          <p:cNvSpPr/>
          <p:nvPr/>
        </p:nvSpPr>
        <p:spPr>
          <a:xfrm>
            <a:off x="8408069" y="2188500"/>
            <a:ext cx="332017" cy="334750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3" name="Rectangle 32">
            <a:extLst>
              <a:ext uri="{FF2B5EF4-FFF2-40B4-BE49-F238E27FC236}">
                <a16:creationId xmlns:a16="http://schemas.microsoft.com/office/drawing/2014/main" id="{E3DD0643-214B-4D6D-887F-F52736B3834D}"/>
              </a:ext>
            </a:extLst>
          </p:cNvPr>
          <p:cNvSpPr/>
          <p:nvPr/>
        </p:nvSpPr>
        <p:spPr>
          <a:xfrm>
            <a:off x="9856808" y="2188499"/>
            <a:ext cx="332017" cy="334750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4" name="Rectangle 33">
            <a:extLst>
              <a:ext uri="{FF2B5EF4-FFF2-40B4-BE49-F238E27FC236}">
                <a16:creationId xmlns:a16="http://schemas.microsoft.com/office/drawing/2014/main" id="{8EB2F26C-FEA2-4005-9FA2-51909E1E66A3}"/>
              </a:ext>
            </a:extLst>
          </p:cNvPr>
          <p:cNvSpPr/>
          <p:nvPr/>
        </p:nvSpPr>
        <p:spPr>
          <a:xfrm>
            <a:off x="2542310" y="2188503"/>
            <a:ext cx="332017" cy="3347507"/>
          </a:xfrm>
          <a:prstGeom prst="rect">
            <a:avLst/>
          </a:prstGeom>
          <a:no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5" name="Rectangle 34">
            <a:extLst>
              <a:ext uri="{FF2B5EF4-FFF2-40B4-BE49-F238E27FC236}">
                <a16:creationId xmlns:a16="http://schemas.microsoft.com/office/drawing/2014/main" id="{74C38359-90A2-401C-B695-4B84F6C221A2}"/>
              </a:ext>
            </a:extLst>
          </p:cNvPr>
          <p:cNvSpPr/>
          <p:nvPr/>
        </p:nvSpPr>
        <p:spPr>
          <a:xfrm>
            <a:off x="1097299" y="2188498"/>
            <a:ext cx="332017" cy="3347507"/>
          </a:xfrm>
          <a:prstGeom prst="rect">
            <a:avLst/>
          </a:prstGeom>
          <a:no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6" name="Arrow: Right 35">
            <a:extLst>
              <a:ext uri="{FF2B5EF4-FFF2-40B4-BE49-F238E27FC236}">
                <a16:creationId xmlns:a16="http://schemas.microsoft.com/office/drawing/2014/main" id="{CB85C46D-CFC0-4A81-8DD5-5156F7B3492B}"/>
              </a:ext>
            </a:extLst>
          </p:cNvPr>
          <p:cNvSpPr/>
          <p:nvPr/>
        </p:nvSpPr>
        <p:spPr>
          <a:xfrm rot="16200000">
            <a:off x="817950" y="5937829"/>
            <a:ext cx="890713" cy="484632"/>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Run #1</a:t>
            </a:r>
          </a:p>
        </p:txBody>
      </p:sp>
      <p:sp>
        <p:nvSpPr>
          <p:cNvPr id="37" name="Arrow: Right 36">
            <a:extLst>
              <a:ext uri="{FF2B5EF4-FFF2-40B4-BE49-F238E27FC236}">
                <a16:creationId xmlns:a16="http://schemas.microsoft.com/office/drawing/2014/main" id="{DA501C9A-D1E2-496F-94F2-464393FCCB82}"/>
              </a:ext>
            </a:extLst>
          </p:cNvPr>
          <p:cNvSpPr/>
          <p:nvPr/>
        </p:nvSpPr>
        <p:spPr>
          <a:xfrm rot="16200000">
            <a:off x="2262962" y="5937830"/>
            <a:ext cx="890713" cy="484632"/>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Run #2</a:t>
            </a:r>
          </a:p>
        </p:txBody>
      </p:sp>
      <p:sp>
        <p:nvSpPr>
          <p:cNvPr id="38" name="Arrow: Right 37">
            <a:extLst>
              <a:ext uri="{FF2B5EF4-FFF2-40B4-BE49-F238E27FC236}">
                <a16:creationId xmlns:a16="http://schemas.microsoft.com/office/drawing/2014/main" id="{91F7E6FF-4C60-4093-94CD-9469A89AA9CD}"/>
              </a:ext>
            </a:extLst>
          </p:cNvPr>
          <p:cNvSpPr/>
          <p:nvPr/>
        </p:nvSpPr>
        <p:spPr>
          <a:xfrm rot="16200000">
            <a:off x="3707974" y="5937831"/>
            <a:ext cx="890713" cy="484632"/>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Run #3</a:t>
            </a:r>
          </a:p>
        </p:txBody>
      </p:sp>
      <p:sp>
        <p:nvSpPr>
          <p:cNvPr id="39" name="Arrow: Right 38">
            <a:extLst>
              <a:ext uri="{FF2B5EF4-FFF2-40B4-BE49-F238E27FC236}">
                <a16:creationId xmlns:a16="http://schemas.microsoft.com/office/drawing/2014/main" id="{2C61DA84-F0BC-4026-88A7-2D1CF41A4017}"/>
              </a:ext>
            </a:extLst>
          </p:cNvPr>
          <p:cNvSpPr/>
          <p:nvPr/>
        </p:nvSpPr>
        <p:spPr>
          <a:xfrm rot="16200000">
            <a:off x="5257745" y="5937831"/>
            <a:ext cx="890713" cy="484632"/>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Run #4</a:t>
            </a:r>
          </a:p>
        </p:txBody>
      </p:sp>
      <p:sp>
        <p:nvSpPr>
          <p:cNvPr id="40" name="Arrow: Right 39">
            <a:extLst>
              <a:ext uri="{FF2B5EF4-FFF2-40B4-BE49-F238E27FC236}">
                <a16:creationId xmlns:a16="http://schemas.microsoft.com/office/drawing/2014/main" id="{B56DBC1C-48BB-46D3-A50B-042EBDA0178F}"/>
              </a:ext>
            </a:extLst>
          </p:cNvPr>
          <p:cNvSpPr/>
          <p:nvPr/>
        </p:nvSpPr>
        <p:spPr>
          <a:xfrm rot="16200000">
            <a:off x="6702757" y="5937832"/>
            <a:ext cx="890713" cy="484632"/>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Run #5</a:t>
            </a:r>
          </a:p>
        </p:txBody>
      </p:sp>
      <p:sp>
        <p:nvSpPr>
          <p:cNvPr id="41" name="Arrow: Right 40">
            <a:extLst>
              <a:ext uri="{FF2B5EF4-FFF2-40B4-BE49-F238E27FC236}">
                <a16:creationId xmlns:a16="http://schemas.microsoft.com/office/drawing/2014/main" id="{C566CA42-DAD4-43DE-A4D7-DD450D225E5D}"/>
              </a:ext>
            </a:extLst>
          </p:cNvPr>
          <p:cNvSpPr/>
          <p:nvPr/>
        </p:nvSpPr>
        <p:spPr>
          <a:xfrm rot="16200000">
            <a:off x="8147769" y="5937833"/>
            <a:ext cx="890713" cy="484632"/>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Run #6</a:t>
            </a:r>
          </a:p>
        </p:txBody>
      </p:sp>
      <p:sp>
        <p:nvSpPr>
          <p:cNvPr id="42" name="Arrow: Right 41">
            <a:extLst>
              <a:ext uri="{FF2B5EF4-FFF2-40B4-BE49-F238E27FC236}">
                <a16:creationId xmlns:a16="http://schemas.microsoft.com/office/drawing/2014/main" id="{0B1DAF03-1EEC-437F-80B0-06B4F911391D}"/>
              </a:ext>
            </a:extLst>
          </p:cNvPr>
          <p:cNvSpPr/>
          <p:nvPr/>
        </p:nvSpPr>
        <p:spPr>
          <a:xfrm rot="16200000">
            <a:off x="9570530" y="5937828"/>
            <a:ext cx="890713" cy="484632"/>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Run #7</a:t>
            </a:r>
          </a:p>
        </p:txBody>
      </p:sp>
      <p:sp>
        <p:nvSpPr>
          <p:cNvPr id="20" name="Arrow: Right 19">
            <a:extLst>
              <a:ext uri="{FF2B5EF4-FFF2-40B4-BE49-F238E27FC236}">
                <a16:creationId xmlns:a16="http://schemas.microsoft.com/office/drawing/2014/main" id="{CC10D2FF-50CE-4360-BC54-C767B23826D2}"/>
              </a:ext>
            </a:extLst>
          </p:cNvPr>
          <p:cNvSpPr/>
          <p:nvPr/>
        </p:nvSpPr>
        <p:spPr>
          <a:xfrm rot="20348711" flipH="1">
            <a:off x="7452813" y="1461786"/>
            <a:ext cx="942746" cy="5239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 Metrics</a:t>
            </a:r>
            <a:endParaRPr lang="en-US" sz="1200" dirty="0">
              <a:latin typeface="Calibri Light" charset="0"/>
              <a:ea typeface="Calibri Light" charset="0"/>
              <a:cs typeface="Calibri Light" charset="0"/>
            </a:endParaRPr>
          </a:p>
        </p:txBody>
      </p:sp>
      <p:sp>
        <p:nvSpPr>
          <p:cNvPr id="21" name="Arrow: Right 20">
            <a:extLst>
              <a:ext uri="{FF2B5EF4-FFF2-40B4-BE49-F238E27FC236}">
                <a16:creationId xmlns:a16="http://schemas.microsoft.com/office/drawing/2014/main" id="{DFC9CBD4-3129-46A5-9838-A7512C1B559C}"/>
              </a:ext>
            </a:extLst>
          </p:cNvPr>
          <p:cNvSpPr/>
          <p:nvPr/>
        </p:nvSpPr>
        <p:spPr>
          <a:xfrm rot="20348711" flipH="1">
            <a:off x="3681294" y="1166428"/>
            <a:ext cx="1352891" cy="571823"/>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Comparisons</a:t>
            </a:r>
            <a:endParaRPr lang="en-US" sz="1200" dirty="0">
              <a:latin typeface="Calibri Light" charset="0"/>
              <a:ea typeface="Calibri Light" charset="0"/>
              <a:cs typeface="Calibri Light" charset="0"/>
            </a:endParaRPr>
          </a:p>
        </p:txBody>
      </p:sp>
      <p:sp>
        <p:nvSpPr>
          <p:cNvPr id="22" name="Arrow: Right 21">
            <a:extLst>
              <a:ext uri="{FF2B5EF4-FFF2-40B4-BE49-F238E27FC236}">
                <a16:creationId xmlns:a16="http://schemas.microsoft.com/office/drawing/2014/main" id="{F030FF05-0370-4363-81D6-3A28405C702E}"/>
              </a:ext>
            </a:extLst>
          </p:cNvPr>
          <p:cNvSpPr/>
          <p:nvPr/>
        </p:nvSpPr>
        <p:spPr>
          <a:xfrm rot="20348711" flipH="1">
            <a:off x="5419797" y="1461787"/>
            <a:ext cx="942746" cy="523955"/>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 Entity</a:t>
            </a:r>
            <a:endParaRPr lang="en-US" sz="1200" dirty="0">
              <a:latin typeface="Calibri Light" charset="0"/>
              <a:ea typeface="Calibri Light" charset="0"/>
              <a:cs typeface="Calibri Light" charset="0"/>
            </a:endParaRPr>
          </a:p>
        </p:txBody>
      </p:sp>
      <p:sp>
        <p:nvSpPr>
          <p:cNvPr id="23" name="Arrow: Right 22">
            <a:extLst>
              <a:ext uri="{FF2B5EF4-FFF2-40B4-BE49-F238E27FC236}">
                <a16:creationId xmlns:a16="http://schemas.microsoft.com/office/drawing/2014/main" id="{DF99D30B-E186-4465-948F-556269876C73}"/>
              </a:ext>
            </a:extLst>
          </p:cNvPr>
          <p:cNvSpPr/>
          <p:nvPr/>
        </p:nvSpPr>
        <p:spPr>
          <a:xfrm rot="1508702">
            <a:off x="10041375" y="1735471"/>
            <a:ext cx="1168039" cy="523955"/>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Environment</a:t>
            </a:r>
            <a:endParaRPr lang="en-US" sz="1200" dirty="0">
              <a:latin typeface="Calibri Light" charset="0"/>
              <a:ea typeface="Calibri Light" charset="0"/>
              <a:cs typeface="Calibri Light" charset="0"/>
            </a:endParaRPr>
          </a:p>
        </p:txBody>
      </p:sp>
    </p:spTree>
    <p:extLst>
      <p:ext uri="{BB962C8B-B14F-4D97-AF65-F5344CB8AC3E}">
        <p14:creationId xmlns:p14="http://schemas.microsoft.com/office/powerpoint/2010/main" val="367900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3"/>
                                        </p:tgtEl>
                                      </p:cBhvr>
                                    </p:animEffect>
                                    <p:set>
                                      <p:cBhvr>
                                        <p:cTn id="16" dur="1" fill="hold">
                                          <p:stCondLst>
                                            <p:cond delay="499"/>
                                          </p:stCondLst>
                                        </p:cTn>
                                        <p:tgtEl>
                                          <p:spTgt spid="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20" grpId="0" animBg="1"/>
      <p:bldP spid="21" grpId="0" animBg="1"/>
      <p:bldP spid="22" grpId="0" animBg="1"/>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5F2719-FB42-45E1-80A3-51BE3A350B1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22332" y="1745739"/>
            <a:ext cx="3905707" cy="3276601"/>
          </a:xfrm>
          <a:prstGeom prst="rect">
            <a:avLst/>
          </a:prstGeom>
        </p:spPr>
      </p:pic>
      <p:sp>
        <p:nvSpPr>
          <p:cNvPr id="14" name="Rectangle 13">
            <a:extLst>
              <a:ext uri="{FF2B5EF4-FFF2-40B4-BE49-F238E27FC236}">
                <a16:creationId xmlns:a16="http://schemas.microsoft.com/office/drawing/2014/main" id="{F6AADAC1-7658-4170-9327-5C09F1F955EA}"/>
              </a:ext>
            </a:extLst>
          </p:cNvPr>
          <p:cNvSpPr/>
          <p:nvPr/>
        </p:nvSpPr>
        <p:spPr>
          <a:xfrm>
            <a:off x="4529819" y="1575864"/>
            <a:ext cx="3271280" cy="369332"/>
          </a:xfrm>
          <a:prstGeom prst="rect">
            <a:avLst/>
          </a:prstGeom>
        </p:spPr>
        <p:txBody>
          <a:bodyPr wrap="none">
            <a:spAutoFit/>
          </a:bodyPr>
          <a:lstStyle/>
          <a:p>
            <a:pPr lvl="0" algn="ctr">
              <a:defRPr/>
            </a:pPr>
            <a:r>
              <a:rPr lang="en-US" b="1" i="1" dirty="0">
                <a:solidFill>
                  <a:srgbClr val="FFFFFF"/>
                </a:solidFill>
                <a:latin typeface="Calibri Light" charset="0"/>
                <a:cs typeface="Calibri Light" charset="0"/>
              </a:rPr>
              <a:t>Staging: </a:t>
            </a:r>
            <a:r>
              <a:rPr lang="en-US" i="1" dirty="0">
                <a:solidFill>
                  <a:srgbClr val="FFFFFF"/>
                </a:solidFill>
                <a:latin typeface="Calibri Light" charset="0"/>
                <a:cs typeface="Calibri Light" charset="0"/>
              </a:rPr>
              <a:t>Register Build Validation!</a:t>
            </a:r>
          </a:p>
        </p:txBody>
      </p:sp>
      <p:sp>
        <p:nvSpPr>
          <p:cNvPr id="5" name="Arrow: Bent-Up 4">
            <a:extLst>
              <a:ext uri="{FF2B5EF4-FFF2-40B4-BE49-F238E27FC236}">
                <a16:creationId xmlns:a16="http://schemas.microsoft.com/office/drawing/2014/main" id="{579ED02A-20A5-4119-8595-88F2029DE31E}"/>
              </a:ext>
            </a:extLst>
          </p:cNvPr>
          <p:cNvSpPr/>
          <p:nvPr/>
        </p:nvSpPr>
        <p:spPr>
          <a:xfrm rot="16200000" flipV="1">
            <a:off x="3034760" y="1107281"/>
            <a:ext cx="575500" cy="2803779"/>
          </a:xfrm>
          <a:prstGeom prst="bentUpArrow">
            <a:avLst>
              <a:gd name="adj1" fmla="val 28310"/>
              <a:gd name="adj2" fmla="val 39896"/>
              <a:gd name="adj3" fmla="val 4651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10" name="Picture 9">
            <a:extLst>
              <a:ext uri="{FF2B5EF4-FFF2-40B4-BE49-F238E27FC236}">
                <a16:creationId xmlns:a16="http://schemas.microsoft.com/office/drawing/2014/main" id="{1B202B78-8B78-46D9-8F24-74D0B1ADF407}"/>
              </a:ext>
            </a:extLst>
          </p:cNvPr>
          <p:cNvPicPr>
            <a:picLocks noChangeAspect="1"/>
          </p:cNvPicPr>
          <p:nvPr/>
        </p:nvPicPr>
        <p:blipFill>
          <a:blip r:embed="rId3"/>
          <a:stretch>
            <a:fillRect/>
          </a:stretch>
        </p:blipFill>
        <p:spPr>
          <a:xfrm>
            <a:off x="4797627" y="2036755"/>
            <a:ext cx="755448" cy="832392"/>
          </a:xfrm>
          <a:prstGeom prst="rect">
            <a:avLst/>
          </a:prstGeom>
        </p:spPr>
      </p:pic>
      <p:pic>
        <p:nvPicPr>
          <p:cNvPr id="15" name="Picture 14">
            <a:extLst>
              <a:ext uri="{FF2B5EF4-FFF2-40B4-BE49-F238E27FC236}">
                <a16:creationId xmlns:a16="http://schemas.microsoft.com/office/drawing/2014/main" id="{019352A9-49AB-4231-AA63-521750B0A556}"/>
              </a:ext>
            </a:extLst>
          </p:cNvPr>
          <p:cNvPicPr>
            <a:picLocks noChangeAspect="1"/>
          </p:cNvPicPr>
          <p:nvPr/>
        </p:nvPicPr>
        <p:blipFill>
          <a:blip r:embed="rId4"/>
          <a:stretch>
            <a:fillRect/>
          </a:stretch>
        </p:blipFill>
        <p:spPr>
          <a:xfrm>
            <a:off x="7332971" y="2036755"/>
            <a:ext cx="735936" cy="811416"/>
          </a:xfrm>
          <a:prstGeom prst="rect">
            <a:avLst/>
          </a:prstGeom>
        </p:spPr>
      </p:pic>
      <p:pic>
        <p:nvPicPr>
          <p:cNvPr id="1030" name="Picture 6" descr="Image result for cloudwatch icon">
            <a:extLst>
              <a:ext uri="{FF2B5EF4-FFF2-40B4-BE49-F238E27FC236}">
                <a16:creationId xmlns:a16="http://schemas.microsoft.com/office/drawing/2014/main" id="{F8DA2072-EB97-46D7-B04E-4B84E469A7BD}"/>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10185097" y="3809999"/>
            <a:ext cx="1152525" cy="11525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FBB40FA-DB37-43F4-B8A8-D4AC8FF4B5F1}"/>
              </a:ext>
            </a:extLst>
          </p:cNvPr>
          <p:cNvPicPr>
            <a:picLocks noChangeAspect="1"/>
          </p:cNvPicPr>
          <p:nvPr/>
        </p:nvPicPr>
        <p:blipFill>
          <a:blip r:embed="rId3"/>
          <a:stretch>
            <a:fillRect/>
          </a:stretch>
        </p:blipFill>
        <p:spPr>
          <a:xfrm>
            <a:off x="7359805" y="3970066"/>
            <a:ext cx="755448" cy="832392"/>
          </a:xfrm>
          <a:prstGeom prst="rect">
            <a:avLst/>
          </a:prstGeom>
        </p:spPr>
      </p:pic>
      <p:sp>
        <p:nvSpPr>
          <p:cNvPr id="17" name="TextBox 16">
            <a:extLst>
              <a:ext uri="{FF2B5EF4-FFF2-40B4-BE49-F238E27FC236}">
                <a16:creationId xmlns:a16="http://schemas.microsoft.com/office/drawing/2014/main" id="{522E0287-8DDE-41C7-A207-CF8EBCA2D3E5}"/>
              </a:ext>
            </a:extLst>
          </p:cNvPr>
          <p:cNvSpPr txBox="1"/>
          <p:nvPr/>
        </p:nvSpPr>
        <p:spPr>
          <a:xfrm>
            <a:off x="4233986" y="2971449"/>
            <a:ext cx="2539675" cy="671073"/>
          </a:xfrm>
          <a:prstGeom prst="rect">
            <a:avLst/>
          </a:prstGeom>
          <a:noFill/>
        </p:spPr>
        <p:txBody>
          <a:bodyPr wrap="none" lIns="0" tIns="0" rIns="0" bIns="0" rtlCol="0">
            <a:normAutofit/>
          </a:bodyPr>
          <a:lstStyle/>
          <a:p>
            <a:pPr>
              <a:lnSpc>
                <a:spcPct val="120000"/>
              </a:lnSpc>
            </a:pPr>
            <a:r>
              <a:rPr lang="en-US" sz="1200" i="1" u="sng" dirty="0" err="1">
                <a:latin typeface="Calibri Light" charset="0"/>
                <a:ea typeface="Calibri Light" charset="0"/>
                <a:cs typeface="Calibri Light" charset="0"/>
              </a:rPr>
              <a:t>registerDynatraceBuildValidation</a:t>
            </a:r>
            <a:endParaRPr lang="en-US" sz="1200" i="1" u="sng" dirty="0">
              <a:latin typeface="Calibri Light" charset="0"/>
              <a:ea typeface="Calibri Light" charset="0"/>
              <a:cs typeface="Calibri Light" charset="0"/>
            </a:endParaRPr>
          </a:p>
          <a:p>
            <a:pPr>
              <a:lnSpc>
                <a:spcPct val="120000"/>
              </a:lnSpc>
            </a:pPr>
            <a:r>
              <a:rPr lang="en-US" sz="1200" i="1" dirty="0">
                <a:latin typeface="Calibri Light" charset="0"/>
                <a:ea typeface="Calibri Light" charset="0"/>
                <a:cs typeface="Calibri Light" charset="0"/>
              </a:rPr>
              <a:t>Adds Build Validation Request</a:t>
            </a:r>
          </a:p>
        </p:txBody>
      </p:sp>
      <p:sp>
        <p:nvSpPr>
          <p:cNvPr id="19" name="Arrow: Right 18">
            <a:extLst>
              <a:ext uri="{FF2B5EF4-FFF2-40B4-BE49-F238E27FC236}">
                <a16:creationId xmlns:a16="http://schemas.microsoft.com/office/drawing/2014/main" id="{9B66E0F5-37C8-45BD-84C5-61875EF0BBE8}"/>
              </a:ext>
            </a:extLst>
          </p:cNvPr>
          <p:cNvSpPr/>
          <p:nvPr/>
        </p:nvSpPr>
        <p:spPr>
          <a:xfrm>
            <a:off x="5705475" y="2221420"/>
            <a:ext cx="1340916"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Calibri Light" charset="0"/>
                <a:ea typeface="Calibri Light" charset="0"/>
                <a:cs typeface="Calibri Light" charset="0"/>
              </a:rPr>
              <a:t>Adds Item</a:t>
            </a:r>
          </a:p>
        </p:txBody>
      </p:sp>
      <p:sp>
        <p:nvSpPr>
          <p:cNvPr id="20" name="TextBox 19">
            <a:extLst>
              <a:ext uri="{FF2B5EF4-FFF2-40B4-BE49-F238E27FC236}">
                <a16:creationId xmlns:a16="http://schemas.microsoft.com/office/drawing/2014/main" id="{50E9FDE8-EC8C-4B90-88F6-DEDB1035B940}"/>
              </a:ext>
            </a:extLst>
          </p:cNvPr>
          <p:cNvSpPr txBox="1"/>
          <p:nvPr/>
        </p:nvSpPr>
        <p:spPr>
          <a:xfrm>
            <a:off x="8570687" y="1638606"/>
            <a:ext cx="3510817" cy="1256252"/>
          </a:xfrm>
          <a:prstGeom prst="rect">
            <a:avLst/>
          </a:prstGeom>
          <a:noFill/>
        </p:spPr>
        <p:txBody>
          <a:bodyPr wrap="none" lIns="0" tIns="0" rIns="0" bIns="0" rtlCol="0">
            <a:normAutofit/>
          </a:bodyPr>
          <a:lstStyle/>
          <a:p>
            <a:pPr>
              <a:lnSpc>
                <a:spcPct val="120000"/>
              </a:lnSpc>
            </a:pPr>
            <a:r>
              <a:rPr lang="en-US" sz="1600" b="1" i="1" u="sng" dirty="0">
                <a:latin typeface="Calibri Light" charset="0"/>
                <a:ea typeface="Calibri Light" charset="0"/>
                <a:cs typeface="Calibri Light" charset="0"/>
              </a:rPr>
              <a:t>Build Validation Request Item</a:t>
            </a:r>
          </a:p>
          <a:p>
            <a:pPr marL="285750" indent="-285750">
              <a:lnSpc>
                <a:spcPct val="120000"/>
              </a:lnSpc>
              <a:buFontTx/>
              <a:buChar char="-"/>
            </a:pPr>
            <a:r>
              <a:rPr lang="en-US" sz="1200" dirty="0">
                <a:latin typeface="Calibri Light" charset="0"/>
                <a:ea typeface="Calibri Light" charset="0"/>
                <a:cs typeface="Calibri Light" charset="0"/>
              </a:rPr>
              <a:t>Pipeline Information</a:t>
            </a:r>
          </a:p>
          <a:p>
            <a:pPr marL="285750" indent="-285750">
              <a:lnSpc>
                <a:spcPct val="120000"/>
              </a:lnSpc>
              <a:buFontTx/>
              <a:buChar char="-"/>
            </a:pPr>
            <a:r>
              <a:rPr lang="en-US" sz="1200" dirty="0" err="1">
                <a:latin typeface="Calibri Light" charset="0"/>
                <a:ea typeface="Calibri Light" charset="0"/>
                <a:cs typeface="Calibri Light" charset="0"/>
              </a:rPr>
              <a:t>Monspec</a:t>
            </a:r>
            <a:endParaRPr lang="en-US" sz="1200" dirty="0">
              <a:latin typeface="Calibri Light" charset="0"/>
              <a:ea typeface="Calibri Light" charset="0"/>
              <a:cs typeface="Calibri Light" charset="0"/>
            </a:endParaRPr>
          </a:p>
          <a:p>
            <a:pPr marL="285750" indent="-285750">
              <a:lnSpc>
                <a:spcPct val="120000"/>
              </a:lnSpc>
              <a:buFontTx/>
              <a:buChar char="-"/>
            </a:pPr>
            <a:r>
              <a:rPr lang="en-US" sz="1200" dirty="0">
                <a:latin typeface="Calibri Light" charset="0"/>
                <a:ea typeface="Calibri Light" charset="0"/>
                <a:cs typeface="Calibri Light" charset="0"/>
              </a:rPr>
              <a:t>Timestamp + Timeframe</a:t>
            </a:r>
          </a:p>
          <a:p>
            <a:pPr marL="285750" indent="-285750">
              <a:lnSpc>
                <a:spcPct val="120000"/>
              </a:lnSpc>
              <a:buFontTx/>
              <a:buChar char="-"/>
            </a:pPr>
            <a:r>
              <a:rPr lang="en-US" sz="1200" dirty="0">
                <a:latin typeface="Calibri Light" charset="0"/>
                <a:ea typeface="Calibri Light" charset="0"/>
                <a:cs typeface="Calibri Light" charset="0"/>
              </a:rPr>
              <a:t>Comparison Definition Name</a:t>
            </a:r>
          </a:p>
        </p:txBody>
      </p:sp>
      <p:sp>
        <p:nvSpPr>
          <p:cNvPr id="22" name="TextBox 21">
            <a:extLst>
              <a:ext uri="{FF2B5EF4-FFF2-40B4-BE49-F238E27FC236}">
                <a16:creationId xmlns:a16="http://schemas.microsoft.com/office/drawing/2014/main" id="{888E89BF-AF20-4ACC-816D-636514165AF9}"/>
              </a:ext>
            </a:extLst>
          </p:cNvPr>
          <p:cNvSpPr txBox="1"/>
          <p:nvPr/>
        </p:nvSpPr>
        <p:spPr>
          <a:xfrm>
            <a:off x="6900987" y="4874373"/>
            <a:ext cx="1976313" cy="404618"/>
          </a:xfrm>
          <a:prstGeom prst="rect">
            <a:avLst/>
          </a:prstGeom>
          <a:noFill/>
        </p:spPr>
        <p:txBody>
          <a:bodyPr wrap="none" lIns="0" tIns="0" rIns="0" bIns="0" rtlCol="0">
            <a:normAutofit/>
          </a:bodyPr>
          <a:lstStyle/>
          <a:p>
            <a:pPr>
              <a:lnSpc>
                <a:spcPct val="120000"/>
              </a:lnSpc>
            </a:pPr>
            <a:r>
              <a:rPr lang="en-US" sz="1200" i="1" dirty="0" err="1">
                <a:latin typeface="Calibri Light" charset="0"/>
                <a:ea typeface="Calibri Light" charset="0"/>
                <a:cs typeface="Calibri Light" charset="0"/>
              </a:rPr>
              <a:t>validateBuildDynatraceWork</a:t>
            </a:r>
            <a:endParaRPr lang="en-US" sz="1200" i="1" dirty="0">
              <a:latin typeface="Calibri Light" charset="0"/>
              <a:ea typeface="Calibri Light" charset="0"/>
              <a:cs typeface="Calibri Light" charset="0"/>
            </a:endParaRPr>
          </a:p>
        </p:txBody>
      </p:sp>
      <p:sp>
        <p:nvSpPr>
          <p:cNvPr id="23" name="TextBox 22">
            <a:extLst>
              <a:ext uri="{FF2B5EF4-FFF2-40B4-BE49-F238E27FC236}">
                <a16:creationId xmlns:a16="http://schemas.microsoft.com/office/drawing/2014/main" id="{3DDADF93-EC3B-47AA-8671-CBB03A9D01C0}"/>
              </a:ext>
            </a:extLst>
          </p:cNvPr>
          <p:cNvSpPr txBox="1"/>
          <p:nvPr/>
        </p:nvSpPr>
        <p:spPr>
          <a:xfrm>
            <a:off x="9773202" y="4875758"/>
            <a:ext cx="1976313" cy="404618"/>
          </a:xfrm>
          <a:prstGeom prst="rect">
            <a:avLst/>
          </a:prstGeom>
          <a:noFill/>
        </p:spPr>
        <p:txBody>
          <a:bodyPr wrap="none" lIns="0" tIns="0" rIns="0" bIns="0" rtlCol="0">
            <a:normAutofit lnSpcReduction="10000"/>
          </a:bodyPr>
          <a:lstStyle/>
          <a:p>
            <a:pPr algn="ctr">
              <a:lnSpc>
                <a:spcPct val="120000"/>
              </a:lnSpc>
            </a:pPr>
            <a:r>
              <a:rPr lang="en-US" sz="1200" i="1" dirty="0" err="1">
                <a:latin typeface="Calibri Light" charset="0"/>
                <a:ea typeface="Calibri Light" charset="0"/>
                <a:cs typeface="Calibri Light" charset="0"/>
              </a:rPr>
              <a:t>CloudWatch</a:t>
            </a:r>
            <a:r>
              <a:rPr lang="en-US" sz="1200" i="1" dirty="0">
                <a:latin typeface="Calibri Light" charset="0"/>
                <a:ea typeface="Calibri Light" charset="0"/>
                <a:cs typeface="Calibri Light" charset="0"/>
              </a:rPr>
              <a:t> Events </a:t>
            </a:r>
          </a:p>
          <a:p>
            <a:pPr algn="ctr">
              <a:lnSpc>
                <a:spcPct val="120000"/>
              </a:lnSpc>
            </a:pPr>
            <a:r>
              <a:rPr lang="en-US" sz="1200" i="1" dirty="0">
                <a:latin typeface="Calibri Light" charset="0"/>
                <a:ea typeface="Calibri Light" charset="0"/>
                <a:cs typeface="Calibri Light" charset="0"/>
              </a:rPr>
              <a:t>(</a:t>
            </a:r>
            <a:r>
              <a:rPr lang="en-US" sz="1200" i="1" dirty="0" err="1">
                <a:latin typeface="Calibri Light" charset="0"/>
                <a:ea typeface="Calibri Light" charset="0"/>
                <a:cs typeface="Calibri Light" charset="0"/>
              </a:rPr>
              <a:t>e.g</a:t>
            </a:r>
            <a:r>
              <a:rPr lang="en-US" sz="1200" i="1" dirty="0">
                <a:latin typeface="Calibri Light" charset="0"/>
                <a:ea typeface="Calibri Light" charset="0"/>
                <a:cs typeface="Calibri Light" charset="0"/>
              </a:rPr>
              <a:t>: 1min)</a:t>
            </a:r>
          </a:p>
        </p:txBody>
      </p:sp>
      <p:sp>
        <p:nvSpPr>
          <p:cNvPr id="21" name="Arrow: Right 20">
            <a:extLst>
              <a:ext uri="{FF2B5EF4-FFF2-40B4-BE49-F238E27FC236}">
                <a16:creationId xmlns:a16="http://schemas.microsoft.com/office/drawing/2014/main" id="{F27277C9-0104-46ED-A4F8-51B45694E291}"/>
              </a:ext>
            </a:extLst>
          </p:cNvPr>
          <p:cNvSpPr/>
          <p:nvPr/>
        </p:nvSpPr>
        <p:spPr>
          <a:xfrm flipH="1">
            <a:off x="8826072" y="4119115"/>
            <a:ext cx="115307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Calibri Light" charset="0"/>
                <a:ea typeface="Calibri Light" charset="0"/>
                <a:cs typeface="Calibri Light" charset="0"/>
              </a:rPr>
              <a:t>triggers</a:t>
            </a:r>
          </a:p>
        </p:txBody>
      </p:sp>
      <p:sp>
        <p:nvSpPr>
          <p:cNvPr id="24" name="Arrow: Down 23">
            <a:extLst>
              <a:ext uri="{FF2B5EF4-FFF2-40B4-BE49-F238E27FC236}">
                <a16:creationId xmlns:a16="http://schemas.microsoft.com/office/drawing/2014/main" id="{4DA39901-47CE-4D2B-A0DA-58495548EC72}"/>
              </a:ext>
            </a:extLst>
          </p:cNvPr>
          <p:cNvSpPr/>
          <p:nvPr/>
        </p:nvSpPr>
        <p:spPr>
          <a:xfrm>
            <a:off x="7679205" y="3140879"/>
            <a:ext cx="318376" cy="710156"/>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1032" name="Picture 8" descr="Image result for dynatrace logo">
            <a:extLst>
              <a:ext uri="{FF2B5EF4-FFF2-40B4-BE49-F238E27FC236}">
                <a16:creationId xmlns:a16="http://schemas.microsoft.com/office/drawing/2014/main" id="{9C204D77-F2FE-4243-8DE3-1350DEC18C0B}"/>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l="10851" t="11546" r="60947" b="35446"/>
          <a:stretch/>
        </p:blipFill>
        <p:spPr bwMode="auto">
          <a:xfrm>
            <a:off x="7293254" y="5780147"/>
            <a:ext cx="814421" cy="840861"/>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82167458-84E0-4A8E-8A51-41AA3137E814}"/>
              </a:ext>
            </a:extLst>
          </p:cNvPr>
          <p:cNvSpPr/>
          <p:nvPr/>
        </p:nvSpPr>
        <p:spPr>
          <a:xfrm rot="5400000" flipH="1">
            <a:off x="7417245" y="5227090"/>
            <a:ext cx="56738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8" name="Arrow: Right 27">
            <a:extLst>
              <a:ext uri="{FF2B5EF4-FFF2-40B4-BE49-F238E27FC236}">
                <a16:creationId xmlns:a16="http://schemas.microsoft.com/office/drawing/2014/main" id="{6B47F046-546E-4DCB-BE5A-4A990AB366F7}"/>
              </a:ext>
            </a:extLst>
          </p:cNvPr>
          <p:cNvSpPr/>
          <p:nvPr/>
        </p:nvSpPr>
        <p:spPr>
          <a:xfrm flipH="1">
            <a:off x="1847849" y="3830016"/>
            <a:ext cx="5000903" cy="115461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Calibri Light" charset="0"/>
                <a:ea typeface="Calibri Light" charset="0"/>
                <a:cs typeface="Calibri Light" charset="0"/>
              </a:rPr>
              <a:t>Approves/Rejects IF “In Progress” &amp; Comment Field contains name of </a:t>
            </a:r>
            <a:r>
              <a:rPr lang="en-US" sz="1400" dirty="0" err="1">
                <a:latin typeface="Calibri Light" charset="0"/>
                <a:ea typeface="Calibri Light" charset="0"/>
                <a:cs typeface="Calibri Light" charset="0"/>
              </a:rPr>
              <a:t>RegisterBuildValidation</a:t>
            </a:r>
            <a:r>
              <a:rPr lang="en-US" sz="1400" dirty="0">
                <a:latin typeface="Calibri Light" charset="0"/>
                <a:ea typeface="Calibri Light" charset="0"/>
                <a:cs typeface="Calibri Light" charset="0"/>
              </a:rPr>
              <a:t> Action</a:t>
            </a:r>
          </a:p>
        </p:txBody>
      </p:sp>
      <p:sp>
        <p:nvSpPr>
          <p:cNvPr id="25" name="Title 24">
            <a:extLst>
              <a:ext uri="{FF2B5EF4-FFF2-40B4-BE49-F238E27FC236}">
                <a16:creationId xmlns:a16="http://schemas.microsoft.com/office/drawing/2014/main" id="{23785B66-2CB4-4EA3-B3F6-BE710D8BC953}"/>
              </a:ext>
            </a:extLst>
          </p:cNvPr>
          <p:cNvSpPr>
            <a:spLocks noGrp="1"/>
          </p:cNvSpPr>
          <p:nvPr>
            <p:ph type="title"/>
          </p:nvPr>
        </p:nvSpPr>
        <p:spPr/>
        <p:txBody>
          <a:bodyPr/>
          <a:lstStyle/>
          <a:p>
            <a:r>
              <a:rPr lang="en-US" dirty="0"/>
              <a:t>Integrating with AWS </a:t>
            </a:r>
            <a:r>
              <a:rPr lang="en-US" dirty="0" err="1"/>
              <a:t>CodePipeline</a:t>
            </a:r>
            <a:endParaRPr lang="en-US" dirty="0"/>
          </a:p>
        </p:txBody>
      </p:sp>
      <p:pic>
        <p:nvPicPr>
          <p:cNvPr id="31" name="Picture 30">
            <a:extLst>
              <a:ext uri="{FF2B5EF4-FFF2-40B4-BE49-F238E27FC236}">
                <a16:creationId xmlns:a16="http://schemas.microsoft.com/office/drawing/2014/main" id="{E089D35F-A278-408C-8F19-9698D7786090}"/>
              </a:ext>
            </a:extLst>
          </p:cNvPr>
          <p:cNvPicPr>
            <a:picLocks noChangeAspect="1"/>
          </p:cNvPicPr>
          <p:nvPr/>
        </p:nvPicPr>
        <p:blipFill>
          <a:blip r:embed="rId7"/>
          <a:stretch>
            <a:fillRect/>
          </a:stretch>
        </p:blipFill>
        <p:spPr>
          <a:xfrm>
            <a:off x="7419855" y="475393"/>
            <a:ext cx="649052" cy="765066"/>
          </a:xfrm>
          <a:prstGeom prst="rect">
            <a:avLst/>
          </a:prstGeom>
        </p:spPr>
      </p:pic>
      <p:sp>
        <p:nvSpPr>
          <p:cNvPr id="34" name="Arrow: Down 33">
            <a:extLst>
              <a:ext uri="{FF2B5EF4-FFF2-40B4-BE49-F238E27FC236}">
                <a16:creationId xmlns:a16="http://schemas.microsoft.com/office/drawing/2014/main" id="{967D8DB6-DA9C-4ABD-B5C3-7BEEF660063C}"/>
              </a:ext>
            </a:extLst>
          </p:cNvPr>
          <p:cNvSpPr/>
          <p:nvPr/>
        </p:nvSpPr>
        <p:spPr>
          <a:xfrm>
            <a:off x="7495213" y="1349815"/>
            <a:ext cx="441191" cy="57758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35" name="TextBox 34">
            <a:extLst>
              <a:ext uri="{FF2B5EF4-FFF2-40B4-BE49-F238E27FC236}">
                <a16:creationId xmlns:a16="http://schemas.microsoft.com/office/drawing/2014/main" id="{FD3F1D3A-79B3-425E-8683-402582384FF3}"/>
              </a:ext>
            </a:extLst>
          </p:cNvPr>
          <p:cNvSpPr txBox="1"/>
          <p:nvPr/>
        </p:nvSpPr>
        <p:spPr>
          <a:xfrm>
            <a:off x="8290628" y="739694"/>
            <a:ext cx="777172" cy="404618"/>
          </a:xfrm>
          <a:prstGeom prst="rect">
            <a:avLst/>
          </a:prstGeom>
          <a:noFill/>
        </p:spPr>
        <p:txBody>
          <a:bodyPr wrap="none" lIns="0" tIns="0" rIns="0" bIns="0" rtlCol="0">
            <a:normAutofit/>
          </a:bodyPr>
          <a:lstStyle/>
          <a:p>
            <a:pPr>
              <a:lnSpc>
                <a:spcPct val="120000"/>
              </a:lnSpc>
            </a:pPr>
            <a:r>
              <a:rPr lang="en-US" sz="1200" i="1" dirty="0" err="1">
                <a:latin typeface="Calibri Light" charset="0"/>
                <a:ea typeface="Calibri Light" charset="0"/>
                <a:cs typeface="Calibri Light" charset="0"/>
              </a:rPr>
              <a:t>Monspec</a:t>
            </a:r>
            <a:r>
              <a:rPr lang="en-US" sz="1200" i="1" dirty="0">
                <a:latin typeface="Calibri Light" charset="0"/>
                <a:ea typeface="Calibri Light" charset="0"/>
                <a:cs typeface="Calibri Light" charset="0"/>
              </a:rPr>
              <a:t> from S3</a:t>
            </a:r>
          </a:p>
        </p:txBody>
      </p:sp>
      <p:cxnSp>
        <p:nvCxnSpPr>
          <p:cNvPr id="37" name="Straight Arrow Connector 36">
            <a:extLst>
              <a:ext uri="{FF2B5EF4-FFF2-40B4-BE49-F238E27FC236}">
                <a16:creationId xmlns:a16="http://schemas.microsoft.com/office/drawing/2014/main" id="{A2BCA35F-5E6B-4BD1-8B18-4A9A30B22273}"/>
              </a:ext>
            </a:extLst>
          </p:cNvPr>
          <p:cNvCxnSpPr>
            <a:cxnSpLocks/>
          </p:cNvCxnSpPr>
          <p:nvPr/>
        </p:nvCxnSpPr>
        <p:spPr>
          <a:xfrm flipV="1">
            <a:off x="1256436" y="3173759"/>
            <a:ext cx="252290" cy="874365"/>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Arrow: Down 42">
            <a:extLst>
              <a:ext uri="{FF2B5EF4-FFF2-40B4-BE49-F238E27FC236}">
                <a16:creationId xmlns:a16="http://schemas.microsoft.com/office/drawing/2014/main" id="{545D6308-4495-4719-9446-D70188F45515}"/>
              </a:ext>
            </a:extLst>
          </p:cNvPr>
          <p:cNvSpPr/>
          <p:nvPr/>
        </p:nvSpPr>
        <p:spPr>
          <a:xfrm rot="10800000">
            <a:off x="7458623" y="2848171"/>
            <a:ext cx="320169" cy="710156"/>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29" name="TextBox 28">
            <a:extLst>
              <a:ext uri="{FF2B5EF4-FFF2-40B4-BE49-F238E27FC236}">
                <a16:creationId xmlns:a16="http://schemas.microsoft.com/office/drawing/2014/main" id="{7E8A8C6B-F4E0-4EA9-8276-F5F422E90F3A}"/>
              </a:ext>
            </a:extLst>
          </p:cNvPr>
          <p:cNvSpPr txBox="1"/>
          <p:nvPr/>
        </p:nvSpPr>
        <p:spPr>
          <a:xfrm>
            <a:off x="8290628" y="5906873"/>
            <a:ext cx="3244455" cy="714135"/>
          </a:xfrm>
          <a:prstGeom prst="rect">
            <a:avLst/>
          </a:prstGeom>
          <a:noFill/>
        </p:spPr>
        <p:txBody>
          <a:bodyPr wrap="none" lIns="0" tIns="0" rIns="0" bIns="0" rtlCol="0">
            <a:normAutofit/>
          </a:bodyPr>
          <a:lstStyle/>
          <a:p>
            <a:pPr>
              <a:lnSpc>
                <a:spcPct val="120000"/>
              </a:lnSpc>
            </a:pPr>
            <a:r>
              <a:rPr lang="en-US" sz="1200" i="1" u="sng" dirty="0">
                <a:latin typeface="Calibri Light" charset="0"/>
                <a:ea typeface="Calibri Light" charset="0"/>
                <a:cs typeface="Calibri Light" charset="0"/>
              </a:rPr>
              <a:t>Dynatrace Entities &amp; Timeseries REST API</a:t>
            </a:r>
          </a:p>
          <a:p>
            <a:pPr>
              <a:lnSpc>
                <a:spcPct val="120000"/>
              </a:lnSpc>
            </a:pPr>
            <a:r>
              <a:rPr lang="en-US" sz="1100" dirty="0">
                <a:latin typeface="Calibri Light" charset="0"/>
                <a:ea typeface="Calibri Light" charset="0"/>
                <a:cs typeface="Calibri Light" charset="0"/>
              </a:rPr>
              <a:t>Resolves Tags and gets list of Entities</a:t>
            </a:r>
          </a:p>
          <a:p>
            <a:pPr>
              <a:lnSpc>
                <a:spcPct val="120000"/>
              </a:lnSpc>
            </a:pPr>
            <a:r>
              <a:rPr lang="en-US" sz="1100" dirty="0">
                <a:latin typeface="Calibri Light" charset="0"/>
                <a:ea typeface="Calibri Light" charset="0"/>
                <a:cs typeface="Calibri Light" charset="0"/>
              </a:rPr>
              <a:t>Queries Metrics for these Entities</a:t>
            </a:r>
          </a:p>
        </p:txBody>
      </p:sp>
      <p:sp>
        <p:nvSpPr>
          <p:cNvPr id="30" name="TextBox 29">
            <a:extLst>
              <a:ext uri="{FF2B5EF4-FFF2-40B4-BE49-F238E27FC236}">
                <a16:creationId xmlns:a16="http://schemas.microsoft.com/office/drawing/2014/main" id="{F271700D-415A-44B1-8F48-59B657EDEA99}"/>
              </a:ext>
            </a:extLst>
          </p:cNvPr>
          <p:cNvSpPr txBox="1"/>
          <p:nvPr/>
        </p:nvSpPr>
        <p:spPr>
          <a:xfrm>
            <a:off x="8574269" y="2985391"/>
            <a:ext cx="3510817" cy="815647"/>
          </a:xfrm>
          <a:prstGeom prst="rect">
            <a:avLst/>
          </a:prstGeom>
          <a:noFill/>
        </p:spPr>
        <p:txBody>
          <a:bodyPr wrap="none" lIns="0" tIns="0" rIns="0" bIns="0" rtlCol="0">
            <a:normAutofit/>
          </a:bodyPr>
          <a:lstStyle/>
          <a:p>
            <a:pPr>
              <a:lnSpc>
                <a:spcPct val="120000"/>
              </a:lnSpc>
            </a:pPr>
            <a:r>
              <a:rPr lang="en-US" sz="1600" b="1" i="1" u="sng" dirty="0">
                <a:latin typeface="Calibri Light" charset="0"/>
                <a:ea typeface="Calibri Light" charset="0"/>
                <a:cs typeface="Calibri Light" charset="0"/>
              </a:rPr>
              <a:t>Updates Build Validation Request</a:t>
            </a:r>
          </a:p>
          <a:p>
            <a:pPr marL="285750" indent="-285750">
              <a:lnSpc>
                <a:spcPct val="120000"/>
              </a:lnSpc>
              <a:buFontTx/>
              <a:buChar char="-"/>
            </a:pPr>
            <a:r>
              <a:rPr lang="en-US" sz="1200" dirty="0">
                <a:latin typeface="Calibri Light" charset="0"/>
                <a:ea typeface="Calibri Light" charset="0"/>
                <a:cs typeface="Calibri Light" charset="0"/>
              </a:rPr>
              <a:t>Updated </a:t>
            </a:r>
            <a:r>
              <a:rPr lang="en-US" sz="1200" dirty="0" err="1">
                <a:latin typeface="Calibri Light" charset="0"/>
                <a:ea typeface="Calibri Light" charset="0"/>
                <a:cs typeface="Calibri Light" charset="0"/>
              </a:rPr>
              <a:t>Monspec</a:t>
            </a:r>
            <a:endParaRPr lang="en-US" sz="1200" dirty="0">
              <a:latin typeface="Calibri Light" charset="0"/>
              <a:ea typeface="Calibri Light" charset="0"/>
              <a:cs typeface="Calibri Light" charset="0"/>
            </a:endParaRPr>
          </a:p>
          <a:p>
            <a:pPr marL="285750" indent="-285750">
              <a:lnSpc>
                <a:spcPct val="120000"/>
              </a:lnSpc>
              <a:buFontTx/>
              <a:buChar char="-"/>
            </a:pPr>
            <a:r>
              <a:rPr lang="en-US" sz="1200" dirty="0" err="1">
                <a:latin typeface="Calibri Light" charset="0"/>
                <a:ea typeface="Calibri Light" charset="0"/>
                <a:cs typeface="Calibri Light" charset="0"/>
              </a:rPr>
              <a:t>UpdatedStatus</a:t>
            </a:r>
            <a:endParaRPr lang="en-US" sz="1200" dirty="0">
              <a:latin typeface="Calibri Light" charset="0"/>
              <a:ea typeface="Calibri Light" charset="0"/>
              <a:cs typeface="Calibri Light" charset="0"/>
            </a:endParaRPr>
          </a:p>
        </p:txBody>
      </p:sp>
    </p:spTree>
    <p:extLst>
      <p:ext uri="{BB962C8B-B14F-4D97-AF65-F5344CB8AC3E}">
        <p14:creationId xmlns:p14="http://schemas.microsoft.com/office/powerpoint/2010/main" val="426725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30"/>
                                        </p:tgtEl>
                                        <p:attrNameLst>
                                          <p:attrName>style.visibility</p:attrName>
                                        </p:attrNameLst>
                                      </p:cBhvr>
                                      <p:to>
                                        <p:strVal val="visible"/>
                                      </p:to>
                                    </p:set>
                                    <p:animEffect transition="in" filter="fade">
                                      <p:cBhvr>
                                        <p:cTn id="40" dur="500"/>
                                        <p:tgtEl>
                                          <p:spTgt spid="103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nodeType="withEffect">
                                  <p:stCondLst>
                                    <p:cond delay="0"/>
                                  </p:stCondLst>
                                  <p:childTnLst>
                                    <p:set>
                                      <p:cBhvr>
                                        <p:cTn id="66" dur="1" fill="hold">
                                          <p:stCondLst>
                                            <p:cond delay="0"/>
                                          </p:stCondLst>
                                        </p:cTn>
                                        <p:tgtEl>
                                          <p:spTgt spid="1032"/>
                                        </p:tgtEl>
                                        <p:attrNameLst>
                                          <p:attrName>style.visibility</p:attrName>
                                        </p:attrNameLst>
                                      </p:cBhvr>
                                      <p:to>
                                        <p:strVal val="visible"/>
                                      </p:to>
                                    </p:set>
                                    <p:animEffect transition="in" filter="fade">
                                      <p:cBhvr>
                                        <p:cTn id="67" dur="500"/>
                                        <p:tgtEl>
                                          <p:spTgt spid="103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10" presetClass="entr" presetSubtype="0" fill="hold" nodeType="with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fade">
                                      <p:cBhvr>
                                        <p:cTn id="8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P spid="19" grpId="0" animBg="1"/>
      <p:bldP spid="20" grpId="0"/>
      <p:bldP spid="22" grpId="0"/>
      <p:bldP spid="23" grpId="0"/>
      <p:bldP spid="21" grpId="0" animBg="1"/>
      <p:bldP spid="24" grpId="0" animBg="1"/>
      <p:bldP spid="27" grpId="0" animBg="1"/>
      <p:bldP spid="28" grpId="0" animBg="1"/>
      <p:bldP spid="34" grpId="0" animBg="1"/>
      <p:bldP spid="35" grpId="0"/>
      <p:bldP spid="43" grpId="0" animBg="1"/>
      <p:bldP spid="29" grpId="0"/>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615F9-0DD5-4E44-A9DF-2DC70442AAD8}"/>
              </a:ext>
            </a:extLst>
          </p:cNvPr>
          <p:cNvSpPr>
            <a:spLocks noGrp="1"/>
          </p:cNvSpPr>
          <p:nvPr>
            <p:ph type="title"/>
          </p:nvPr>
        </p:nvSpPr>
        <p:spPr/>
        <p:txBody>
          <a:bodyPr/>
          <a:lstStyle/>
          <a:p>
            <a:r>
              <a:rPr lang="en-US" dirty="0"/>
              <a:t>Build Validation: Explore DynamoDB </a:t>
            </a:r>
            <a:r>
              <a:rPr lang="en-US" dirty="0" err="1"/>
              <a:t>BuildValidationRequest</a:t>
            </a:r>
            <a:r>
              <a:rPr lang="en-US" dirty="0"/>
              <a:t> Table</a:t>
            </a:r>
          </a:p>
        </p:txBody>
      </p:sp>
      <p:pic>
        <p:nvPicPr>
          <p:cNvPr id="5" name="Picture 4">
            <a:extLst>
              <a:ext uri="{FF2B5EF4-FFF2-40B4-BE49-F238E27FC236}">
                <a16:creationId xmlns:a16="http://schemas.microsoft.com/office/drawing/2014/main" id="{93440BE8-399D-4A5E-8DA5-04B287909133}"/>
              </a:ext>
            </a:extLst>
          </p:cNvPr>
          <p:cNvPicPr>
            <a:picLocks noChangeAspect="1"/>
          </p:cNvPicPr>
          <p:nvPr/>
        </p:nvPicPr>
        <p:blipFill>
          <a:blip r:embed="rId2"/>
          <a:stretch>
            <a:fillRect/>
          </a:stretch>
        </p:blipFill>
        <p:spPr>
          <a:xfrm>
            <a:off x="630315" y="1939591"/>
            <a:ext cx="11277600" cy="3125721"/>
          </a:xfrm>
          <a:prstGeom prst="rect">
            <a:avLst/>
          </a:prstGeom>
        </p:spPr>
      </p:pic>
      <p:sp>
        <p:nvSpPr>
          <p:cNvPr id="6" name="Arrow: Right 5">
            <a:extLst>
              <a:ext uri="{FF2B5EF4-FFF2-40B4-BE49-F238E27FC236}">
                <a16:creationId xmlns:a16="http://schemas.microsoft.com/office/drawing/2014/main" id="{FF4DD721-8792-4768-A110-FFE0C5EC7414}"/>
              </a:ext>
            </a:extLst>
          </p:cNvPr>
          <p:cNvSpPr/>
          <p:nvPr/>
        </p:nvSpPr>
        <p:spPr>
          <a:xfrm rot="18884519" flipH="1">
            <a:off x="1014586" y="3038933"/>
            <a:ext cx="1527175"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err="1">
                <a:latin typeface="Calibri Light" charset="0"/>
                <a:ea typeface="Calibri Light" charset="0"/>
                <a:cs typeface="Calibri Light" charset="0"/>
              </a:rPr>
              <a:t>PipelineName</a:t>
            </a:r>
            <a:endParaRPr lang="en-US" sz="1200" dirty="0">
              <a:latin typeface="Calibri Light" charset="0"/>
              <a:ea typeface="Calibri Light" charset="0"/>
              <a:cs typeface="Calibri Light" charset="0"/>
            </a:endParaRPr>
          </a:p>
        </p:txBody>
      </p:sp>
      <p:sp>
        <p:nvSpPr>
          <p:cNvPr id="7" name="Arrow: Right 6">
            <a:extLst>
              <a:ext uri="{FF2B5EF4-FFF2-40B4-BE49-F238E27FC236}">
                <a16:creationId xmlns:a16="http://schemas.microsoft.com/office/drawing/2014/main" id="{77BD530D-8756-4781-A7E0-364DB9672603}"/>
              </a:ext>
            </a:extLst>
          </p:cNvPr>
          <p:cNvSpPr/>
          <p:nvPr/>
        </p:nvSpPr>
        <p:spPr>
          <a:xfrm rot="18899174" flipH="1">
            <a:off x="2767771" y="2798758"/>
            <a:ext cx="2043850" cy="79120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Comparison Configuration to use</a:t>
            </a:r>
            <a:endParaRPr lang="en-US" sz="1200" dirty="0">
              <a:latin typeface="Calibri Light" charset="0"/>
              <a:ea typeface="Calibri Light" charset="0"/>
              <a:cs typeface="Calibri Light" charset="0"/>
            </a:endParaRPr>
          </a:p>
        </p:txBody>
      </p:sp>
      <p:sp>
        <p:nvSpPr>
          <p:cNvPr id="8" name="Arrow: Right 7">
            <a:extLst>
              <a:ext uri="{FF2B5EF4-FFF2-40B4-BE49-F238E27FC236}">
                <a16:creationId xmlns:a16="http://schemas.microsoft.com/office/drawing/2014/main" id="{84F6C7D3-1C35-4BB5-B44C-F811BBFC1B63}"/>
              </a:ext>
            </a:extLst>
          </p:cNvPr>
          <p:cNvSpPr/>
          <p:nvPr/>
        </p:nvSpPr>
        <p:spPr>
          <a:xfrm rot="18962827" flipH="1">
            <a:off x="4779373" y="3044244"/>
            <a:ext cx="1527175"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Full </a:t>
            </a:r>
            <a:r>
              <a:rPr lang="en-US" sz="1200" b="1" dirty="0" err="1">
                <a:latin typeface="Calibri Light" charset="0"/>
                <a:ea typeface="Calibri Light" charset="0"/>
                <a:cs typeface="Calibri Light" charset="0"/>
              </a:rPr>
              <a:t>Monspec</a:t>
            </a:r>
            <a:endParaRPr lang="en-US" sz="1200" dirty="0">
              <a:latin typeface="Calibri Light" charset="0"/>
              <a:ea typeface="Calibri Light" charset="0"/>
              <a:cs typeface="Calibri Light" charset="0"/>
            </a:endParaRPr>
          </a:p>
        </p:txBody>
      </p:sp>
      <p:sp>
        <p:nvSpPr>
          <p:cNvPr id="9" name="Arrow: Right 8">
            <a:extLst>
              <a:ext uri="{FF2B5EF4-FFF2-40B4-BE49-F238E27FC236}">
                <a16:creationId xmlns:a16="http://schemas.microsoft.com/office/drawing/2014/main" id="{B7C7642B-9686-4186-BEF9-52CA64B9531F}"/>
              </a:ext>
            </a:extLst>
          </p:cNvPr>
          <p:cNvSpPr/>
          <p:nvPr/>
        </p:nvSpPr>
        <p:spPr>
          <a:xfrm rot="18860852" flipH="1">
            <a:off x="6141807" y="2780032"/>
            <a:ext cx="2239953"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Action that sent request!</a:t>
            </a:r>
          </a:p>
          <a:p>
            <a:pPr algn="ctr"/>
            <a:r>
              <a:rPr lang="en-US" sz="1200" b="1" dirty="0">
                <a:latin typeface="Calibri Light" charset="0"/>
                <a:ea typeface="Calibri Light" charset="0"/>
                <a:cs typeface="Calibri Light" charset="0"/>
              </a:rPr>
              <a:t>Used for “Link with Approve”</a:t>
            </a:r>
            <a:endParaRPr lang="en-US" sz="1200" dirty="0">
              <a:latin typeface="Calibri Light" charset="0"/>
              <a:ea typeface="Calibri Light" charset="0"/>
              <a:cs typeface="Calibri Light" charset="0"/>
            </a:endParaRPr>
          </a:p>
        </p:txBody>
      </p:sp>
      <p:sp>
        <p:nvSpPr>
          <p:cNvPr id="10" name="Arrow: Right 9">
            <a:extLst>
              <a:ext uri="{FF2B5EF4-FFF2-40B4-BE49-F238E27FC236}">
                <a16:creationId xmlns:a16="http://schemas.microsoft.com/office/drawing/2014/main" id="{9373AECB-045C-4405-BEE1-CC2A0CC7440F}"/>
              </a:ext>
            </a:extLst>
          </p:cNvPr>
          <p:cNvSpPr/>
          <p:nvPr/>
        </p:nvSpPr>
        <p:spPr>
          <a:xfrm rot="18876650" flipH="1">
            <a:off x="8096547" y="2806304"/>
            <a:ext cx="2170596"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When can </a:t>
            </a:r>
            <a:r>
              <a:rPr lang="en-US" sz="1200" b="1" dirty="0" err="1">
                <a:latin typeface="Calibri Light" charset="0"/>
                <a:ea typeface="Calibri Light" charset="0"/>
                <a:cs typeface="Calibri Light" charset="0"/>
              </a:rPr>
              <a:t>WorkerJob</a:t>
            </a:r>
            <a:r>
              <a:rPr lang="en-US" sz="1200" b="1" dirty="0">
                <a:latin typeface="Calibri Light" charset="0"/>
                <a:ea typeface="Calibri Light" charset="0"/>
                <a:cs typeface="Calibri Light" charset="0"/>
              </a:rPr>
              <a:t> validate the data?</a:t>
            </a:r>
            <a:endParaRPr lang="en-US" sz="1200" dirty="0">
              <a:latin typeface="Calibri Light" charset="0"/>
              <a:ea typeface="Calibri Light" charset="0"/>
              <a:cs typeface="Calibri Light" charset="0"/>
            </a:endParaRPr>
          </a:p>
        </p:txBody>
      </p:sp>
      <p:sp>
        <p:nvSpPr>
          <p:cNvPr id="11" name="Arrow: Right 10">
            <a:extLst>
              <a:ext uri="{FF2B5EF4-FFF2-40B4-BE49-F238E27FC236}">
                <a16:creationId xmlns:a16="http://schemas.microsoft.com/office/drawing/2014/main" id="{4FC9B47B-B503-42A3-96EC-CA0F5191D8AE}"/>
              </a:ext>
            </a:extLst>
          </p:cNvPr>
          <p:cNvSpPr/>
          <p:nvPr/>
        </p:nvSpPr>
        <p:spPr>
          <a:xfrm rot="18864446" flipH="1">
            <a:off x="9730335" y="3035536"/>
            <a:ext cx="1527175" cy="6761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latin typeface="Calibri Light" charset="0"/>
                <a:ea typeface="Calibri Light" charset="0"/>
                <a:cs typeface="Calibri Light" charset="0"/>
              </a:rPr>
              <a:t>Status</a:t>
            </a:r>
            <a:endParaRPr lang="en-US" sz="1200" dirty="0">
              <a:latin typeface="Calibri Light" charset="0"/>
              <a:ea typeface="Calibri Light" charset="0"/>
              <a:cs typeface="Calibri Light" charset="0"/>
            </a:endParaRPr>
          </a:p>
        </p:txBody>
      </p:sp>
    </p:spTree>
    <p:extLst>
      <p:ext uri="{BB962C8B-B14F-4D97-AF65-F5344CB8AC3E}">
        <p14:creationId xmlns:p14="http://schemas.microsoft.com/office/powerpoint/2010/main" val="1255477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A2CC2F-809D-481F-A8C3-6B5CD2821EEE}"/>
              </a:ext>
            </a:extLst>
          </p:cNvPr>
          <p:cNvPicPr>
            <a:picLocks noChangeAspect="1"/>
          </p:cNvPicPr>
          <p:nvPr/>
        </p:nvPicPr>
        <p:blipFill>
          <a:blip r:embed="rId2"/>
          <a:stretch>
            <a:fillRect/>
          </a:stretch>
        </p:blipFill>
        <p:spPr>
          <a:xfrm>
            <a:off x="6271917" y="1286624"/>
            <a:ext cx="4221712" cy="5519116"/>
          </a:xfrm>
          <a:prstGeom prst="rect">
            <a:avLst/>
          </a:prstGeom>
        </p:spPr>
      </p:pic>
      <p:pic>
        <p:nvPicPr>
          <p:cNvPr id="3" name="Picture 2">
            <a:extLst>
              <a:ext uri="{FF2B5EF4-FFF2-40B4-BE49-F238E27FC236}">
                <a16:creationId xmlns:a16="http://schemas.microsoft.com/office/drawing/2014/main" id="{B03EE1DC-14B0-4D79-8242-497FCFBC1BC4}"/>
              </a:ext>
            </a:extLst>
          </p:cNvPr>
          <p:cNvPicPr>
            <a:picLocks noChangeAspect="1"/>
          </p:cNvPicPr>
          <p:nvPr/>
        </p:nvPicPr>
        <p:blipFill>
          <a:blip r:embed="rId3"/>
          <a:stretch>
            <a:fillRect/>
          </a:stretch>
        </p:blipFill>
        <p:spPr>
          <a:xfrm>
            <a:off x="261937" y="2465642"/>
            <a:ext cx="5338763" cy="1485105"/>
          </a:xfrm>
          <a:prstGeom prst="rect">
            <a:avLst/>
          </a:prstGeom>
        </p:spPr>
      </p:pic>
      <p:sp>
        <p:nvSpPr>
          <p:cNvPr id="2" name="Title 1">
            <a:extLst>
              <a:ext uri="{FF2B5EF4-FFF2-40B4-BE49-F238E27FC236}">
                <a16:creationId xmlns:a16="http://schemas.microsoft.com/office/drawing/2014/main" id="{45A7E1D1-BEF3-4B60-90B1-C87A14FD28AB}"/>
              </a:ext>
            </a:extLst>
          </p:cNvPr>
          <p:cNvSpPr>
            <a:spLocks noGrp="1"/>
          </p:cNvSpPr>
          <p:nvPr>
            <p:ph type="title"/>
          </p:nvPr>
        </p:nvSpPr>
        <p:spPr/>
        <p:txBody>
          <a:bodyPr/>
          <a:lstStyle/>
          <a:p>
            <a:r>
              <a:rPr lang="en-US" dirty="0"/>
              <a:t>Build Validation: Explore “Register Build Validation”</a:t>
            </a:r>
          </a:p>
        </p:txBody>
      </p:sp>
      <p:pic>
        <p:nvPicPr>
          <p:cNvPr id="10" name="Picture 9">
            <a:extLst>
              <a:ext uri="{FF2B5EF4-FFF2-40B4-BE49-F238E27FC236}">
                <a16:creationId xmlns:a16="http://schemas.microsoft.com/office/drawing/2014/main" id="{5577B802-7E7B-41D4-850B-5343CA8A3B0B}"/>
              </a:ext>
            </a:extLst>
          </p:cNvPr>
          <p:cNvPicPr>
            <a:picLocks noChangeAspect="1"/>
          </p:cNvPicPr>
          <p:nvPr/>
        </p:nvPicPr>
        <p:blipFill>
          <a:blip r:embed="rId4"/>
          <a:stretch>
            <a:fillRect/>
          </a:stretch>
        </p:blipFill>
        <p:spPr>
          <a:xfrm>
            <a:off x="335477" y="1485900"/>
            <a:ext cx="2114550" cy="533400"/>
          </a:xfrm>
          <a:prstGeom prst="rect">
            <a:avLst/>
          </a:prstGeom>
        </p:spPr>
      </p:pic>
      <p:sp>
        <p:nvSpPr>
          <p:cNvPr id="11" name="Arrow: Down 10">
            <a:extLst>
              <a:ext uri="{FF2B5EF4-FFF2-40B4-BE49-F238E27FC236}">
                <a16:creationId xmlns:a16="http://schemas.microsoft.com/office/drawing/2014/main" id="{5844C331-5A85-4B40-91AF-F39A5088F0B5}"/>
              </a:ext>
            </a:extLst>
          </p:cNvPr>
          <p:cNvSpPr/>
          <p:nvPr/>
        </p:nvSpPr>
        <p:spPr>
          <a:xfrm>
            <a:off x="400050" y="1955800"/>
            <a:ext cx="484632" cy="45085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2" name="Arrow: Down 11">
            <a:extLst>
              <a:ext uri="{FF2B5EF4-FFF2-40B4-BE49-F238E27FC236}">
                <a16:creationId xmlns:a16="http://schemas.microsoft.com/office/drawing/2014/main" id="{B0520E61-A215-4B22-BC30-F6D48589DB05}"/>
              </a:ext>
            </a:extLst>
          </p:cNvPr>
          <p:cNvSpPr/>
          <p:nvPr/>
        </p:nvSpPr>
        <p:spPr>
          <a:xfrm>
            <a:off x="2373818" y="2879725"/>
            <a:ext cx="484632" cy="45085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7" name="Arrow: Right 16">
            <a:extLst>
              <a:ext uri="{FF2B5EF4-FFF2-40B4-BE49-F238E27FC236}">
                <a16:creationId xmlns:a16="http://schemas.microsoft.com/office/drawing/2014/main" id="{11D36778-A753-416F-B465-F74051CBF7D3}"/>
              </a:ext>
            </a:extLst>
          </p:cNvPr>
          <p:cNvSpPr/>
          <p:nvPr/>
        </p:nvSpPr>
        <p:spPr>
          <a:xfrm flipH="1">
            <a:off x="9154826" y="5183596"/>
            <a:ext cx="2482342"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StagingToProduction,5</a:t>
            </a:r>
          </a:p>
        </p:txBody>
      </p:sp>
      <p:sp>
        <p:nvSpPr>
          <p:cNvPr id="18" name="Arrow: Right 17">
            <a:extLst>
              <a:ext uri="{FF2B5EF4-FFF2-40B4-BE49-F238E27FC236}">
                <a16:creationId xmlns:a16="http://schemas.microsoft.com/office/drawing/2014/main" id="{9F5C5998-C7E4-4A81-9312-3E6D11117CDF}"/>
              </a:ext>
            </a:extLst>
          </p:cNvPr>
          <p:cNvSpPr/>
          <p:nvPr/>
        </p:nvSpPr>
        <p:spPr>
          <a:xfrm flipH="1">
            <a:off x="9071868" y="2164334"/>
            <a:ext cx="142176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Invoke</a:t>
            </a:r>
          </a:p>
        </p:txBody>
      </p:sp>
      <p:sp>
        <p:nvSpPr>
          <p:cNvPr id="19" name="Arrow: Right 18">
            <a:extLst>
              <a:ext uri="{FF2B5EF4-FFF2-40B4-BE49-F238E27FC236}">
                <a16:creationId xmlns:a16="http://schemas.microsoft.com/office/drawing/2014/main" id="{BD2A2744-A0B5-4697-B0AD-7A17A2FC916C}"/>
              </a:ext>
            </a:extLst>
          </p:cNvPr>
          <p:cNvSpPr/>
          <p:nvPr/>
        </p:nvSpPr>
        <p:spPr>
          <a:xfrm flipH="1">
            <a:off x="9071868" y="3281831"/>
            <a:ext cx="2677605"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err="1">
                <a:latin typeface="Calibri Light" charset="0"/>
                <a:ea typeface="Calibri Light" charset="0"/>
                <a:cs typeface="Calibri Light" charset="0"/>
              </a:rPr>
              <a:t>RegisterDynatraceBulidValidation</a:t>
            </a:r>
            <a:endParaRPr lang="en-US" sz="1200" dirty="0">
              <a:latin typeface="Calibri Light" charset="0"/>
              <a:ea typeface="Calibri Light" charset="0"/>
              <a:cs typeface="Calibri Light" charset="0"/>
            </a:endParaRPr>
          </a:p>
        </p:txBody>
      </p:sp>
      <p:sp>
        <p:nvSpPr>
          <p:cNvPr id="20" name="Arrow: Right 19">
            <a:extLst>
              <a:ext uri="{FF2B5EF4-FFF2-40B4-BE49-F238E27FC236}">
                <a16:creationId xmlns:a16="http://schemas.microsoft.com/office/drawing/2014/main" id="{885D2E72-3F98-4F28-BE17-F24058DAA8C2}"/>
              </a:ext>
            </a:extLst>
          </p:cNvPr>
          <p:cNvSpPr/>
          <p:nvPr/>
        </p:nvSpPr>
        <p:spPr>
          <a:xfrm flipH="1">
            <a:off x="9071867" y="3783609"/>
            <a:ext cx="142176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AWS Lambda</a:t>
            </a:r>
          </a:p>
        </p:txBody>
      </p:sp>
      <p:sp>
        <p:nvSpPr>
          <p:cNvPr id="21" name="Arrow: Right 20">
            <a:extLst>
              <a:ext uri="{FF2B5EF4-FFF2-40B4-BE49-F238E27FC236}">
                <a16:creationId xmlns:a16="http://schemas.microsoft.com/office/drawing/2014/main" id="{D1654A4A-DBEB-4F80-8ED4-436BD7907C2C}"/>
              </a:ext>
            </a:extLst>
          </p:cNvPr>
          <p:cNvSpPr/>
          <p:nvPr/>
        </p:nvSpPr>
        <p:spPr>
          <a:xfrm flipH="1">
            <a:off x="9154826" y="4804097"/>
            <a:ext cx="2677604"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err="1">
                <a:latin typeface="Calibri Light" charset="0"/>
                <a:ea typeface="Calibri Light" charset="0"/>
                <a:cs typeface="Calibri Light" charset="0"/>
              </a:rPr>
              <a:t>registerDynatraceBuildValidation</a:t>
            </a:r>
            <a:endParaRPr lang="en-US" sz="1200" dirty="0">
              <a:latin typeface="Calibri Light" charset="0"/>
              <a:ea typeface="Calibri Light" charset="0"/>
              <a:cs typeface="Calibri Light" charset="0"/>
            </a:endParaRPr>
          </a:p>
        </p:txBody>
      </p:sp>
      <p:sp>
        <p:nvSpPr>
          <p:cNvPr id="22" name="Arrow: Right 21">
            <a:extLst>
              <a:ext uri="{FF2B5EF4-FFF2-40B4-BE49-F238E27FC236}">
                <a16:creationId xmlns:a16="http://schemas.microsoft.com/office/drawing/2014/main" id="{87B2FA87-AC7F-4729-8A29-D61B8040681B}"/>
              </a:ext>
            </a:extLst>
          </p:cNvPr>
          <p:cNvSpPr/>
          <p:nvPr/>
        </p:nvSpPr>
        <p:spPr>
          <a:xfrm flipH="1">
            <a:off x="9154826" y="6395224"/>
            <a:ext cx="142176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err="1">
                <a:latin typeface="Calibri Light" charset="0"/>
                <a:ea typeface="Calibri Light" charset="0"/>
                <a:cs typeface="Calibri Light" charset="0"/>
              </a:rPr>
              <a:t>Monspec</a:t>
            </a:r>
            <a:endParaRPr lang="en-US" sz="1200" dirty="0">
              <a:latin typeface="Calibri Light" charset="0"/>
              <a:ea typeface="Calibri Light" charset="0"/>
              <a:cs typeface="Calibri Light" charset="0"/>
            </a:endParaRPr>
          </a:p>
        </p:txBody>
      </p:sp>
    </p:spTree>
    <p:extLst>
      <p:ext uri="{BB962C8B-B14F-4D97-AF65-F5344CB8AC3E}">
        <p14:creationId xmlns:p14="http://schemas.microsoft.com/office/powerpoint/2010/main" val="2393731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6E9B4-2041-442E-BB64-87F316FF0EB1}"/>
              </a:ext>
            </a:extLst>
          </p:cNvPr>
          <p:cNvSpPr>
            <a:spLocks noGrp="1"/>
          </p:cNvSpPr>
          <p:nvPr>
            <p:ph type="title"/>
          </p:nvPr>
        </p:nvSpPr>
        <p:spPr/>
        <p:txBody>
          <a:bodyPr/>
          <a:lstStyle/>
          <a:p>
            <a:r>
              <a:rPr lang="en-US" dirty="0"/>
              <a:t>Build Validation: “Link” Approval with Build Validation: </a:t>
            </a:r>
            <a:r>
              <a:rPr lang="en-US" b="1" i="1" dirty="0"/>
              <a:t>Edit Approval and add Comment</a:t>
            </a:r>
          </a:p>
        </p:txBody>
      </p:sp>
      <p:pic>
        <p:nvPicPr>
          <p:cNvPr id="5" name="Picture 4">
            <a:extLst>
              <a:ext uri="{FF2B5EF4-FFF2-40B4-BE49-F238E27FC236}">
                <a16:creationId xmlns:a16="http://schemas.microsoft.com/office/drawing/2014/main" id="{3E952877-B864-4F13-8665-46C6D89152E1}"/>
              </a:ext>
            </a:extLst>
          </p:cNvPr>
          <p:cNvPicPr>
            <a:picLocks noChangeAspect="1"/>
          </p:cNvPicPr>
          <p:nvPr/>
        </p:nvPicPr>
        <p:blipFill>
          <a:blip r:embed="rId2"/>
          <a:stretch>
            <a:fillRect/>
          </a:stretch>
        </p:blipFill>
        <p:spPr>
          <a:xfrm>
            <a:off x="261937" y="2461538"/>
            <a:ext cx="2638425" cy="1304925"/>
          </a:xfrm>
          <a:prstGeom prst="rect">
            <a:avLst/>
          </a:prstGeom>
        </p:spPr>
      </p:pic>
      <p:pic>
        <p:nvPicPr>
          <p:cNvPr id="6" name="Picture 5">
            <a:extLst>
              <a:ext uri="{FF2B5EF4-FFF2-40B4-BE49-F238E27FC236}">
                <a16:creationId xmlns:a16="http://schemas.microsoft.com/office/drawing/2014/main" id="{1F425372-B79A-4E61-B956-BD6828472445}"/>
              </a:ext>
            </a:extLst>
          </p:cNvPr>
          <p:cNvPicPr>
            <a:picLocks noChangeAspect="1"/>
          </p:cNvPicPr>
          <p:nvPr/>
        </p:nvPicPr>
        <p:blipFill>
          <a:blip r:embed="rId3"/>
          <a:stretch>
            <a:fillRect/>
          </a:stretch>
        </p:blipFill>
        <p:spPr>
          <a:xfrm>
            <a:off x="335477" y="1485900"/>
            <a:ext cx="2114550" cy="533400"/>
          </a:xfrm>
          <a:prstGeom prst="rect">
            <a:avLst/>
          </a:prstGeom>
        </p:spPr>
      </p:pic>
      <p:sp>
        <p:nvSpPr>
          <p:cNvPr id="7" name="Arrow: Down 6">
            <a:extLst>
              <a:ext uri="{FF2B5EF4-FFF2-40B4-BE49-F238E27FC236}">
                <a16:creationId xmlns:a16="http://schemas.microsoft.com/office/drawing/2014/main" id="{57E52426-FEF6-4BF8-8A54-AE66F6DCF7AE}"/>
              </a:ext>
            </a:extLst>
          </p:cNvPr>
          <p:cNvSpPr/>
          <p:nvPr/>
        </p:nvSpPr>
        <p:spPr>
          <a:xfrm>
            <a:off x="400050" y="1955800"/>
            <a:ext cx="484632" cy="45085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8" name="Arrow: Down 7">
            <a:extLst>
              <a:ext uri="{FF2B5EF4-FFF2-40B4-BE49-F238E27FC236}">
                <a16:creationId xmlns:a16="http://schemas.microsoft.com/office/drawing/2014/main" id="{D83357A1-7EC6-4B9D-BB50-036FA11E39FE}"/>
              </a:ext>
            </a:extLst>
          </p:cNvPr>
          <p:cNvSpPr/>
          <p:nvPr/>
        </p:nvSpPr>
        <p:spPr>
          <a:xfrm>
            <a:off x="1678493" y="2461538"/>
            <a:ext cx="484632" cy="45085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9" name="Picture 8">
            <a:extLst>
              <a:ext uri="{FF2B5EF4-FFF2-40B4-BE49-F238E27FC236}">
                <a16:creationId xmlns:a16="http://schemas.microsoft.com/office/drawing/2014/main" id="{DC32256B-2CF3-4831-9E5E-8E092491E677}"/>
              </a:ext>
            </a:extLst>
          </p:cNvPr>
          <p:cNvPicPr>
            <a:picLocks noChangeAspect="1"/>
          </p:cNvPicPr>
          <p:nvPr/>
        </p:nvPicPr>
        <p:blipFill>
          <a:blip r:embed="rId4"/>
          <a:stretch>
            <a:fillRect/>
          </a:stretch>
        </p:blipFill>
        <p:spPr>
          <a:xfrm>
            <a:off x="4255446" y="1244547"/>
            <a:ext cx="4568641" cy="5224462"/>
          </a:xfrm>
          <a:prstGeom prst="rect">
            <a:avLst/>
          </a:prstGeom>
        </p:spPr>
      </p:pic>
      <p:sp>
        <p:nvSpPr>
          <p:cNvPr id="10" name="Arrow: Right 9">
            <a:extLst>
              <a:ext uri="{FF2B5EF4-FFF2-40B4-BE49-F238E27FC236}">
                <a16:creationId xmlns:a16="http://schemas.microsoft.com/office/drawing/2014/main" id="{7286E637-ABF4-4E99-8B2A-7013F339EB0E}"/>
              </a:ext>
            </a:extLst>
          </p:cNvPr>
          <p:cNvSpPr/>
          <p:nvPr/>
        </p:nvSpPr>
        <p:spPr>
          <a:xfrm flipH="1">
            <a:off x="7691211" y="5843917"/>
            <a:ext cx="2599024"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err="1">
                <a:latin typeface="Calibri Light" charset="0"/>
                <a:ea typeface="Calibri Light" charset="0"/>
                <a:cs typeface="Calibri Light" charset="0"/>
              </a:rPr>
              <a:t>RegisterDynatraceBuildValidation</a:t>
            </a:r>
            <a:endParaRPr lang="en-US" sz="1200" dirty="0">
              <a:latin typeface="Calibri Light" charset="0"/>
              <a:ea typeface="Calibri Light" charset="0"/>
              <a:cs typeface="Calibri Light" charset="0"/>
            </a:endParaRPr>
          </a:p>
        </p:txBody>
      </p:sp>
    </p:spTree>
    <p:extLst>
      <p:ext uri="{BB962C8B-B14F-4D97-AF65-F5344CB8AC3E}">
        <p14:creationId xmlns:p14="http://schemas.microsoft.com/office/powerpoint/2010/main" val="985407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07B7-C034-447B-A42E-9E7B2FA25275}"/>
              </a:ext>
            </a:extLst>
          </p:cNvPr>
          <p:cNvSpPr>
            <a:spLocks noGrp="1"/>
          </p:cNvSpPr>
          <p:nvPr>
            <p:ph type="title"/>
          </p:nvPr>
        </p:nvSpPr>
        <p:spPr/>
        <p:txBody>
          <a:bodyPr/>
          <a:lstStyle/>
          <a:p>
            <a:r>
              <a:rPr lang="en-US" dirty="0"/>
              <a:t>#1 - Prerequisites Sanity Check: AWS</a:t>
            </a:r>
          </a:p>
        </p:txBody>
      </p:sp>
      <p:sp>
        <p:nvSpPr>
          <p:cNvPr id="3" name="Content Placeholder 2">
            <a:extLst>
              <a:ext uri="{FF2B5EF4-FFF2-40B4-BE49-F238E27FC236}">
                <a16:creationId xmlns:a16="http://schemas.microsoft.com/office/drawing/2014/main" id="{3771497F-3591-4155-80AE-E77985799EC6}"/>
              </a:ext>
            </a:extLst>
          </p:cNvPr>
          <p:cNvSpPr>
            <a:spLocks noGrp="1"/>
          </p:cNvSpPr>
          <p:nvPr>
            <p:ph sz="quarter" idx="12"/>
          </p:nvPr>
        </p:nvSpPr>
        <p:spPr/>
        <p:txBody>
          <a:bodyPr/>
          <a:lstStyle/>
          <a:p>
            <a:pPr marL="457200" indent="-457200">
              <a:buFont typeface="+mj-lt"/>
              <a:buAutoNum type="arabicPeriod"/>
            </a:pPr>
            <a:r>
              <a:rPr lang="en-US" dirty="0"/>
              <a:t>Login to your AWS Account: </a:t>
            </a:r>
            <a:r>
              <a:rPr lang="en-US" dirty="0">
                <a:hlinkClick r:id="rId2"/>
              </a:rPr>
              <a:t>http://aws.amazon.com</a:t>
            </a:r>
            <a:r>
              <a:rPr lang="en-US" dirty="0"/>
              <a:t> </a:t>
            </a:r>
          </a:p>
          <a:p>
            <a:pPr marL="914400" lvl="1" indent="-457200">
              <a:buFont typeface="+mj-lt"/>
              <a:buAutoNum type="arabicPeriod"/>
            </a:pPr>
            <a:r>
              <a:rPr lang="en-US" dirty="0"/>
              <a:t>For our HOTDAY we will operate in US-West-2 (Oregon)</a:t>
            </a:r>
          </a:p>
          <a:p>
            <a:pPr marL="914400" lvl="1" indent="-457200">
              <a:buFont typeface="+mj-lt"/>
              <a:buAutoNum type="arabicPeriod"/>
            </a:pPr>
            <a:r>
              <a:rPr lang="en-US" dirty="0"/>
              <a:t>Make sure you SWITCH to that region</a:t>
            </a:r>
          </a:p>
          <a:p>
            <a:pPr marL="457200" lvl="1" indent="0">
              <a:buNone/>
            </a:pPr>
            <a:endParaRPr lang="en-US" dirty="0"/>
          </a:p>
          <a:p>
            <a:pPr marL="0" indent="0">
              <a:buNone/>
            </a:pPr>
            <a:endParaRPr lang="en-US" dirty="0"/>
          </a:p>
          <a:p>
            <a:pPr marL="457200" indent="-457200">
              <a:buFont typeface="+mj-lt"/>
              <a:buAutoNum type="arabicPeriod"/>
            </a:pPr>
            <a:r>
              <a:rPr lang="en-US" dirty="0"/>
              <a:t>Now to go My Billings Dashboard and redeem your AWS Voucher</a:t>
            </a:r>
          </a:p>
        </p:txBody>
      </p:sp>
      <p:pic>
        <p:nvPicPr>
          <p:cNvPr id="4" name="Picture 3">
            <a:extLst>
              <a:ext uri="{FF2B5EF4-FFF2-40B4-BE49-F238E27FC236}">
                <a16:creationId xmlns:a16="http://schemas.microsoft.com/office/drawing/2014/main" id="{8F1BB98F-4590-46C8-9973-809D44045E4A}"/>
              </a:ext>
            </a:extLst>
          </p:cNvPr>
          <p:cNvPicPr>
            <a:picLocks noChangeAspect="1"/>
          </p:cNvPicPr>
          <p:nvPr/>
        </p:nvPicPr>
        <p:blipFill>
          <a:blip r:embed="rId3"/>
          <a:stretch>
            <a:fillRect/>
          </a:stretch>
        </p:blipFill>
        <p:spPr>
          <a:xfrm>
            <a:off x="7489809" y="1514194"/>
            <a:ext cx="3522423" cy="1846707"/>
          </a:xfrm>
          <a:prstGeom prst="rect">
            <a:avLst/>
          </a:prstGeom>
        </p:spPr>
      </p:pic>
      <p:sp>
        <p:nvSpPr>
          <p:cNvPr id="5" name="Arrow: Right 4">
            <a:extLst>
              <a:ext uri="{FF2B5EF4-FFF2-40B4-BE49-F238E27FC236}">
                <a16:creationId xmlns:a16="http://schemas.microsoft.com/office/drawing/2014/main" id="{F2948EFC-6762-4821-B508-3EFABD417CEA}"/>
              </a:ext>
            </a:extLst>
          </p:cNvPr>
          <p:cNvSpPr/>
          <p:nvPr/>
        </p:nvSpPr>
        <p:spPr>
          <a:xfrm>
            <a:off x="6860666" y="2704819"/>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6" name="Picture 5">
            <a:extLst>
              <a:ext uri="{FF2B5EF4-FFF2-40B4-BE49-F238E27FC236}">
                <a16:creationId xmlns:a16="http://schemas.microsoft.com/office/drawing/2014/main" id="{7349AA82-6828-4AC1-9499-77F035C0206F}"/>
              </a:ext>
            </a:extLst>
          </p:cNvPr>
          <p:cNvPicPr>
            <a:picLocks noChangeAspect="1"/>
          </p:cNvPicPr>
          <p:nvPr/>
        </p:nvPicPr>
        <p:blipFill>
          <a:blip r:embed="rId4"/>
          <a:stretch>
            <a:fillRect/>
          </a:stretch>
        </p:blipFill>
        <p:spPr>
          <a:xfrm>
            <a:off x="1985027" y="4154718"/>
            <a:ext cx="3522423" cy="1578402"/>
          </a:xfrm>
          <a:prstGeom prst="rect">
            <a:avLst/>
          </a:prstGeom>
        </p:spPr>
      </p:pic>
      <p:sp>
        <p:nvSpPr>
          <p:cNvPr id="7" name="Arrow: Right 6">
            <a:extLst>
              <a:ext uri="{FF2B5EF4-FFF2-40B4-BE49-F238E27FC236}">
                <a16:creationId xmlns:a16="http://schemas.microsoft.com/office/drawing/2014/main" id="{C027ED05-201E-4206-B7E2-9697B4C386F4}"/>
              </a:ext>
            </a:extLst>
          </p:cNvPr>
          <p:cNvSpPr/>
          <p:nvPr/>
        </p:nvSpPr>
        <p:spPr>
          <a:xfrm>
            <a:off x="1174909" y="5043717"/>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pic>
        <p:nvPicPr>
          <p:cNvPr id="8" name="Picture 7">
            <a:extLst>
              <a:ext uri="{FF2B5EF4-FFF2-40B4-BE49-F238E27FC236}">
                <a16:creationId xmlns:a16="http://schemas.microsoft.com/office/drawing/2014/main" id="{FC801DDB-C80F-4476-9A81-213479AFF3B8}"/>
              </a:ext>
            </a:extLst>
          </p:cNvPr>
          <p:cNvPicPr>
            <a:picLocks noChangeAspect="1"/>
          </p:cNvPicPr>
          <p:nvPr/>
        </p:nvPicPr>
        <p:blipFill>
          <a:blip r:embed="rId5"/>
          <a:stretch>
            <a:fillRect/>
          </a:stretch>
        </p:blipFill>
        <p:spPr>
          <a:xfrm>
            <a:off x="7487983" y="4087225"/>
            <a:ext cx="4203037" cy="2236833"/>
          </a:xfrm>
          <a:prstGeom prst="rect">
            <a:avLst/>
          </a:prstGeom>
        </p:spPr>
      </p:pic>
      <p:sp>
        <p:nvSpPr>
          <p:cNvPr id="9" name="Arrow: Right 8">
            <a:extLst>
              <a:ext uri="{FF2B5EF4-FFF2-40B4-BE49-F238E27FC236}">
                <a16:creationId xmlns:a16="http://schemas.microsoft.com/office/drawing/2014/main" id="{7045A0C5-1B64-4D50-B01D-211FC6717CC0}"/>
              </a:ext>
            </a:extLst>
          </p:cNvPr>
          <p:cNvSpPr/>
          <p:nvPr/>
        </p:nvSpPr>
        <p:spPr>
          <a:xfrm>
            <a:off x="6511401" y="5593167"/>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sp>
        <p:nvSpPr>
          <p:cNvPr id="10" name="Arrow: Right 9">
            <a:extLst>
              <a:ext uri="{FF2B5EF4-FFF2-40B4-BE49-F238E27FC236}">
                <a16:creationId xmlns:a16="http://schemas.microsoft.com/office/drawing/2014/main" id="{D5A59620-1630-49E1-A0D7-AAA72C88F89C}"/>
              </a:ext>
            </a:extLst>
          </p:cNvPr>
          <p:cNvSpPr/>
          <p:nvPr/>
        </p:nvSpPr>
        <p:spPr>
          <a:xfrm>
            <a:off x="7859458" y="4424592"/>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a:t>
            </a:r>
          </a:p>
        </p:txBody>
      </p:sp>
      <p:sp>
        <p:nvSpPr>
          <p:cNvPr id="11" name="Arrow: Right 10">
            <a:extLst>
              <a:ext uri="{FF2B5EF4-FFF2-40B4-BE49-F238E27FC236}">
                <a16:creationId xmlns:a16="http://schemas.microsoft.com/office/drawing/2014/main" id="{AD5CB51A-EA7E-4C6C-ADE8-6A27EBF50D99}"/>
              </a:ext>
            </a:extLst>
          </p:cNvPr>
          <p:cNvSpPr/>
          <p:nvPr/>
        </p:nvSpPr>
        <p:spPr>
          <a:xfrm>
            <a:off x="8745283" y="5969041"/>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#4</a:t>
            </a:r>
          </a:p>
        </p:txBody>
      </p:sp>
    </p:spTree>
    <p:extLst>
      <p:ext uri="{BB962C8B-B14F-4D97-AF65-F5344CB8AC3E}">
        <p14:creationId xmlns:p14="http://schemas.microsoft.com/office/powerpoint/2010/main" val="949793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E1ADBD-A713-4E52-BA68-6336E3071A48}"/>
              </a:ext>
            </a:extLst>
          </p:cNvPr>
          <p:cNvPicPr>
            <a:picLocks noChangeAspect="1"/>
          </p:cNvPicPr>
          <p:nvPr/>
        </p:nvPicPr>
        <p:blipFill>
          <a:blip r:embed="rId2"/>
          <a:stretch>
            <a:fillRect/>
          </a:stretch>
        </p:blipFill>
        <p:spPr>
          <a:xfrm>
            <a:off x="698498" y="1655601"/>
            <a:ext cx="11231542" cy="3848637"/>
          </a:xfrm>
          <a:prstGeom prst="rect">
            <a:avLst/>
          </a:prstGeom>
        </p:spPr>
      </p:pic>
      <p:sp>
        <p:nvSpPr>
          <p:cNvPr id="2" name="Title 1">
            <a:extLst>
              <a:ext uri="{FF2B5EF4-FFF2-40B4-BE49-F238E27FC236}">
                <a16:creationId xmlns:a16="http://schemas.microsoft.com/office/drawing/2014/main" id="{3AB57240-D588-4684-9FB7-C2A798B956B4}"/>
              </a:ext>
            </a:extLst>
          </p:cNvPr>
          <p:cNvSpPr>
            <a:spLocks noGrp="1"/>
          </p:cNvSpPr>
          <p:nvPr>
            <p:ph type="title"/>
          </p:nvPr>
        </p:nvSpPr>
        <p:spPr/>
        <p:txBody>
          <a:bodyPr/>
          <a:lstStyle/>
          <a:p>
            <a:r>
              <a:rPr lang="en-US" dirty="0"/>
              <a:t>Build Validation: Explore “AWS </a:t>
            </a:r>
            <a:r>
              <a:rPr lang="en-US" dirty="0" err="1"/>
              <a:t>CloudWatch</a:t>
            </a:r>
            <a:r>
              <a:rPr lang="en-US" dirty="0"/>
              <a:t> Rule”</a:t>
            </a:r>
          </a:p>
        </p:txBody>
      </p:sp>
      <p:sp>
        <p:nvSpPr>
          <p:cNvPr id="10" name="Arrow: Right 9">
            <a:extLst>
              <a:ext uri="{FF2B5EF4-FFF2-40B4-BE49-F238E27FC236}">
                <a16:creationId xmlns:a16="http://schemas.microsoft.com/office/drawing/2014/main" id="{ABE6C9AC-5DB5-45A8-8D6D-56299AC776AA}"/>
              </a:ext>
            </a:extLst>
          </p:cNvPr>
          <p:cNvSpPr/>
          <p:nvPr/>
        </p:nvSpPr>
        <p:spPr>
          <a:xfrm flipH="1">
            <a:off x="4790440" y="4145094"/>
            <a:ext cx="183230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#2 every 2 minutes</a:t>
            </a:r>
          </a:p>
        </p:txBody>
      </p:sp>
      <p:sp>
        <p:nvSpPr>
          <p:cNvPr id="11" name="Arrow: Right 10">
            <a:extLst>
              <a:ext uri="{FF2B5EF4-FFF2-40B4-BE49-F238E27FC236}">
                <a16:creationId xmlns:a16="http://schemas.microsoft.com/office/drawing/2014/main" id="{88338A7C-CA92-4AEE-AEDE-138D99CD58F9}"/>
              </a:ext>
            </a:extLst>
          </p:cNvPr>
          <p:cNvSpPr/>
          <p:nvPr/>
        </p:nvSpPr>
        <p:spPr>
          <a:xfrm>
            <a:off x="193260" y="2276710"/>
            <a:ext cx="2043913" cy="73281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#1 Rule was created by </a:t>
            </a:r>
            <a:r>
              <a:rPr lang="en-US" sz="1200" dirty="0" err="1">
                <a:latin typeface="Calibri Light" charset="0"/>
                <a:ea typeface="Calibri Light" charset="0"/>
                <a:cs typeface="Calibri Light" charset="0"/>
              </a:rPr>
              <a:t>CloudFormation</a:t>
            </a:r>
            <a:endParaRPr lang="en-US" sz="1200" dirty="0">
              <a:latin typeface="Calibri Light" charset="0"/>
              <a:ea typeface="Calibri Light" charset="0"/>
              <a:cs typeface="Calibri Light" charset="0"/>
            </a:endParaRPr>
          </a:p>
        </p:txBody>
      </p:sp>
      <p:sp>
        <p:nvSpPr>
          <p:cNvPr id="12" name="Arrow: Right 11">
            <a:extLst>
              <a:ext uri="{FF2B5EF4-FFF2-40B4-BE49-F238E27FC236}">
                <a16:creationId xmlns:a16="http://schemas.microsoft.com/office/drawing/2014/main" id="{0E609B1E-6AAD-4957-850C-D01E0A5FC46A}"/>
              </a:ext>
            </a:extLst>
          </p:cNvPr>
          <p:cNvSpPr/>
          <p:nvPr/>
        </p:nvSpPr>
        <p:spPr>
          <a:xfrm flipH="1">
            <a:off x="10097739" y="4297494"/>
            <a:ext cx="183230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#3 executes this Lambda</a:t>
            </a:r>
          </a:p>
        </p:txBody>
      </p:sp>
    </p:spTree>
    <p:extLst>
      <p:ext uri="{BB962C8B-B14F-4D97-AF65-F5344CB8AC3E}">
        <p14:creationId xmlns:p14="http://schemas.microsoft.com/office/powerpoint/2010/main" val="21859757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Now lets run some builds!</a:t>
            </a:r>
          </a:p>
          <a:p>
            <a:r>
              <a:rPr lang="en-US" dirty="0"/>
              <a:t>#3 Testing our Staging Validation Process</a:t>
            </a:r>
          </a:p>
        </p:txBody>
      </p:sp>
    </p:spTree>
    <p:extLst>
      <p:ext uri="{BB962C8B-B14F-4D97-AF65-F5344CB8AC3E}">
        <p14:creationId xmlns:p14="http://schemas.microsoft.com/office/powerpoint/2010/main" val="2087949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4FB29B-5DA6-47BD-8600-5C4E02A1E1C9}"/>
              </a:ext>
            </a:extLst>
          </p:cNvPr>
          <p:cNvSpPr>
            <a:spLocks noGrp="1"/>
          </p:cNvSpPr>
          <p:nvPr>
            <p:ph type="title"/>
          </p:nvPr>
        </p:nvSpPr>
        <p:spPr/>
        <p:txBody>
          <a:bodyPr/>
          <a:lstStyle/>
          <a:p>
            <a:r>
              <a:rPr lang="en-US" dirty="0"/>
              <a:t>Lets execute another build and test the automatic approval</a:t>
            </a:r>
          </a:p>
        </p:txBody>
      </p:sp>
      <p:pic>
        <p:nvPicPr>
          <p:cNvPr id="6" name="Picture 5">
            <a:extLst>
              <a:ext uri="{FF2B5EF4-FFF2-40B4-BE49-F238E27FC236}">
                <a16:creationId xmlns:a16="http://schemas.microsoft.com/office/drawing/2014/main" id="{EB349879-1960-4E43-81F5-16C7FBD14253}"/>
              </a:ext>
            </a:extLst>
          </p:cNvPr>
          <p:cNvPicPr>
            <a:picLocks noChangeAspect="1"/>
          </p:cNvPicPr>
          <p:nvPr/>
        </p:nvPicPr>
        <p:blipFill>
          <a:blip r:embed="rId2"/>
          <a:stretch>
            <a:fillRect/>
          </a:stretch>
        </p:blipFill>
        <p:spPr>
          <a:xfrm>
            <a:off x="627476" y="1240459"/>
            <a:ext cx="9368901" cy="3381309"/>
          </a:xfrm>
          <a:prstGeom prst="rect">
            <a:avLst/>
          </a:prstGeom>
        </p:spPr>
      </p:pic>
      <p:pic>
        <p:nvPicPr>
          <p:cNvPr id="8" name="Picture 7">
            <a:extLst>
              <a:ext uri="{FF2B5EF4-FFF2-40B4-BE49-F238E27FC236}">
                <a16:creationId xmlns:a16="http://schemas.microsoft.com/office/drawing/2014/main" id="{4204B614-9252-4CF8-841A-47C44C0D3CA6}"/>
              </a:ext>
            </a:extLst>
          </p:cNvPr>
          <p:cNvPicPr>
            <a:picLocks noChangeAspect="1"/>
          </p:cNvPicPr>
          <p:nvPr/>
        </p:nvPicPr>
        <p:blipFill>
          <a:blip r:embed="rId3"/>
          <a:stretch>
            <a:fillRect/>
          </a:stretch>
        </p:blipFill>
        <p:spPr>
          <a:xfrm>
            <a:off x="3888419" y="3014044"/>
            <a:ext cx="8072761" cy="3688631"/>
          </a:xfrm>
          <a:prstGeom prst="rect">
            <a:avLst/>
          </a:prstGeom>
        </p:spPr>
      </p:pic>
      <p:sp>
        <p:nvSpPr>
          <p:cNvPr id="17" name="Rectangle: Rounded Corners 16">
            <a:extLst>
              <a:ext uri="{FF2B5EF4-FFF2-40B4-BE49-F238E27FC236}">
                <a16:creationId xmlns:a16="http://schemas.microsoft.com/office/drawing/2014/main" id="{013C6665-672B-4AA8-8522-4ECD99A12FED}"/>
              </a:ext>
            </a:extLst>
          </p:cNvPr>
          <p:cNvSpPr/>
          <p:nvPr/>
        </p:nvSpPr>
        <p:spPr>
          <a:xfrm>
            <a:off x="627476" y="5041791"/>
            <a:ext cx="3181044" cy="1216966"/>
          </a:xfrm>
          <a:prstGeom prst="round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Calibri Light" charset="0"/>
                <a:ea typeface="Calibri Light" charset="0"/>
                <a:cs typeface="Calibri Light" charset="0"/>
              </a:rPr>
              <a:t>TIP</a:t>
            </a:r>
            <a:r>
              <a:rPr lang="en-US" dirty="0">
                <a:latin typeface="Calibri Light" charset="0"/>
                <a:ea typeface="Calibri Light" charset="0"/>
                <a:cs typeface="Calibri Light" charset="0"/>
              </a:rPr>
              <a:t>: Want to approve a rejected Build?</a:t>
            </a:r>
          </a:p>
          <a:p>
            <a:pPr algn="ctr"/>
            <a:r>
              <a:rPr lang="en-US" dirty="0">
                <a:latin typeface="Calibri Light" charset="0"/>
                <a:ea typeface="Calibri Light" charset="0"/>
                <a:cs typeface="Calibri Light" charset="0"/>
              </a:rPr>
              <a:t>“Retry” stage and manually approve</a:t>
            </a:r>
          </a:p>
        </p:txBody>
      </p:sp>
    </p:spTree>
    <p:extLst>
      <p:ext uri="{BB962C8B-B14F-4D97-AF65-F5344CB8AC3E}">
        <p14:creationId xmlns:p14="http://schemas.microsoft.com/office/powerpoint/2010/main" val="203699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3C19E-84BA-4F1D-8809-70D0C7857F39}"/>
              </a:ext>
            </a:extLst>
          </p:cNvPr>
          <p:cNvSpPr>
            <a:spLocks noGrp="1"/>
          </p:cNvSpPr>
          <p:nvPr>
            <p:ph type="title"/>
          </p:nvPr>
        </p:nvSpPr>
        <p:spPr/>
        <p:txBody>
          <a:bodyPr/>
          <a:lstStyle/>
          <a:p>
            <a:r>
              <a:rPr lang="en-US" dirty="0"/>
              <a:t>Explore the Build Validation Report</a:t>
            </a:r>
          </a:p>
        </p:txBody>
      </p:sp>
      <p:pic>
        <p:nvPicPr>
          <p:cNvPr id="5" name="Picture 4">
            <a:extLst>
              <a:ext uri="{FF2B5EF4-FFF2-40B4-BE49-F238E27FC236}">
                <a16:creationId xmlns:a16="http://schemas.microsoft.com/office/drawing/2014/main" id="{74BF1997-95D7-41F5-9C91-EA53FF63176D}"/>
              </a:ext>
            </a:extLst>
          </p:cNvPr>
          <p:cNvPicPr>
            <a:picLocks noChangeAspect="1"/>
          </p:cNvPicPr>
          <p:nvPr/>
        </p:nvPicPr>
        <p:blipFill>
          <a:blip r:embed="rId2"/>
          <a:stretch>
            <a:fillRect/>
          </a:stretch>
        </p:blipFill>
        <p:spPr>
          <a:xfrm>
            <a:off x="1012054" y="1687898"/>
            <a:ext cx="10286627" cy="5170102"/>
          </a:xfrm>
          <a:prstGeom prst="rect">
            <a:avLst/>
          </a:prstGeom>
        </p:spPr>
      </p:pic>
      <p:sp>
        <p:nvSpPr>
          <p:cNvPr id="6" name="TextBox 5">
            <a:extLst>
              <a:ext uri="{FF2B5EF4-FFF2-40B4-BE49-F238E27FC236}">
                <a16:creationId xmlns:a16="http://schemas.microsoft.com/office/drawing/2014/main" id="{701F1CB8-71E6-443A-85BF-46818861C4B2}"/>
              </a:ext>
            </a:extLst>
          </p:cNvPr>
          <p:cNvSpPr txBox="1"/>
          <p:nvPr/>
        </p:nvSpPr>
        <p:spPr>
          <a:xfrm>
            <a:off x="1022960" y="1333500"/>
            <a:ext cx="10275721" cy="354398"/>
          </a:xfrm>
          <a:prstGeom prst="rect">
            <a:avLst/>
          </a:prstGeom>
        </p:spPr>
        <p:style>
          <a:lnRef idx="1">
            <a:schemeClr val="accent1"/>
          </a:lnRef>
          <a:fillRef idx="2">
            <a:schemeClr val="accent1"/>
          </a:fillRef>
          <a:effectRef idx="1">
            <a:schemeClr val="accent1"/>
          </a:effectRef>
          <a:fontRef idx="minor">
            <a:schemeClr val="dk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Open in Browser: http://YOURAPIGATEWAY.amazonaws.com/v1/BuildValidationResults</a:t>
            </a:r>
          </a:p>
        </p:txBody>
      </p:sp>
    </p:spTree>
    <p:extLst>
      <p:ext uri="{BB962C8B-B14F-4D97-AF65-F5344CB8AC3E}">
        <p14:creationId xmlns:p14="http://schemas.microsoft.com/office/powerpoint/2010/main" val="16874864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7D29-892A-418C-B799-3F831DBE5B81}"/>
              </a:ext>
            </a:extLst>
          </p:cNvPr>
          <p:cNvSpPr>
            <a:spLocks noGrp="1"/>
          </p:cNvSpPr>
          <p:nvPr>
            <p:ph type="title"/>
          </p:nvPr>
        </p:nvSpPr>
        <p:spPr/>
        <p:txBody>
          <a:bodyPr/>
          <a:lstStyle/>
          <a:p>
            <a:r>
              <a:rPr lang="en-US" dirty="0"/>
              <a:t>Simulating Different “Bad” Builds</a:t>
            </a:r>
          </a:p>
        </p:txBody>
      </p:sp>
      <p:sp>
        <p:nvSpPr>
          <p:cNvPr id="3" name="Content Placeholder 2">
            <a:extLst>
              <a:ext uri="{FF2B5EF4-FFF2-40B4-BE49-F238E27FC236}">
                <a16:creationId xmlns:a16="http://schemas.microsoft.com/office/drawing/2014/main" id="{E1775C07-7788-4C83-B579-E3C5CC3175E8}"/>
              </a:ext>
            </a:extLst>
          </p:cNvPr>
          <p:cNvSpPr>
            <a:spLocks noGrp="1"/>
          </p:cNvSpPr>
          <p:nvPr>
            <p:ph sz="quarter" idx="12"/>
          </p:nvPr>
        </p:nvSpPr>
        <p:spPr>
          <a:xfrm>
            <a:off x="698498" y="1449387"/>
            <a:ext cx="10774365" cy="485945"/>
          </a:xfrm>
        </p:spPr>
        <p:txBody>
          <a:bodyPr/>
          <a:lstStyle/>
          <a:p>
            <a:r>
              <a:rPr lang="en-US" dirty="0"/>
              <a:t>Application looks for </a:t>
            </a:r>
            <a:r>
              <a:rPr lang="en-US" dirty="0" err="1"/>
              <a:t>Env</a:t>
            </a:r>
            <a:r>
              <a:rPr lang="en-US" dirty="0"/>
              <a:t> variable BUILD_NUMBER during startup. Allowed values, 1, 2, 3, 4</a:t>
            </a:r>
          </a:p>
        </p:txBody>
      </p:sp>
      <p:graphicFrame>
        <p:nvGraphicFramePr>
          <p:cNvPr id="4" name="Table 3">
            <a:extLst>
              <a:ext uri="{FF2B5EF4-FFF2-40B4-BE49-F238E27FC236}">
                <a16:creationId xmlns:a16="http://schemas.microsoft.com/office/drawing/2014/main" id="{89EA31A6-E0E8-4A66-9D35-7055A104A396}"/>
              </a:ext>
            </a:extLst>
          </p:cNvPr>
          <p:cNvGraphicFramePr>
            <a:graphicFrameLocks noGrp="1"/>
          </p:cNvGraphicFramePr>
          <p:nvPr>
            <p:extLst>
              <p:ext uri="{D42A27DB-BD31-4B8C-83A1-F6EECF244321}">
                <p14:modId xmlns:p14="http://schemas.microsoft.com/office/powerpoint/2010/main" val="2137716457"/>
              </p:ext>
            </p:extLst>
          </p:nvPr>
        </p:nvGraphicFramePr>
        <p:xfrm>
          <a:off x="1046578" y="2006353"/>
          <a:ext cx="6375154" cy="1854200"/>
        </p:xfrm>
        <a:graphic>
          <a:graphicData uri="http://schemas.openxmlformats.org/drawingml/2006/table">
            <a:tbl>
              <a:tblPr firstRow="1" bandRow="1">
                <a:tableStyleId>{5C22544A-7EE6-4342-B048-85BDC9FD1C3A}</a:tableStyleId>
              </a:tblPr>
              <a:tblGrid>
                <a:gridCol w="1723255">
                  <a:extLst>
                    <a:ext uri="{9D8B030D-6E8A-4147-A177-3AD203B41FA5}">
                      <a16:colId xmlns:a16="http://schemas.microsoft.com/office/drawing/2014/main" val="613651290"/>
                    </a:ext>
                  </a:extLst>
                </a:gridCol>
                <a:gridCol w="4651899">
                  <a:extLst>
                    <a:ext uri="{9D8B030D-6E8A-4147-A177-3AD203B41FA5}">
                      <a16:colId xmlns:a16="http://schemas.microsoft.com/office/drawing/2014/main" val="1660718562"/>
                    </a:ext>
                  </a:extLst>
                </a:gridCol>
              </a:tblGrid>
              <a:tr h="370840">
                <a:tc>
                  <a:txBody>
                    <a:bodyPr/>
                    <a:lstStyle/>
                    <a:p>
                      <a:r>
                        <a:rPr lang="en-US" dirty="0"/>
                        <a:t>Build Number</a:t>
                      </a:r>
                    </a:p>
                  </a:txBody>
                  <a:tcPr/>
                </a:tc>
                <a:tc>
                  <a:txBody>
                    <a:bodyPr/>
                    <a:lstStyle/>
                    <a:p>
                      <a:r>
                        <a:rPr lang="en-US" dirty="0"/>
                        <a:t>Behavior</a:t>
                      </a:r>
                    </a:p>
                  </a:txBody>
                  <a:tcPr/>
                </a:tc>
                <a:extLst>
                  <a:ext uri="{0D108BD9-81ED-4DB2-BD59-A6C34878D82A}">
                    <a16:rowId xmlns:a16="http://schemas.microsoft.com/office/drawing/2014/main" val="3310232825"/>
                  </a:ext>
                </a:extLst>
              </a:tr>
              <a:tr h="370840">
                <a:tc>
                  <a:txBody>
                    <a:bodyPr/>
                    <a:lstStyle/>
                    <a:p>
                      <a:r>
                        <a:rPr lang="en-US" dirty="0"/>
                        <a:t>1</a:t>
                      </a:r>
                    </a:p>
                  </a:txBody>
                  <a:tcPr/>
                </a:tc>
                <a:tc>
                  <a:txBody>
                    <a:bodyPr/>
                    <a:lstStyle/>
                    <a:p>
                      <a:r>
                        <a:rPr lang="en-US" dirty="0"/>
                        <a:t>No Problem</a:t>
                      </a:r>
                    </a:p>
                  </a:txBody>
                  <a:tcPr/>
                </a:tc>
                <a:extLst>
                  <a:ext uri="{0D108BD9-81ED-4DB2-BD59-A6C34878D82A}">
                    <a16:rowId xmlns:a16="http://schemas.microsoft.com/office/drawing/2014/main" val="4067455955"/>
                  </a:ext>
                </a:extLst>
              </a:tr>
              <a:tr h="370840">
                <a:tc>
                  <a:txBody>
                    <a:bodyPr/>
                    <a:lstStyle/>
                    <a:p>
                      <a:r>
                        <a:rPr lang="en-US" dirty="0"/>
                        <a:t>2</a:t>
                      </a:r>
                    </a:p>
                  </a:txBody>
                  <a:tcPr/>
                </a:tc>
                <a:tc>
                  <a:txBody>
                    <a:bodyPr/>
                    <a:lstStyle/>
                    <a:p>
                      <a:r>
                        <a:rPr lang="en-US" dirty="0"/>
                        <a:t>50% of requests return HTTP 500</a:t>
                      </a:r>
                    </a:p>
                  </a:txBody>
                  <a:tcPr/>
                </a:tc>
                <a:extLst>
                  <a:ext uri="{0D108BD9-81ED-4DB2-BD59-A6C34878D82A}">
                    <a16:rowId xmlns:a16="http://schemas.microsoft.com/office/drawing/2014/main" val="3760553225"/>
                  </a:ext>
                </a:extLst>
              </a:tr>
              <a:tr h="370840">
                <a:tc>
                  <a:txBody>
                    <a:bodyPr/>
                    <a:lstStyle/>
                    <a:p>
                      <a:r>
                        <a:rPr lang="en-US" dirty="0"/>
                        <a:t>3</a:t>
                      </a:r>
                    </a:p>
                  </a:txBody>
                  <a:tcPr/>
                </a:tc>
                <a:tc>
                  <a:txBody>
                    <a:bodyPr/>
                    <a:lstStyle/>
                    <a:p>
                      <a:r>
                        <a:rPr lang="en-US" dirty="0"/>
                        <a:t>No Problem</a:t>
                      </a:r>
                    </a:p>
                  </a:txBody>
                  <a:tcPr/>
                </a:tc>
                <a:extLst>
                  <a:ext uri="{0D108BD9-81ED-4DB2-BD59-A6C34878D82A}">
                    <a16:rowId xmlns:a16="http://schemas.microsoft.com/office/drawing/2014/main" val="2705788371"/>
                  </a:ext>
                </a:extLst>
              </a:tr>
              <a:tr h="370840">
                <a:tc>
                  <a:txBody>
                    <a:bodyPr/>
                    <a:lstStyle/>
                    <a:p>
                      <a:r>
                        <a:rPr lang="en-US" dirty="0"/>
                        <a:t>4</a:t>
                      </a:r>
                    </a:p>
                  </a:txBody>
                  <a:tcPr/>
                </a:tc>
                <a:tc>
                  <a:txBody>
                    <a:bodyPr/>
                    <a:lstStyle/>
                    <a:p>
                      <a:r>
                        <a:rPr lang="en-US" dirty="0"/>
                        <a:t>Staging OK. 10% Requests fail in Production</a:t>
                      </a:r>
                    </a:p>
                  </a:txBody>
                  <a:tcPr/>
                </a:tc>
                <a:extLst>
                  <a:ext uri="{0D108BD9-81ED-4DB2-BD59-A6C34878D82A}">
                    <a16:rowId xmlns:a16="http://schemas.microsoft.com/office/drawing/2014/main" val="3829857438"/>
                  </a:ext>
                </a:extLst>
              </a:tr>
            </a:tbl>
          </a:graphicData>
        </a:graphic>
      </p:graphicFrame>
      <p:sp>
        <p:nvSpPr>
          <p:cNvPr id="5" name="Content Placeholder 2">
            <a:extLst>
              <a:ext uri="{FF2B5EF4-FFF2-40B4-BE49-F238E27FC236}">
                <a16:creationId xmlns:a16="http://schemas.microsoft.com/office/drawing/2014/main" id="{CD765270-8053-4FB4-9BFF-081DF3ADD5E8}"/>
              </a:ext>
            </a:extLst>
          </p:cNvPr>
          <p:cNvSpPr txBox="1">
            <a:spLocks/>
          </p:cNvSpPr>
          <p:nvPr/>
        </p:nvSpPr>
        <p:spPr>
          <a:xfrm>
            <a:off x="698497" y="4211822"/>
            <a:ext cx="10774365" cy="485945"/>
          </a:xfrm>
          <a:prstGeom prst="rect">
            <a:avLst/>
          </a:prstGeom>
        </p:spPr>
        <p:txBody>
          <a:bodyPr lIns="0" tIns="0" rIns="0" bIns="0"/>
          <a:lstStyle>
            <a:lvl1pPr marL="228600" indent="-228600" algn="l" defTabSz="914400" rtl="0" eaLnBrk="1" latinLnBrk="0" hangingPunct="1">
              <a:lnSpc>
                <a:spcPct val="120000"/>
              </a:lnSpc>
              <a:spcBef>
                <a:spcPts val="1000"/>
              </a:spcBef>
              <a:buClr>
                <a:schemeClr val="accent1"/>
              </a:buClr>
              <a:buFont typeface="Wingdings" charset="2"/>
              <a:buChar char="§"/>
              <a:defRPr sz="2000" b="0" i="0" kern="1200">
                <a:solidFill>
                  <a:schemeClr val="tx1"/>
                </a:solidFill>
                <a:latin typeface="Calibri Light" charset="0"/>
                <a:ea typeface="Calibri Light" charset="0"/>
                <a:cs typeface="Calibri Light" charset="0"/>
              </a:defRPr>
            </a:lvl1pPr>
            <a:lvl2pPr marL="685800" indent="-228600" algn="l" defTabSz="914400" rtl="0" eaLnBrk="1" latinLnBrk="0" hangingPunct="1">
              <a:lnSpc>
                <a:spcPct val="120000"/>
              </a:lnSpc>
              <a:spcBef>
                <a:spcPts val="500"/>
              </a:spcBef>
              <a:buClr>
                <a:schemeClr val="accent1"/>
              </a:buClr>
              <a:buFont typeface="Wingdings" charset="2"/>
              <a:buChar char="§"/>
              <a:defRPr sz="1800" b="0" i="0" kern="1200">
                <a:solidFill>
                  <a:schemeClr val="tx1"/>
                </a:solidFill>
                <a:latin typeface="Calibri Light" charset="0"/>
                <a:ea typeface="Calibri Light" charset="0"/>
                <a:cs typeface="Calibri Light" charset="0"/>
              </a:defRPr>
            </a:lvl2pPr>
            <a:lvl3pPr marL="1143000" indent="-228600" algn="l" defTabSz="914400" rtl="0" eaLnBrk="1" latinLnBrk="0" hangingPunct="1">
              <a:lnSpc>
                <a:spcPct val="120000"/>
              </a:lnSpc>
              <a:spcBef>
                <a:spcPts val="500"/>
              </a:spcBef>
              <a:buClr>
                <a:schemeClr val="accent1"/>
              </a:buClr>
              <a:buFont typeface="Wingdings" charset="2"/>
              <a:buChar char="§"/>
              <a:defRPr sz="1800" b="0" i="0" kern="1200">
                <a:solidFill>
                  <a:schemeClr val="tx1"/>
                </a:solidFill>
                <a:latin typeface="Calibri Light" charset="0"/>
                <a:ea typeface="Calibri Light" charset="0"/>
                <a:cs typeface="Calibri Light" charset="0"/>
              </a:defRPr>
            </a:lvl3pPr>
            <a:lvl4pPr marL="1600200" indent="-228600" algn="l" defTabSz="914400" rtl="0" eaLnBrk="1" latinLnBrk="0" hangingPunct="1">
              <a:lnSpc>
                <a:spcPct val="90000"/>
              </a:lnSpc>
              <a:spcBef>
                <a:spcPts val="500"/>
              </a:spcBef>
              <a:buClr>
                <a:schemeClr val="accent1"/>
              </a:buClr>
              <a:buFont typeface="Wingdings" charset="2"/>
              <a:buChar char="§"/>
              <a:defRPr sz="1600" kern="1200">
                <a:solidFill>
                  <a:schemeClr val="tx1"/>
                </a:solidFill>
                <a:latin typeface="Verdana" charset="0"/>
                <a:ea typeface="Verdana" charset="0"/>
                <a:cs typeface="Verdana" charset="0"/>
              </a:defRPr>
            </a:lvl4pPr>
            <a:lvl5pPr marL="2057400" indent="-228600" algn="l" defTabSz="914400" rtl="0" eaLnBrk="1" latinLnBrk="0" hangingPunct="1">
              <a:lnSpc>
                <a:spcPct val="90000"/>
              </a:lnSpc>
              <a:spcBef>
                <a:spcPts val="500"/>
              </a:spcBef>
              <a:buClr>
                <a:schemeClr val="accent1"/>
              </a:buClr>
              <a:buFont typeface="Wingdings" charset="2"/>
              <a:buChar char="§"/>
              <a:defRPr sz="1600" kern="1200">
                <a:solidFill>
                  <a:schemeClr val="tx1"/>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To Deploy a different build: </a:t>
            </a:r>
          </a:p>
          <a:p>
            <a:pPr lvl="1"/>
            <a:r>
              <a:rPr lang="en-US" dirty="0"/>
              <a:t>From </a:t>
            </a:r>
            <a:r>
              <a:rPr lang="en-US" dirty="0" err="1"/>
              <a:t>appbuilds_readytodeploy</a:t>
            </a:r>
            <a:r>
              <a:rPr lang="en-US" dirty="0"/>
              <a:t>\app_buildX.zip rename to app.zip</a:t>
            </a:r>
          </a:p>
          <a:p>
            <a:pPr lvl="1"/>
            <a:r>
              <a:rPr lang="en-US" dirty="0"/>
              <a:t>Upload app.zip and overwrite existing app.zip in your S3 bucket</a:t>
            </a:r>
          </a:p>
          <a:p>
            <a:pPr lvl="1"/>
            <a:r>
              <a:rPr lang="en-US" dirty="0"/>
              <a:t>In your AWS </a:t>
            </a:r>
            <a:r>
              <a:rPr lang="en-US" dirty="0" err="1"/>
              <a:t>CodePipeline</a:t>
            </a:r>
            <a:r>
              <a:rPr lang="en-US" dirty="0"/>
              <a:t> click on “Release change”</a:t>
            </a:r>
          </a:p>
        </p:txBody>
      </p:sp>
    </p:spTree>
    <p:extLst>
      <p:ext uri="{BB962C8B-B14F-4D97-AF65-F5344CB8AC3E}">
        <p14:creationId xmlns:p14="http://schemas.microsoft.com/office/powerpoint/2010/main" val="2732037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9170B-A892-410F-A646-74CAEB2B366C}"/>
              </a:ext>
            </a:extLst>
          </p:cNvPr>
          <p:cNvSpPr>
            <a:spLocks noGrp="1"/>
          </p:cNvSpPr>
          <p:nvPr>
            <p:ph type="title"/>
          </p:nvPr>
        </p:nvSpPr>
        <p:spPr/>
        <p:txBody>
          <a:bodyPr/>
          <a:lstStyle/>
          <a:p>
            <a:r>
              <a:rPr lang="en-US" dirty="0"/>
              <a:t>Lets Deploy Build 2 and Build 3</a:t>
            </a:r>
          </a:p>
        </p:txBody>
      </p:sp>
      <p:sp>
        <p:nvSpPr>
          <p:cNvPr id="3" name="Content Placeholder 2">
            <a:extLst>
              <a:ext uri="{FF2B5EF4-FFF2-40B4-BE49-F238E27FC236}">
                <a16:creationId xmlns:a16="http://schemas.microsoft.com/office/drawing/2014/main" id="{A32F7BC3-BBE2-4DC2-B346-2C4E24DF5968}"/>
              </a:ext>
            </a:extLst>
          </p:cNvPr>
          <p:cNvSpPr>
            <a:spLocks noGrp="1"/>
          </p:cNvSpPr>
          <p:nvPr>
            <p:ph sz="quarter" idx="12"/>
          </p:nvPr>
        </p:nvSpPr>
        <p:spPr/>
        <p:txBody>
          <a:bodyPr/>
          <a:lstStyle/>
          <a:p>
            <a:r>
              <a:rPr lang="en-US" dirty="0"/>
              <a:t>Every full </a:t>
            </a:r>
            <a:r>
              <a:rPr lang="en-US" dirty="0" err="1"/>
              <a:t>CodePipeline</a:t>
            </a:r>
            <a:r>
              <a:rPr lang="en-US" dirty="0"/>
              <a:t> Run may take up to 15 Minutes</a:t>
            </a:r>
          </a:p>
          <a:p>
            <a:pPr lvl="1"/>
            <a:r>
              <a:rPr lang="en-US" dirty="0"/>
              <a:t>Lets see if Staging gets approved or if we have problems</a:t>
            </a:r>
          </a:p>
          <a:p>
            <a:pPr lvl="1"/>
            <a:r>
              <a:rPr lang="en-US" dirty="0"/>
              <a:t>If the approval stage gets rejected – check the details and open the link to the overview report</a:t>
            </a:r>
          </a:p>
          <a:p>
            <a:pPr lvl="1"/>
            <a:r>
              <a:rPr lang="en-US" dirty="0"/>
              <a:t>If you don’t want to wait you can manually approve a stage. Build Validation will still happen behind the scenes and results will be posted back to DynamoDB</a:t>
            </a:r>
          </a:p>
          <a:p>
            <a:r>
              <a:rPr lang="en-US" dirty="0"/>
              <a:t>After you have run a couple of builds you should see more data in your Build Validation Report!</a:t>
            </a:r>
          </a:p>
        </p:txBody>
      </p:sp>
    </p:spTree>
    <p:extLst>
      <p:ext uri="{BB962C8B-B14F-4D97-AF65-F5344CB8AC3E}">
        <p14:creationId xmlns:p14="http://schemas.microsoft.com/office/powerpoint/2010/main" val="2275588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4A31E-E715-42F8-B065-2ED0B6D24AC0}"/>
              </a:ext>
            </a:extLst>
          </p:cNvPr>
          <p:cNvSpPr>
            <a:spLocks noGrp="1"/>
          </p:cNvSpPr>
          <p:nvPr>
            <p:ph type="title"/>
          </p:nvPr>
        </p:nvSpPr>
        <p:spPr/>
        <p:txBody>
          <a:bodyPr/>
          <a:lstStyle/>
          <a:p>
            <a:r>
              <a:rPr lang="en-US" dirty="0"/>
              <a:t>Background on “Monitoring as Code” – Introducing “</a:t>
            </a:r>
            <a:r>
              <a:rPr lang="en-US" dirty="0" err="1"/>
              <a:t>monspec.json</a:t>
            </a:r>
            <a:r>
              <a:rPr lang="en-US" dirty="0"/>
              <a:t>”</a:t>
            </a:r>
          </a:p>
        </p:txBody>
      </p:sp>
      <p:sp>
        <p:nvSpPr>
          <p:cNvPr id="5" name="Rectangle 4">
            <a:extLst>
              <a:ext uri="{FF2B5EF4-FFF2-40B4-BE49-F238E27FC236}">
                <a16:creationId xmlns:a16="http://schemas.microsoft.com/office/drawing/2014/main" id="{A8AE1D8E-45E5-4436-8DFA-A48742DAC857}"/>
              </a:ext>
            </a:extLst>
          </p:cNvPr>
          <p:cNvSpPr/>
          <p:nvPr/>
        </p:nvSpPr>
        <p:spPr>
          <a:xfrm>
            <a:off x="686057" y="1463275"/>
            <a:ext cx="10639892" cy="48936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200" u="sng" dirty="0" err="1">
                <a:latin typeface="Courier New" panose="02070309020205020404" pitchFamily="49" charset="0"/>
                <a:cs typeface="Courier New" panose="02070309020205020404" pitchFamily="49" charset="0"/>
              </a:rPr>
              <a:t>monspec.json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SampleJSonService</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etype</a:t>
            </a:r>
            <a:r>
              <a:rPr lang="en-US" sz="1200" dirty="0">
                <a:latin typeface="Courier New" panose="02070309020205020404" pitchFamily="49" charset="0"/>
                <a:cs typeface="Courier New" panose="02070309020205020404" pitchFamily="49" charset="0"/>
              </a:rPr>
              <a:t>": "SERVICE", // "Options are SERVICE, APPLICATION, HOST, PROCESS_GROUP_INSTANCE"</a:t>
            </a:r>
          </a:p>
          <a:p>
            <a:r>
              <a:rPr lang="en-US" sz="1200" dirty="0">
                <a:latin typeface="Courier New" panose="02070309020205020404" pitchFamily="49" charset="0"/>
                <a:cs typeface="Courier New" panose="02070309020205020404" pitchFamily="49" charset="0"/>
              </a:rPr>
              <a:t>        "name": "</a:t>
            </a:r>
            <a:r>
              <a:rPr lang="en-US" sz="1200" dirty="0" err="1">
                <a:latin typeface="Courier New" panose="02070309020205020404" pitchFamily="49" charset="0"/>
                <a:cs typeface="Courier New" panose="02070309020205020404" pitchFamily="49" charset="0"/>
              </a:rPr>
              <a:t>SampleNodeJsService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"environments" : { </a:t>
            </a:r>
          </a:p>
          <a:p>
            <a:r>
              <a:rPr lang="en-US" sz="1200" dirty="0">
                <a:latin typeface="Courier New" panose="02070309020205020404" pitchFamily="49" charset="0"/>
                <a:cs typeface="Courier New" panose="02070309020205020404" pitchFamily="49" charset="0"/>
              </a:rPr>
              <a:t>            "Staging" : {</a:t>
            </a:r>
          </a:p>
          <a:p>
            <a:r>
              <a:rPr lang="en-US" sz="1200" dirty="0">
                <a:latin typeface="Courier New" panose="02070309020205020404" pitchFamily="49" charset="0"/>
                <a:cs typeface="Courier New" panose="02070309020205020404" pitchFamily="49" charset="0"/>
              </a:rPr>
              <a:t>                "tags"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"context": "CONTEXTLESS",</a:t>
            </a:r>
          </a:p>
          <a:p>
            <a:r>
              <a:rPr lang="en-US" sz="1200" dirty="0">
                <a:latin typeface="Courier New" panose="02070309020205020404" pitchFamily="49" charset="0"/>
                <a:cs typeface="Courier New" panose="02070309020205020404" pitchFamily="49" charset="0"/>
              </a:rPr>
              <a:t>                        "key": "</a:t>
            </a:r>
            <a:r>
              <a:rPr lang="en-US" sz="1200" dirty="0" err="1">
                <a:latin typeface="Courier New" panose="02070309020205020404" pitchFamily="49" charset="0"/>
                <a:cs typeface="Courier New" panose="02070309020205020404" pitchFamily="49" charset="0"/>
              </a:rPr>
              <a:t>DeploymentGroup</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"value": "Staging"</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"Production" : {</a:t>
            </a:r>
          </a:p>
          <a:p>
            <a:r>
              <a:rPr lang="en-US" sz="1200" dirty="0">
                <a:latin typeface="Courier New" panose="02070309020205020404" pitchFamily="49" charset="0"/>
                <a:cs typeface="Courier New" panose="02070309020205020404" pitchFamily="49" charset="0"/>
              </a:rPr>
              <a:t>                "tags"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"context": "CONTEXTLESS",</a:t>
            </a:r>
          </a:p>
          <a:p>
            <a:r>
              <a:rPr lang="en-US" sz="1200" dirty="0">
                <a:latin typeface="Courier New" panose="02070309020205020404" pitchFamily="49" charset="0"/>
                <a:cs typeface="Courier New" panose="02070309020205020404" pitchFamily="49" charset="0"/>
              </a:rPr>
              <a:t>                        "key": "</a:t>
            </a:r>
            <a:r>
              <a:rPr lang="en-US" sz="1200" dirty="0" err="1">
                <a:latin typeface="Courier New" panose="02070309020205020404" pitchFamily="49" charset="0"/>
                <a:cs typeface="Courier New" panose="02070309020205020404" pitchFamily="49" charset="0"/>
              </a:rPr>
              <a:t>DeploymentGroup</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"value": "Production"</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p:txBody>
      </p:sp>
      <p:sp>
        <p:nvSpPr>
          <p:cNvPr id="6" name="Arrow: Right 5">
            <a:extLst>
              <a:ext uri="{FF2B5EF4-FFF2-40B4-BE49-F238E27FC236}">
                <a16:creationId xmlns:a16="http://schemas.microsoft.com/office/drawing/2014/main" id="{39B7B06E-1CF9-4FF0-AB53-4BEBD2515AC2}"/>
              </a:ext>
            </a:extLst>
          </p:cNvPr>
          <p:cNvSpPr/>
          <p:nvPr/>
        </p:nvSpPr>
        <p:spPr>
          <a:xfrm flipH="1">
            <a:off x="6399407" y="3504169"/>
            <a:ext cx="4573392" cy="134427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Environments</a:t>
            </a:r>
            <a:r>
              <a:rPr kumimoji="0" lang="en-US" sz="18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 Tell us how we can detect these entities in Dynatrace</a:t>
            </a:r>
          </a:p>
        </p:txBody>
      </p:sp>
      <p:sp>
        <p:nvSpPr>
          <p:cNvPr id="7" name="Arrow: Right 6">
            <a:extLst>
              <a:ext uri="{FF2B5EF4-FFF2-40B4-BE49-F238E27FC236}">
                <a16:creationId xmlns:a16="http://schemas.microsoft.com/office/drawing/2014/main" id="{09B3113C-593F-4C91-B41C-85A87CE31033}"/>
              </a:ext>
            </a:extLst>
          </p:cNvPr>
          <p:cNvSpPr/>
          <p:nvPr/>
        </p:nvSpPr>
        <p:spPr>
          <a:xfrm flipH="1">
            <a:off x="6483349" y="1644264"/>
            <a:ext cx="4546599" cy="108167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Entity</a:t>
            </a:r>
            <a:r>
              <a:rPr kumimoji="0" lang="en-US" sz="18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 What Entity do we want to validate?</a:t>
            </a:r>
          </a:p>
        </p:txBody>
      </p:sp>
    </p:spTree>
    <p:extLst>
      <p:ext uri="{BB962C8B-B14F-4D97-AF65-F5344CB8AC3E}">
        <p14:creationId xmlns:p14="http://schemas.microsoft.com/office/powerpoint/2010/main" val="887165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4A31E-E715-42F8-B065-2ED0B6D24AC0}"/>
              </a:ext>
            </a:extLst>
          </p:cNvPr>
          <p:cNvSpPr>
            <a:spLocks noGrp="1"/>
          </p:cNvSpPr>
          <p:nvPr>
            <p:ph type="title"/>
          </p:nvPr>
        </p:nvSpPr>
        <p:spPr/>
        <p:txBody>
          <a:bodyPr/>
          <a:lstStyle/>
          <a:p>
            <a:r>
              <a:rPr lang="en-US" dirty="0"/>
              <a:t>Background on “Monitoring as Code” – Introducing “</a:t>
            </a:r>
            <a:r>
              <a:rPr lang="en-US" dirty="0" err="1"/>
              <a:t>monspec.json</a:t>
            </a:r>
            <a:r>
              <a:rPr lang="en-US" dirty="0"/>
              <a:t>”</a:t>
            </a:r>
          </a:p>
        </p:txBody>
      </p:sp>
      <p:sp>
        <p:nvSpPr>
          <p:cNvPr id="5" name="Rectangle 4">
            <a:extLst>
              <a:ext uri="{FF2B5EF4-FFF2-40B4-BE49-F238E27FC236}">
                <a16:creationId xmlns:a16="http://schemas.microsoft.com/office/drawing/2014/main" id="{A8AE1D8E-45E5-4436-8DFA-A48742DAC857}"/>
              </a:ext>
            </a:extLst>
          </p:cNvPr>
          <p:cNvSpPr/>
          <p:nvPr/>
        </p:nvSpPr>
        <p:spPr>
          <a:xfrm>
            <a:off x="282020" y="1448624"/>
            <a:ext cx="6076250" cy="526297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200" u="sng" dirty="0" err="1">
                <a:latin typeface="Courier New" panose="02070309020205020404" pitchFamily="49" charset="0"/>
                <a:cs typeface="Courier New" panose="02070309020205020404" pitchFamily="49" charset="0"/>
              </a:rPr>
              <a:t>monspec.json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SampleJSonService</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"comparisons" :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"name" : "</a:t>
            </a:r>
            <a:r>
              <a:rPr lang="en-US" sz="1200" dirty="0" err="1">
                <a:latin typeface="Courier New" panose="02070309020205020404" pitchFamily="49" charset="0"/>
                <a:cs typeface="Courier New" panose="02070309020205020404" pitchFamily="49" charset="0"/>
              </a:rPr>
              <a:t>StagingToProduction</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"source" : "Staging",</a:t>
            </a:r>
          </a:p>
          <a:p>
            <a:r>
              <a:rPr lang="en-US" sz="1200" dirty="0">
                <a:latin typeface="Courier New" panose="02070309020205020404" pitchFamily="49" charset="0"/>
                <a:cs typeface="Courier New" panose="02070309020205020404" pitchFamily="49" charset="0"/>
              </a:rPr>
              <a:t>        "compare" : "Production",</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scalefactorperc</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"default": 10,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com.dynatrace.builtin:service.requestspermin</a:t>
            </a:r>
            <a:r>
              <a:rPr lang="en-US" sz="1200" dirty="0">
                <a:latin typeface="Courier New" panose="02070309020205020404" pitchFamily="49" charset="0"/>
                <a:cs typeface="Courier New" panose="02070309020205020404" pitchFamily="49" charset="0"/>
              </a:rPr>
              <a:t>" : 90</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shiftcomparetimeframe</a:t>
            </a:r>
            <a:r>
              <a:rPr lang="en-US" sz="1200" dirty="0">
                <a:latin typeface="Courier New" panose="02070309020205020404" pitchFamily="49" charset="0"/>
                <a:cs typeface="Courier New" panose="02070309020205020404" pitchFamily="49" charset="0"/>
              </a:rPr>
              <a:t>" : 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shiftsourcetimeframe</a:t>
            </a:r>
            <a:r>
              <a:rPr lang="en-US" sz="1200" dirty="0">
                <a:latin typeface="Courier New" panose="02070309020205020404" pitchFamily="49" charset="0"/>
                <a:cs typeface="Courier New" panose="02070309020205020404" pitchFamily="49" charset="0"/>
              </a:rPr>
              <a:t>" : 0,</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"name" : "</a:t>
            </a:r>
            <a:r>
              <a:rPr lang="en-US" sz="1200" dirty="0" err="1">
                <a:latin typeface="Courier New" panose="02070309020205020404" pitchFamily="49" charset="0"/>
                <a:cs typeface="Courier New" panose="02070309020205020404" pitchFamily="49" charset="0"/>
              </a:rPr>
              <a:t>StagingToProductionYesterday</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"source" : "Staging",</a:t>
            </a:r>
          </a:p>
          <a:p>
            <a:r>
              <a:rPr lang="en-US" sz="1200" dirty="0">
                <a:latin typeface="Courier New" panose="02070309020205020404" pitchFamily="49" charset="0"/>
                <a:cs typeface="Courier New" panose="02070309020205020404" pitchFamily="49" charset="0"/>
              </a:rPr>
              <a:t>        "compare" : "Production",</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scalefactorperc</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"default": 10,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com.dynatrace.builtin:service.requestspermin</a:t>
            </a:r>
            <a:r>
              <a:rPr lang="en-US" sz="1200" dirty="0">
                <a:latin typeface="Courier New" panose="02070309020205020404" pitchFamily="49" charset="0"/>
                <a:cs typeface="Courier New" panose="02070309020205020404" pitchFamily="49" charset="0"/>
              </a:rPr>
              <a:t>" : 90</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shiftsourcetimeframe</a:t>
            </a:r>
            <a:r>
              <a:rPr lang="en-US" sz="1200" dirty="0">
                <a:latin typeface="Courier New" panose="02070309020205020404" pitchFamily="49" charset="0"/>
                <a:cs typeface="Courier New" panose="02070309020205020404" pitchFamily="49" charset="0"/>
              </a:rPr>
              <a:t>" : 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shiftcomparetimeframe</a:t>
            </a:r>
            <a:r>
              <a:rPr lang="en-US" sz="1200" dirty="0">
                <a:latin typeface="Courier New" panose="02070309020205020404" pitchFamily="49" charset="0"/>
                <a:cs typeface="Courier New" panose="02070309020205020404" pitchFamily="49" charset="0"/>
              </a:rPr>
              <a:t>" : 86400</a:t>
            </a:r>
          </a:p>
          <a:p>
            <a:r>
              <a:rPr lang="en-US" sz="1200" dirty="0">
                <a:latin typeface="Courier New" panose="02070309020205020404" pitchFamily="49" charset="0"/>
                <a:cs typeface="Courier New" panose="02070309020205020404" pitchFamily="49" charset="0"/>
              </a:rPr>
              <a:t>      }</a:t>
            </a:r>
          </a:p>
        </p:txBody>
      </p:sp>
      <p:sp>
        <p:nvSpPr>
          <p:cNvPr id="4" name="Rectangle 3">
            <a:extLst>
              <a:ext uri="{FF2B5EF4-FFF2-40B4-BE49-F238E27FC236}">
                <a16:creationId xmlns:a16="http://schemas.microsoft.com/office/drawing/2014/main" id="{1A445CDD-FA23-42A0-B9DD-9B9B788D1274}"/>
              </a:ext>
            </a:extLst>
          </p:cNvPr>
          <p:cNvSpPr/>
          <p:nvPr/>
        </p:nvSpPr>
        <p:spPr>
          <a:xfrm>
            <a:off x="6560288" y="1463275"/>
            <a:ext cx="5539564" cy="415498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200" u="sng" dirty="0" err="1">
                <a:latin typeface="Courier New" panose="02070309020205020404" pitchFamily="49" charset="0"/>
                <a:cs typeface="Courier New" panose="02070309020205020404" pitchFamily="49" charset="0"/>
              </a:rPr>
              <a:t>monspec.json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SampleJSonService</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"comparisons" :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"name" : "</a:t>
            </a:r>
            <a:r>
              <a:rPr lang="en-US" sz="1200" dirty="0" err="1">
                <a:latin typeface="Courier New" panose="02070309020205020404" pitchFamily="49" charset="0"/>
                <a:cs typeface="Courier New" panose="02070309020205020404" pitchFamily="49" charset="0"/>
              </a:rPr>
              <a:t>StagingToStagingLastHour</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"source" : "Staging",</a:t>
            </a:r>
          </a:p>
          <a:p>
            <a:r>
              <a:rPr lang="en-US" sz="1200" dirty="0">
                <a:latin typeface="Courier New" panose="02070309020205020404" pitchFamily="49" charset="0"/>
                <a:cs typeface="Courier New" panose="02070309020205020404" pitchFamily="49" charset="0"/>
              </a:rPr>
              <a:t>                "compare" : "Staging",</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scalefactorperc</a:t>
            </a:r>
            <a:r>
              <a:rPr lang="en-US" sz="1200" dirty="0">
                <a:latin typeface="Courier New" panose="02070309020205020404" pitchFamily="49" charset="0"/>
                <a:cs typeface="Courier New" panose="02070309020205020404" pitchFamily="49" charset="0"/>
              </a:rPr>
              <a:t>" : { "default": 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shiftsourcetimeframe</a:t>
            </a:r>
            <a:r>
              <a:rPr lang="en-US" sz="1200" dirty="0">
                <a:latin typeface="Courier New" panose="02070309020205020404" pitchFamily="49" charset="0"/>
                <a:cs typeface="Courier New" panose="02070309020205020404" pitchFamily="49" charset="0"/>
              </a:rPr>
              <a:t>" : 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shiftcomparetimeframe</a:t>
            </a:r>
            <a:r>
              <a:rPr lang="en-US" sz="1200" dirty="0">
                <a:latin typeface="Courier New" panose="02070309020205020404" pitchFamily="49" charset="0"/>
                <a:cs typeface="Courier New" panose="02070309020205020404" pitchFamily="49" charset="0"/>
              </a:rPr>
              <a:t>" : 3600</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"name" : "</a:t>
            </a:r>
            <a:r>
              <a:rPr lang="en-US" sz="1200" dirty="0" err="1">
                <a:latin typeface="Courier New" panose="02070309020205020404" pitchFamily="49" charset="0"/>
                <a:cs typeface="Courier New" panose="02070309020205020404" pitchFamily="49" charset="0"/>
              </a:rPr>
              <a:t>ProductionToProductionLastH</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"source" : "Production",</a:t>
            </a:r>
          </a:p>
          <a:p>
            <a:r>
              <a:rPr lang="en-US" sz="1200" dirty="0">
                <a:latin typeface="Courier New" panose="02070309020205020404" pitchFamily="49" charset="0"/>
                <a:cs typeface="Courier New" panose="02070309020205020404" pitchFamily="49" charset="0"/>
              </a:rPr>
              <a:t>                "compare" : "Production",</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scalefactorperc</a:t>
            </a:r>
            <a:r>
              <a:rPr lang="en-US" sz="1200" dirty="0">
                <a:latin typeface="Courier New" panose="02070309020205020404" pitchFamily="49" charset="0"/>
                <a:cs typeface="Courier New" panose="02070309020205020404" pitchFamily="49" charset="0"/>
              </a:rPr>
              <a:t>" : { "default": 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shiftsourcetimeframe</a:t>
            </a:r>
            <a:r>
              <a:rPr lang="en-US" sz="1200" dirty="0">
                <a:latin typeface="Courier New" panose="02070309020205020404" pitchFamily="49" charset="0"/>
                <a:cs typeface="Courier New" panose="02070309020205020404" pitchFamily="49" charset="0"/>
              </a:rPr>
              <a:t>" : 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shiftcomparetimeframe</a:t>
            </a:r>
            <a:r>
              <a:rPr lang="en-US" sz="1200" dirty="0">
                <a:latin typeface="Courier New" panose="02070309020205020404" pitchFamily="49" charset="0"/>
                <a:cs typeface="Courier New" panose="02070309020205020404" pitchFamily="49" charset="0"/>
              </a:rPr>
              <a:t>" : 3600</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p:txBody>
      </p:sp>
      <p:sp>
        <p:nvSpPr>
          <p:cNvPr id="6" name="Arrow: Right 5">
            <a:extLst>
              <a:ext uri="{FF2B5EF4-FFF2-40B4-BE49-F238E27FC236}">
                <a16:creationId xmlns:a16="http://schemas.microsoft.com/office/drawing/2014/main" id="{56C8104E-F452-4024-A9EE-E208A71800A7}"/>
              </a:ext>
            </a:extLst>
          </p:cNvPr>
          <p:cNvSpPr/>
          <p:nvPr/>
        </p:nvSpPr>
        <p:spPr>
          <a:xfrm rot="21151965" flipH="1">
            <a:off x="2671184" y="1381950"/>
            <a:ext cx="3632201" cy="108167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srgbClr val="FFFFFF"/>
                </a:solidFill>
                <a:effectLst/>
                <a:uLnTx/>
                <a:uFillTx/>
                <a:latin typeface="Calibri Light" charset="0"/>
                <a:ea typeface="Calibri Light" charset="0"/>
                <a:cs typeface="Calibri Light" charset="0"/>
              </a:rPr>
              <a:t>Comparision</a:t>
            </a:r>
            <a:r>
              <a:rPr kumimoji="0" lang="en-US" sz="18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 Which environments do we compare and how!</a:t>
            </a:r>
          </a:p>
        </p:txBody>
      </p:sp>
    </p:spTree>
    <p:extLst>
      <p:ext uri="{BB962C8B-B14F-4D97-AF65-F5344CB8AC3E}">
        <p14:creationId xmlns:p14="http://schemas.microsoft.com/office/powerpoint/2010/main" val="2906635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4A31E-E715-42F8-B065-2ED0B6D24AC0}"/>
              </a:ext>
            </a:extLst>
          </p:cNvPr>
          <p:cNvSpPr>
            <a:spLocks noGrp="1"/>
          </p:cNvSpPr>
          <p:nvPr>
            <p:ph type="title"/>
          </p:nvPr>
        </p:nvSpPr>
        <p:spPr/>
        <p:txBody>
          <a:bodyPr/>
          <a:lstStyle/>
          <a:p>
            <a:r>
              <a:rPr lang="en-US" dirty="0"/>
              <a:t>Background on “Monitoring as Code” – Introducing “</a:t>
            </a:r>
            <a:r>
              <a:rPr lang="en-US" dirty="0" err="1"/>
              <a:t>monspec.json</a:t>
            </a:r>
            <a:r>
              <a:rPr lang="en-US" dirty="0"/>
              <a:t>”</a:t>
            </a:r>
          </a:p>
        </p:txBody>
      </p:sp>
      <p:sp>
        <p:nvSpPr>
          <p:cNvPr id="5" name="Rectangle 4">
            <a:extLst>
              <a:ext uri="{FF2B5EF4-FFF2-40B4-BE49-F238E27FC236}">
                <a16:creationId xmlns:a16="http://schemas.microsoft.com/office/drawing/2014/main" id="{A8AE1D8E-45E5-4436-8DFA-A48742DAC857}"/>
              </a:ext>
            </a:extLst>
          </p:cNvPr>
          <p:cNvSpPr/>
          <p:nvPr/>
        </p:nvSpPr>
        <p:spPr>
          <a:xfrm>
            <a:off x="698497" y="1439923"/>
            <a:ext cx="10774365" cy="48936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200" u="sng" dirty="0" err="1">
                <a:latin typeface="Courier New" panose="02070309020205020404" pitchFamily="49" charset="0"/>
                <a:cs typeface="Courier New" panose="02070309020205020404" pitchFamily="49" charset="0"/>
              </a:rPr>
              <a:t>monspec.json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SampleJSonService</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perfsignature</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"timeseries" : "</a:t>
            </a:r>
            <a:r>
              <a:rPr lang="en-US" sz="1200" dirty="0" err="1">
                <a:latin typeface="Courier New" panose="02070309020205020404" pitchFamily="49" charset="0"/>
                <a:cs typeface="Courier New" panose="02070309020205020404" pitchFamily="49" charset="0"/>
              </a:rPr>
              <a:t>com.dynatrace.builtin:service.responsetime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"aggregate" : "</a:t>
            </a:r>
            <a:r>
              <a:rPr lang="en-US" sz="1200" dirty="0" err="1">
                <a:latin typeface="Courier New" panose="02070309020205020404" pitchFamily="49" charset="0"/>
                <a:cs typeface="Courier New" panose="02070309020205020404" pitchFamily="49" charset="0"/>
              </a:rPr>
              <a:t>avg</a:t>
            </a:r>
            <a:r>
              <a:rPr lang="en-US" sz="1200" dirty="0">
                <a:latin typeface="Courier New" panose="02070309020205020404" pitchFamily="49" charset="0"/>
                <a:cs typeface="Courier New" panose="02070309020205020404" pitchFamily="49" charset="0"/>
              </a:rPr>
              <a:t>", // min, max, </a:t>
            </a:r>
            <a:r>
              <a:rPr lang="en-US" sz="1200" dirty="0" err="1">
                <a:latin typeface="Courier New" panose="02070309020205020404" pitchFamily="49" charset="0"/>
                <a:cs typeface="Courier New" panose="02070309020205020404" pitchFamily="49" charset="0"/>
              </a:rPr>
              <a:t>avg</a:t>
            </a:r>
            <a:r>
              <a:rPr lang="en-US" sz="1200" dirty="0">
                <a:latin typeface="Courier New" panose="02070309020205020404" pitchFamily="49" charset="0"/>
                <a:cs typeface="Courier New" panose="02070309020205020404" pitchFamily="49" charset="0"/>
              </a:rPr>
              <a:t>, sum, median, count, percentile</a:t>
            </a:r>
          </a:p>
          <a:p>
            <a:r>
              <a:rPr lang="en-US" sz="1200" dirty="0">
                <a:latin typeface="Courier New" panose="02070309020205020404" pitchFamily="49" charset="0"/>
                <a:cs typeface="Courier New" panose="02070309020205020404" pitchFamily="49" charset="0"/>
              </a:rPr>
              <a:t>         "validate" : "upper", // upper or lower</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upperlimit</a:t>
            </a:r>
            <a:r>
              <a:rPr lang="en-US" sz="1200" dirty="0">
                <a:latin typeface="Courier New" panose="02070309020205020404" pitchFamily="49" charset="0"/>
                <a:cs typeface="Courier New" panose="02070309020205020404" pitchFamily="49" charset="0"/>
              </a:rPr>
              <a:t>" : 100, // Optional: Can be used to define a FIXED THRESHOLD</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lowerlimit</a:t>
            </a:r>
            <a:r>
              <a:rPr lang="en-US" sz="1200" dirty="0">
                <a:latin typeface="Courier New" panose="02070309020205020404" pitchFamily="49" charset="0"/>
                <a:cs typeface="Courier New" panose="02070309020205020404" pitchFamily="49" charset="0"/>
              </a:rPr>
              <a:t>" : 50, // Optional: Can be used to define a FIXED THRESHOLD</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"timeseries" : "</a:t>
            </a:r>
            <a:r>
              <a:rPr lang="en-US" sz="1200" dirty="0" err="1">
                <a:latin typeface="Courier New" panose="02070309020205020404" pitchFamily="49" charset="0"/>
                <a:cs typeface="Courier New" panose="02070309020205020404" pitchFamily="49" charset="0"/>
              </a:rPr>
              <a:t>com.dynatrace.builtin:service.responsetime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"aggregate" : "max"</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"timeseries" : "</a:t>
            </a:r>
            <a:r>
              <a:rPr lang="en-US" sz="1200" dirty="0" err="1">
                <a:latin typeface="Courier New" panose="02070309020205020404" pitchFamily="49" charset="0"/>
                <a:cs typeface="Courier New" panose="02070309020205020404" pitchFamily="49" charset="0"/>
              </a:rPr>
              <a:t>com.dynatrace.builtin:service.failurerate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"aggregate" : "</a:t>
            </a:r>
            <a:r>
              <a:rPr lang="en-US" sz="1200" dirty="0" err="1">
                <a:latin typeface="Courier New" panose="02070309020205020404" pitchFamily="49" charset="0"/>
                <a:cs typeface="Courier New" panose="02070309020205020404" pitchFamily="49" charset="0"/>
              </a:rPr>
              <a:t>avg</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"timeseries" : "</a:t>
            </a:r>
            <a:r>
              <a:rPr lang="en-US" sz="1200" dirty="0" err="1">
                <a:latin typeface="Courier New" panose="02070309020205020404" pitchFamily="49" charset="0"/>
                <a:cs typeface="Courier New" panose="02070309020205020404" pitchFamily="49" charset="0"/>
              </a:rPr>
              <a:t>com.dynatrace.builtin:service.requestspermin</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"aggregate" : "count",</a:t>
            </a:r>
          </a:p>
          <a:p>
            <a:r>
              <a:rPr lang="en-US" sz="1200" dirty="0">
                <a:latin typeface="Courier New" panose="02070309020205020404" pitchFamily="49" charset="0"/>
                <a:cs typeface="Courier New" panose="02070309020205020404" pitchFamily="49" charset="0"/>
              </a:rPr>
              <a:t>         “validate" : "lower"</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p:txBody>
      </p:sp>
      <p:sp>
        <p:nvSpPr>
          <p:cNvPr id="6" name="Arrow: Right 5">
            <a:extLst>
              <a:ext uri="{FF2B5EF4-FFF2-40B4-BE49-F238E27FC236}">
                <a16:creationId xmlns:a16="http://schemas.microsoft.com/office/drawing/2014/main" id="{EC728740-9BB6-46C8-8388-193A4D6C7AF9}"/>
              </a:ext>
            </a:extLst>
          </p:cNvPr>
          <p:cNvSpPr/>
          <p:nvPr/>
        </p:nvSpPr>
        <p:spPr>
          <a:xfrm flipH="1">
            <a:off x="3282947" y="1844290"/>
            <a:ext cx="6261101" cy="75603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Metrics</a:t>
            </a:r>
            <a:r>
              <a:rPr kumimoji="0" lang="en-US" sz="18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 Which Metrics, Aggregation, Upper/Lower Boundaries</a:t>
            </a:r>
          </a:p>
        </p:txBody>
      </p:sp>
    </p:spTree>
    <p:extLst>
      <p:ext uri="{BB962C8B-B14F-4D97-AF65-F5344CB8AC3E}">
        <p14:creationId xmlns:p14="http://schemas.microsoft.com/office/powerpoint/2010/main" val="12900663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Handling Problems in Production</a:t>
            </a:r>
          </a:p>
          <a:p>
            <a:r>
              <a:rPr lang="en-US" dirty="0"/>
              <a:t>#4 Configure Incident Management</a:t>
            </a:r>
          </a:p>
        </p:txBody>
      </p:sp>
    </p:spTree>
    <p:extLst>
      <p:ext uri="{BB962C8B-B14F-4D97-AF65-F5344CB8AC3E}">
        <p14:creationId xmlns:p14="http://schemas.microsoft.com/office/powerpoint/2010/main" val="1906843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07B7-C034-447B-A42E-9E7B2FA25275}"/>
              </a:ext>
            </a:extLst>
          </p:cNvPr>
          <p:cNvSpPr>
            <a:spLocks noGrp="1"/>
          </p:cNvSpPr>
          <p:nvPr>
            <p:ph type="title"/>
          </p:nvPr>
        </p:nvSpPr>
        <p:spPr/>
        <p:txBody>
          <a:bodyPr/>
          <a:lstStyle/>
          <a:p>
            <a:r>
              <a:rPr lang="en-US" dirty="0"/>
              <a:t>#1 - Prerequisites Sanity Check: AWS</a:t>
            </a:r>
          </a:p>
        </p:txBody>
      </p:sp>
      <p:sp>
        <p:nvSpPr>
          <p:cNvPr id="3" name="Content Placeholder 2">
            <a:extLst>
              <a:ext uri="{FF2B5EF4-FFF2-40B4-BE49-F238E27FC236}">
                <a16:creationId xmlns:a16="http://schemas.microsoft.com/office/drawing/2014/main" id="{3771497F-3591-4155-80AE-E77985799EC6}"/>
              </a:ext>
            </a:extLst>
          </p:cNvPr>
          <p:cNvSpPr>
            <a:spLocks noGrp="1"/>
          </p:cNvSpPr>
          <p:nvPr>
            <p:ph sz="quarter" idx="12"/>
          </p:nvPr>
        </p:nvSpPr>
        <p:spPr/>
        <p:txBody>
          <a:bodyPr/>
          <a:lstStyle/>
          <a:p>
            <a:pPr marL="457200" indent="-457200">
              <a:buFont typeface="+mj-lt"/>
              <a:buAutoNum type="arabicPeriod"/>
            </a:pPr>
            <a:r>
              <a:rPr lang="en-US" dirty="0"/>
              <a:t>Create EC2 Key Pair</a:t>
            </a:r>
          </a:p>
          <a:p>
            <a:pPr marL="914400" lvl="1" indent="-457200">
              <a:buFont typeface="+mj-lt"/>
              <a:buAutoNum type="arabicPeriod"/>
            </a:pPr>
            <a:r>
              <a:rPr lang="en-US" dirty="0"/>
              <a:t>Go to EC2</a:t>
            </a:r>
          </a:p>
          <a:p>
            <a:pPr marL="914400" lvl="1" indent="-457200">
              <a:buFont typeface="+mj-lt"/>
              <a:buAutoNum type="arabicPeriod"/>
            </a:pPr>
            <a:r>
              <a:rPr lang="en-US" dirty="0"/>
              <a:t>Click on Key Pair</a:t>
            </a:r>
          </a:p>
          <a:p>
            <a:pPr marL="914400" lvl="1" indent="-457200">
              <a:buFont typeface="+mj-lt"/>
              <a:buAutoNum type="arabicPeriod"/>
            </a:pPr>
            <a:r>
              <a:rPr lang="en-US" dirty="0"/>
              <a:t>Create one and store .</a:t>
            </a:r>
            <a:r>
              <a:rPr lang="en-US" dirty="0" err="1"/>
              <a:t>pem</a:t>
            </a:r>
            <a:r>
              <a:rPr lang="en-US" dirty="0"/>
              <a:t> file on your local machine</a:t>
            </a:r>
          </a:p>
        </p:txBody>
      </p:sp>
      <p:sp>
        <p:nvSpPr>
          <p:cNvPr id="4" name="Rectangle: Rounded Corners 3">
            <a:extLst>
              <a:ext uri="{FF2B5EF4-FFF2-40B4-BE49-F238E27FC236}">
                <a16:creationId xmlns:a16="http://schemas.microsoft.com/office/drawing/2014/main" id="{D7DFD4C9-5DCC-469E-81E8-3F838D984962}"/>
              </a:ext>
            </a:extLst>
          </p:cNvPr>
          <p:cNvSpPr/>
          <p:nvPr/>
        </p:nvSpPr>
        <p:spPr>
          <a:xfrm>
            <a:off x="3352799" y="4067175"/>
            <a:ext cx="6410325"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TODO: screenshot</a:t>
            </a:r>
          </a:p>
        </p:txBody>
      </p:sp>
    </p:spTree>
    <p:extLst>
      <p:ext uri="{BB962C8B-B14F-4D97-AF65-F5344CB8AC3E}">
        <p14:creationId xmlns:p14="http://schemas.microsoft.com/office/powerpoint/2010/main" val="41363564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E9C2A-CCA4-490C-AC89-E7EFF6E8B7F6}"/>
              </a:ext>
            </a:extLst>
          </p:cNvPr>
          <p:cNvSpPr>
            <a:spLocks noGrp="1"/>
          </p:cNvSpPr>
          <p:nvPr>
            <p:ph type="title"/>
          </p:nvPr>
        </p:nvSpPr>
        <p:spPr>
          <a:xfrm>
            <a:off x="698498" y="571499"/>
            <a:ext cx="10774365" cy="668960"/>
          </a:xfrm>
        </p:spPr>
        <p:txBody>
          <a:bodyPr/>
          <a:lstStyle/>
          <a:p>
            <a:r>
              <a:rPr lang="en-US" dirty="0"/>
              <a:t>Problem Notifications, Escalation &amp; Triage Process</a:t>
            </a:r>
          </a:p>
        </p:txBody>
      </p:sp>
      <p:sp>
        <p:nvSpPr>
          <p:cNvPr id="5" name="Arrow: Right 4">
            <a:extLst>
              <a:ext uri="{FF2B5EF4-FFF2-40B4-BE49-F238E27FC236}">
                <a16:creationId xmlns:a16="http://schemas.microsoft.com/office/drawing/2014/main" id="{393580F2-65B9-4DB0-A4C7-F90A571CD920}"/>
              </a:ext>
            </a:extLst>
          </p:cNvPr>
          <p:cNvSpPr/>
          <p:nvPr/>
        </p:nvSpPr>
        <p:spPr>
          <a:xfrm>
            <a:off x="4267769" y="1297751"/>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2052" name="Picture 4" descr="Image result for xmatters logo">
            <a:extLst>
              <a:ext uri="{FF2B5EF4-FFF2-40B4-BE49-F238E27FC236}">
                <a16:creationId xmlns:a16="http://schemas.microsoft.com/office/drawing/2014/main" id="{7B629330-2487-449C-A30E-825225531C9A}"/>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6059304" y="1328253"/>
            <a:ext cx="2105424" cy="4594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5D1059A-73FC-4630-AF23-929A6D914C0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801459" y="1300011"/>
            <a:ext cx="3390541" cy="1964132"/>
          </a:xfrm>
          <a:prstGeom prst="rect">
            <a:avLst/>
          </a:prstGeom>
        </p:spPr>
      </p:pic>
      <p:pic>
        <p:nvPicPr>
          <p:cNvPr id="14" name="Picture 13">
            <a:extLst>
              <a:ext uri="{FF2B5EF4-FFF2-40B4-BE49-F238E27FC236}">
                <a16:creationId xmlns:a16="http://schemas.microsoft.com/office/drawing/2014/main" id="{53C34556-2E1F-410B-AF3A-C869305D656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494731" y="1875511"/>
            <a:ext cx="3171428" cy="1388632"/>
          </a:xfrm>
          <a:prstGeom prst="rect">
            <a:avLst/>
          </a:prstGeom>
        </p:spPr>
      </p:pic>
      <p:pic>
        <p:nvPicPr>
          <p:cNvPr id="15" name="Picture 14">
            <a:extLst>
              <a:ext uri="{FF2B5EF4-FFF2-40B4-BE49-F238E27FC236}">
                <a16:creationId xmlns:a16="http://schemas.microsoft.com/office/drawing/2014/main" id="{8569C7A8-AD83-4BB7-952C-2972F617522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42385" y="3747773"/>
            <a:ext cx="3847547" cy="3013042"/>
          </a:xfrm>
          <a:prstGeom prst="rect">
            <a:avLst/>
          </a:prstGeom>
          <a:ln>
            <a:solidFill>
              <a:schemeClr val="tx1"/>
            </a:solidFill>
          </a:ln>
        </p:spPr>
      </p:pic>
      <p:sp>
        <p:nvSpPr>
          <p:cNvPr id="16" name="Arrow: Right 15">
            <a:extLst>
              <a:ext uri="{FF2B5EF4-FFF2-40B4-BE49-F238E27FC236}">
                <a16:creationId xmlns:a16="http://schemas.microsoft.com/office/drawing/2014/main" id="{73BA011B-87CF-4052-912A-078D721E4877}"/>
              </a:ext>
            </a:extLst>
          </p:cNvPr>
          <p:cNvSpPr/>
          <p:nvPr/>
        </p:nvSpPr>
        <p:spPr>
          <a:xfrm rot="5400000">
            <a:off x="8414256" y="3172906"/>
            <a:ext cx="503806"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pic>
        <p:nvPicPr>
          <p:cNvPr id="12" name="Picture 11">
            <a:extLst>
              <a:ext uri="{FF2B5EF4-FFF2-40B4-BE49-F238E27FC236}">
                <a16:creationId xmlns:a16="http://schemas.microsoft.com/office/drawing/2014/main" id="{F7328BFA-B304-4A58-A47D-38993905A164}"/>
              </a:ext>
            </a:extLst>
          </p:cNvPr>
          <p:cNvPicPr>
            <a:picLocks noChangeAspect="1"/>
          </p:cNvPicPr>
          <p:nvPr/>
        </p:nvPicPr>
        <p:blipFill>
          <a:blip r:embed="rId6"/>
          <a:stretch>
            <a:fillRect/>
          </a:stretch>
        </p:blipFill>
        <p:spPr>
          <a:xfrm>
            <a:off x="630559" y="1344563"/>
            <a:ext cx="3086531" cy="1400370"/>
          </a:xfrm>
          <a:prstGeom prst="rect">
            <a:avLst/>
          </a:prstGeom>
        </p:spPr>
      </p:pic>
      <p:pic>
        <p:nvPicPr>
          <p:cNvPr id="18" name="Picture 17">
            <a:extLst>
              <a:ext uri="{FF2B5EF4-FFF2-40B4-BE49-F238E27FC236}">
                <a16:creationId xmlns:a16="http://schemas.microsoft.com/office/drawing/2014/main" id="{028E1506-9A48-4C4E-AFEB-C4FABC764B84}"/>
              </a:ext>
            </a:extLst>
          </p:cNvPr>
          <p:cNvPicPr>
            <a:picLocks noChangeAspect="1"/>
          </p:cNvPicPr>
          <p:nvPr/>
        </p:nvPicPr>
        <p:blipFill>
          <a:blip r:embed="rId7"/>
          <a:stretch>
            <a:fillRect/>
          </a:stretch>
        </p:blipFill>
        <p:spPr>
          <a:xfrm>
            <a:off x="698498" y="3455546"/>
            <a:ext cx="3096057" cy="3124636"/>
          </a:xfrm>
          <a:prstGeom prst="rect">
            <a:avLst/>
          </a:prstGeom>
        </p:spPr>
      </p:pic>
      <p:sp>
        <p:nvSpPr>
          <p:cNvPr id="22" name="Arrow: Right 21">
            <a:extLst>
              <a:ext uri="{FF2B5EF4-FFF2-40B4-BE49-F238E27FC236}">
                <a16:creationId xmlns:a16="http://schemas.microsoft.com/office/drawing/2014/main" id="{CC3BCB87-3375-44F1-94C8-79ACE73D5247}"/>
              </a:ext>
            </a:extLst>
          </p:cNvPr>
          <p:cNvSpPr/>
          <p:nvPr/>
        </p:nvSpPr>
        <p:spPr>
          <a:xfrm flipH="1">
            <a:off x="4753821" y="5264504"/>
            <a:ext cx="98471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Tree>
    <p:extLst>
      <p:ext uri="{BB962C8B-B14F-4D97-AF65-F5344CB8AC3E}">
        <p14:creationId xmlns:p14="http://schemas.microsoft.com/office/powerpoint/2010/main" val="148721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500"/>
                                        <p:tgtEl>
                                          <p:spTgt spid="2052"/>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AD3B-58D8-48E6-9CFE-977DDDCEEB2C}"/>
              </a:ext>
            </a:extLst>
          </p:cNvPr>
          <p:cNvSpPr>
            <a:spLocks noGrp="1"/>
          </p:cNvSpPr>
          <p:nvPr>
            <p:ph type="title"/>
          </p:nvPr>
        </p:nvSpPr>
        <p:spPr/>
        <p:txBody>
          <a:bodyPr/>
          <a:lstStyle/>
          <a:p>
            <a:r>
              <a:rPr lang="en-US" dirty="0"/>
              <a:t>Alerting Profiles: Better Notification Management</a:t>
            </a:r>
          </a:p>
        </p:txBody>
      </p:sp>
      <p:pic>
        <p:nvPicPr>
          <p:cNvPr id="4" name="Picture 3">
            <a:extLst>
              <a:ext uri="{FF2B5EF4-FFF2-40B4-BE49-F238E27FC236}">
                <a16:creationId xmlns:a16="http://schemas.microsoft.com/office/drawing/2014/main" id="{6493A09B-6B21-4983-A2A5-6B7B1938FED3}"/>
              </a:ext>
            </a:extLst>
          </p:cNvPr>
          <p:cNvPicPr>
            <a:picLocks noChangeAspect="1"/>
          </p:cNvPicPr>
          <p:nvPr/>
        </p:nvPicPr>
        <p:blipFill>
          <a:blip r:embed="rId2"/>
          <a:stretch>
            <a:fillRect/>
          </a:stretch>
        </p:blipFill>
        <p:spPr>
          <a:xfrm>
            <a:off x="698498" y="1400175"/>
            <a:ext cx="2192472" cy="52959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2DC80A3-D5D3-4573-A318-ABF3A925BEE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381375" y="1333500"/>
            <a:ext cx="4857750" cy="42862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F0FC89A-A888-4A33-B0C1-55DCCFDB89D8}"/>
              </a:ext>
            </a:extLst>
          </p:cNvPr>
          <p:cNvPicPr>
            <a:picLocks noChangeAspect="1"/>
          </p:cNvPicPr>
          <p:nvPr/>
        </p:nvPicPr>
        <p:blipFill>
          <a:blip r:embed="rId4"/>
          <a:stretch>
            <a:fillRect/>
          </a:stretch>
        </p:blipFill>
        <p:spPr>
          <a:xfrm>
            <a:off x="3381375" y="1994100"/>
            <a:ext cx="6477483" cy="4701975"/>
          </a:xfrm>
          <a:prstGeom prst="rect">
            <a:avLst/>
          </a:prstGeom>
          <a:ln>
            <a:noFill/>
          </a:ln>
          <a:effectLst>
            <a:outerShdw blurRad="292100" dist="139700" dir="2700000" algn="tl" rotWithShape="0">
              <a:srgbClr val="333333">
                <a:alpha val="65000"/>
              </a:srgbClr>
            </a:outerShdw>
          </a:effectLst>
        </p:spPr>
      </p:pic>
      <p:sp>
        <p:nvSpPr>
          <p:cNvPr id="9" name="Arrow: Right 8">
            <a:extLst>
              <a:ext uri="{FF2B5EF4-FFF2-40B4-BE49-F238E27FC236}">
                <a16:creationId xmlns:a16="http://schemas.microsoft.com/office/drawing/2014/main" id="{29059DB0-4051-43AB-925A-2312CD1503B4}"/>
              </a:ext>
            </a:extLst>
          </p:cNvPr>
          <p:cNvSpPr/>
          <p:nvPr/>
        </p:nvSpPr>
        <p:spPr>
          <a:xfrm flipH="1">
            <a:off x="1906259" y="6211443"/>
            <a:ext cx="98471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Calibri Light" charset="0"/>
                <a:ea typeface="Calibri Light" charset="0"/>
                <a:cs typeface="Calibri Light" charset="0"/>
              </a:rPr>
              <a:t>#1</a:t>
            </a:r>
          </a:p>
        </p:txBody>
      </p:sp>
      <p:sp>
        <p:nvSpPr>
          <p:cNvPr id="10" name="Arrow: Right 9">
            <a:extLst>
              <a:ext uri="{FF2B5EF4-FFF2-40B4-BE49-F238E27FC236}">
                <a16:creationId xmlns:a16="http://schemas.microsoft.com/office/drawing/2014/main" id="{4570B453-8A04-4A9C-A996-C8DA1CE83703}"/>
              </a:ext>
            </a:extLst>
          </p:cNvPr>
          <p:cNvSpPr/>
          <p:nvPr/>
        </p:nvSpPr>
        <p:spPr>
          <a:xfrm flipH="1">
            <a:off x="8335634" y="1333500"/>
            <a:ext cx="98471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Calibri Light" charset="0"/>
                <a:ea typeface="Calibri Light" charset="0"/>
                <a:cs typeface="Calibri Light" charset="0"/>
              </a:rPr>
              <a:t>#2</a:t>
            </a:r>
          </a:p>
        </p:txBody>
      </p:sp>
      <p:sp>
        <p:nvSpPr>
          <p:cNvPr id="11" name="Arrow: Right 10">
            <a:extLst>
              <a:ext uri="{FF2B5EF4-FFF2-40B4-BE49-F238E27FC236}">
                <a16:creationId xmlns:a16="http://schemas.microsoft.com/office/drawing/2014/main" id="{D4D3D2B5-3E7D-43A6-9449-82FD34294530}"/>
              </a:ext>
            </a:extLst>
          </p:cNvPr>
          <p:cNvSpPr/>
          <p:nvPr/>
        </p:nvSpPr>
        <p:spPr>
          <a:xfrm flipH="1">
            <a:off x="5635405" y="4373662"/>
            <a:ext cx="98471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Calibri Light" charset="0"/>
                <a:ea typeface="Calibri Light" charset="0"/>
                <a:cs typeface="Calibri Light" charset="0"/>
              </a:rPr>
              <a:t>#3</a:t>
            </a:r>
          </a:p>
        </p:txBody>
      </p:sp>
      <p:sp>
        <p:nvSpPr>
          <p:cNvPr id="12" name="Arrow: Right 11">
            <a:extLst>
              <a:ext uri="{FF2B5EF4-FFF2-40B4-BE49-F238E27FC236}">
                <a16:creationId xmlns:a16="http://schemas.microsoft.com/office/drawing/2014/main" id="{80F66F1F-7604-43D0-9185-E2DCB555574D}"/>
              </a:ext>
            </a:extLst>
          </p:cNvPr>
          <p:cNvSpPr/>
          <p:nvPr/>
        </p:nvSpPr>
        <p:spPr>
          <a:xfrm flipH="1">
            <a:off x="7805779" y="5229769"/>
            <a:ext cx="2355052" cy="135314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Calibri Light" charset="0"/>
                <a:ea typeface="Calibri Light" charset="0"/>
                <a:cs typeface="Calibri Light" charset="0"/>
              </a:rPr>
              <a:t>#4: Select tag for all Alert Types</a:t>
            </a:r>
          </a:p>
        </p:txBody>
      </p:sp>
      <p:sp>
        <p:nvSpPr>
          <p:cNvPr id="13" name="Rectangle 12">
            <a:extLst>
              <a:ext uri="{FF2B5EF4-FFF2-40B4-BE49-F238E27FC236}">
                <a16:creationId xmlns:a16="http://schemas.microsoft.com/office/drawing/2014/main" id="{8E4D4EEF-7DCC-4DD7-AE2B-43CB361089EE}"/>
              </a:ext>
            </a:extLst>
          </p:cNvPr>
          <p:cNvSpPr/>
          <p:nvPr/>
        </p:nvSpPr>
        <p:spPr>
          <a:xfrm>
            <a:off x="7684332" y="270585"/>
            <a:ext cx="4349051" cy="830940"/>
          </a:xfrm>
          <a:prstGeom prst="rect">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u="sng" dirty="0">
                <a:latin typeface="Calibri Light" charset="0"/>
                <a:ea typeface="Calibri Light" charset="0"/>
                <a:cs typeface="Calibri Light" charset="0"/>
              </a:rPr>
              <a:t>Dynatrace Alerting Profiles</a:t>
            </a:r>
          </a:p>
          <a:p>
            <a:pPr algn="ctr"/>
            <a:r>
              <a:rPr lang="en-US" sz="2400" dirty="0">
                <a:latin typeface="Calibri Light" charset="0"/>
                <a:ea typeface="Calibri Light" charset="0"/>
                <a:cs typeface="Calibri Light" charset="0"/>
              </a:rPr>
              <a:t>Create for Production and Staging</a:t>
            </a:r>
          </a:p>
        </p:txBody>
      </p:sp>
    </p:spTree>
    <p:extLst>
      <p:ext uri="{BB962C8B-B14F-4D97-AF65-F5344CB8AC3E}">
        <p14:creationId xmlns:p14="http://schemas.microsoft.com/office/powerpoint/2010/main" val="10953884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2B56F5-70F3-4A40-89C4-55B2DBD449CC}"/>
              </a:ext>
            </a:extLst>
          </p:cNvPr>
          <p:cNvSpPr>
            <a:spLocks noGrp="1"/>
          </p:cNvSpPr>
          <p:nvPr>
            <p:ph type="title"/>
          </p:nvPr>
        </p:nvSpPr>
        <p:spPr/>
        <p:txBody>
          <a:bodyPr/>
          <a:lstStyle/>
          <a:p>
            <a:r>
              <a:rPr lang="en-US" dirty="0" err="1"/>
              <a:t>xMatters</a:t>
            </a:r>
            <a:r>
              <a:rPr lang="en-US" dirty="0"/>
              <a:t> Integration Configuration</a:t>
            </a:r>
          </a:p>
        </p:txBody>
      </p:sp>
      <p:sp>
        <p:nvSpPr>
          <p:cNvPr id="4" name="Content Placeholder 3">
            <a:extLst>
              <a:ext uri="{FF2B5EF4-FFF2-40B4-BE49-F238E27FC236}">
                <a16:creationId xmlns:a16="http://schemas.microsoft.com/office/drawing/2014/main" id="{86D169C5-CC52-403C-A217-33A4C72CB937}"/>
              </a:ext>
            </a:extLst>
          </p:cNvPr>
          <p:cNvSpPr>
            <a:spLocks noGrp="1"/>
          </p:cNvSpPr>
          <p:nvPr>
            <p:ph sz="quarter" idx="12"/>
          </p:nvPr>
        </p:nvSpPr>
        <p:spPr>
          <a:xfrm>
            <a:off x="698498" y="1449387"/>
            <a:ext cx="10774365" cy="3198813"/>
          </a:xfrm>
        </p:spPr>
        <p:txBody>
          <a:bodyPr/>
          <a:lstStyle/>
          <a:p>
            <a:r>
              <a:rPr lang="en-US" dirty="0"/>
              <a:t>See </a:t>
            </a:r>
            <a:r>
              <a:rPr lang="en-US" dirty="0" err="1"/>
              <a:t>xMatters</a:t>
            </a:r>
            <a:r>
              <a:rPr lang="en-US" dirty="0"/>
              <a:t> and Dynatrace Integration Deck for these steps!</a:t>
            </a:r>
          </a:p>
          <a:p>
            <a:pPr lvl="1"/>
            <a:r>
              <a:rPr lang="en-US" dirty="0"/>
              <a:t>When setting up the Notification select the “Production” Alerting Profile we just created</a:t>
            </a:r>
          </a:p>
          <a:p>
            <a:endParaRPr lang="en-US" dirty="0"/>
          </a:p>
          <a:p>
            <a:r>
              <a:rPr lang="en-US" dirty="0"/>
              <a:t>For more information also see</a:t>
            </a:r>
          </a:p>
          <a:p>
            <a:pPr lvl="1"/>
            <a:r>
              <a:rPr lang="en-US" dirty="0"/>
              <a:t>Watch the video here: https://www.youtube.com/watch?v=jNEBLGfOxcg</a:t>
            </a:r>
          </a:p>
          <a:p>
            <a:pPr lvl="1"/>
            <a:r>
              <a:rPr lang="en-US" dirty="0"/>
              <a:t>Details on the integration: https://github.com/xmatters/xm-labs-dynatrace</a:t>
            </a:r>
          </a:p>
          <a:p>
            <a:pPr lvl="1"/>
            <a:r>
              <a:rPr lang="en-US" dirty="0"/>
              <a:t>More </a:t>
            </a:r>
            <a:r>
              <a:rPr lang="en-US" dirty="0" err="1"/>
              <a:t>xMatters</a:t>
            </a:r>
            <a:r>
              <a:rPr lang="en-US" dirty="0"/>
              <a:t> Integrations: https://xmatters.com/integrations</a:t>
            </a:r>
          </a:p>
        </p:txBody>
      </p:sp>
      <p:sp>
        <p:nvSpPr>
          <p:cNvPr id="5" name="Rectangle 4">
            <a:extLst>
              <a:ext uri="{FF2B5EF4-FFF2-40B4-BE49-F238E27FC236}">
                <a16:creationId xmlns:a16="http://schemas.microsoft.com/office/drawing/2014/main" id="{0DE229A3-CB7F-4312-A5E6-236252671C66}"/>
              </a:ext>
            </a:extLst>
          </p:cNvPr>
          <p:cNvSpPr/>
          <p:nvPr/>
        </p:nvSpPr>
        <p:spPr>
          <a:xfrm>
            <a:off x="6629402" y="238063"/>
            <a:ext cx="5387274" cy="830940"/>
          </a:xfrm>
          <a:prstGeom prst="rect">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u="sng" dirty="0">
                <a:latin typeface="Calibri Light" charset="0"/>
                <a:ea typeface="Calibri Light" charset="0"/>
                <a:cs typeface="Calibri Light" charset="0"/>
              </a:rPr>
              <a:t>Dynatrace – </a:t>
            </a:r>
            <a:r>
              <a:rPr lang="en-US" sz="2400" u="sng" dirty="0" err="1">
                <a:latin typeface="Calibri Light" charset="0"/>
                <a:ea typeface="Calibri Light" charset="0"/>
                <a:cs typeface="Calibri Light" charset="0"/>
              </a:rPr>
              <a:t>xMatters</a:t>
            </a:r>
            <a:r>
              <a:rPr lang="en-US" sz="2400" u="sng" dirty="0">
                <a:latin typeface="Calibri Light" charset="0"/>
                <a:ea typeface="Calibri Light" charset="0"/>
                <a:cs typeface="Calibri Light" charset="0"/>
              </a:rPr>
              <a:t> Integration</a:t>
            </a:r>
          </a:p>
          <a:p>
            <a:pPr algn="ctr"/>
            <a:r>
              <a:rPr lang="en-US" sz="2400" dirty="0">
                <a:latin typeface="Calibri Light" charset="0"/>
                <a:ea typeface="Calibri Light" charset="0"/>
                <a:cs typeface="Calibri Light" charset="0"/>
              </a:rPr>
              <a:t>Set it up for Production Alerting Profile!</a:t>
            </a:r>
          </a:p>
        </p:txBody>
      </p:sp>
    </p:spTree>
    <p:extLst>
      <p:ext uri="{BB962C8B-B14F-4D97-AF65-F5344CB8AC3E}">
        <p14:creationId xmlns:p14="http://schemas.microsoft.com/office/powerpoint/2010/main" val="19233906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C4557-2982-436D-B1A5-18964D5F959D}"/>
              </a:ext>
            </a:extLst>
          </p:cNvPr>
          <p:cNvSpPr>
            <a:spLocks noGrp="1"/>
          </p:cNvSpPr>
          <p:nvPr>
            <p:ph type="title"/>
          </p:nvPr>
        </p:nvSpPr>
        <p:spPr/>
        <p:txBody>
          <a:bodyPr/>
          <a:lstStyle/>
          <a:p>
            <a:r>
              <a:rPr lang="en-US" dirty="0"/>
              <a:t>Lets simulate a Problem: Switch to Build #4</a:t>
            </a:r>
          </a:p>
        </p:txBody>
      </p:sp>
      <p:sp>
        <p:nvSpPr>
          <p:cNvPr id="3" name="Content Placeholder 2">
            <a:extLst>
              <a:ext uri="{FF2B5EF4-FFF2-40B4-BE49-F238E27FC236}">
                <a16:creationId xmlns:a16="http://schemas.microsoft.com/office/drawing/2014/main" id="{379359B9-0C02-4615-B04F-9B2F3C65A6A6}"/>
              </a:ext>
            </a:extLst>
          </p:cNvPr>
          <p:cNvSpPr>
            <a:spLocks noGrp="1"/>
          </p:cNvSpPr>
          <p:nvPr>
            <p:ph sz="quarter" idx="12"/>
          </p:nvPr>
        </p:nvSpPr>
        <p:spPr/>
        <p:txBody>
          <a:bodyPr/>
          <a:lstStyle/>
          <a:p>
            <a:r>
              <a:rPr lang="en-US" dirty="0"/>
              <a:t>Option #1: Run a full Pipeline with Build #4</a:t>
            </a:r>
          </a:p>
          <a:p>
            <a:pPr lvl="1"/>
            <a:r>
              <a:rPr lang="en-US" dirty="0"/>
              <a:t>Take build4/appdeploy.zip and upload it to your S3 Bucket</a:t>
            </a:r>
          </a:p>
          <a:p>
            <a:pPr lvl="1"/>
            <a:r>
              <a:rPr lang="en-US" dirty="0"/>
              <a:t>This will trigger a full AWS </a:t>
            </a:r>
            <a:r>
              <a:rPr lang="en-US" dirty="0" err="1"/>
              <a:t>CodePipeline</a:t>
            </a:r>
            <a:r>
              <a:rPr lang="en-US" dirty="0"/>
              <a:t> Run which will Deploy Build #4</a:t>
            </a:r>
          </a:p>
          <a:p>
            <a:pPr lvl="1"/>
            <a:r>
              <a:rPr lang="en-US" dirty="0"/>
              <a:t>This will take about 5-10 minutes to run the Pipeline and Another 5 Minutes until Problem is triggered</a:t>
            </a:r>
          </a:p>
          <a:p>
            <a:r>
              <a:rPr lang="en-US" dirty="0"/>
              <a:t>Option #2: Switch the Build “on the fly”</a:t>
            </a:r>
          </a:p>
          <a:p>
            <a:pPr lvl="1"/>
            <a:r>
              <a:rPr lang="en-US" dirty="0"/>
              <a:t>Navigate to </a:t>
            </a:r>
            <a:r>
              <a:rPr lang="en-US" dirty="0">
                <a:hlinkClick r:id="rId2"/>
              </a:rPr>
              <a:t>http://YOURPRODUCTIONAPP/api/version?newBuildNumber=4</a:t>
            </a:r>
            <a:endParaRPr lang="en-US" dirty="0"/>
          </a:p>
          <a:p>
            <a:pPr lvl="1"/>
            <a:r>
              <a:rPr lang="en-US" dirty="0"/>
              <a:t>This will only take about 5 Minutes until Problem is detected</a:t>
            </a:r>
          </a:p>
          <a:p>
            <a:r>
              <a:rPr lang="en-US" dirty="0"/>
              <a:t>Switch back to Build #1 once problem was detected</a:t>
            </a:r>
          </a:p>
          <a:p>
            <a:pPr lvl="1"/>
            <a:r>
              <a:rPr lang="en-US" dirty="0"/>
              <a:t>Navigate to </a:t>
            </a:r>
            <a:r>
              <a:rPr lang="en-US" dirty="0">
                <a:hlinkClick r:id="rId3"/>
              </a:rPr>
              <a:t>http://YOURPRODUCTIONAPP/api/version?newBuildNumber=1</a:t>
            </a:r>
            <a:r>
              <a:rPr lang="en-US" dirty="0"/>
              <a:t> </a:t>
            </a:r>
          </a:p>
          <a:p>
            <a:pPr lvl="1"/>
            <a:r>
              <a:rPr lang="en-US" dirty="0"/>
              <a:t>Problem ticket should close within a couple of minutes!</a:t>
            </a:r>
          </a:p>
        </p:txBody>
      </p:sp>
    </p:spTree>
    <p:extLst>
      <p:ext uri="{BB962C8B-B14F-4D97-AF65-F5344CB8AC3E}">
        <p14:creationId xmlns:p14="http://schemas.microsoft.com/office/powerpoint/2010/main" val="32302955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Self-Healing Problems in Production</a:t>
            </a:r>
          </a:p>
          <a:p>
            <a:r>
              <a:rPr lang="en-US" dirty="0"/>
              <a:t>#5 Configure Auto Remediation Scripts</a:t>
            </a:r>
          </a:p>
        </p:txBody>
      </p:sp>
    </p:spTree>
    <p:extLst>
      <p:ext uri="{BB962C8B-B14F-4D97-AF65-F5344CB8AC3E}">
        <p14:creationId xmlns:p14="http://schemas.microsoft.com/office/powerpoint/2010/main" val="1307148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99D293-921E-46AC-8293-384317EFA8AE}"/>
              </a:ext>
            </a:extLst>
          </p:cNvPr>
          <p:cNvSpPr>
            <a:spLocks noGrp="1"/>
          </p:cNvSpPr>
          <p:nvPr>
            <p:ph type="title"/>
          </p:nvPr>
        </p:nvSpPr>
        <p:spPr/>
        <p:txBody>
          <a:bodyPr/>
          <a:lstStyle/>
          <a:p>
            <a:r>
              <a:rPr lang="en-US" dirty="0"/>
              <a:t>Self-Healing: Rollback Scenario with AWS Lambda and AWS </a:t>
            </a:r>
            <a:r>
              <a:rPr lang="en-US" dirty="0" err="1"/>
              <a:t>CodeDeploy</a:t>
            </a:r>
            <a:endParaRPr lang="en-US" dirty="0"/>
          </a:p>
        </p:txBody>
      </p:sp>
      <p:pic>
        <p:nvPicPr>
          <p:cNvPr id="7" name="Picture 6">
            <a:extLst>
              <a:ext uri="{FF2B5EF4-FFF2-40B4-BE49-F238E27FC236}">
                <a16:creationId xmlns:a16="http://schemas.microsoft.com/office/drawing/2014/main" id="{69DC304D-7242-4B81-A3F2-7117891556A6}"/>
              </a:ext>
            </a:extLst>
          </p:cNvPr>
          <p:cNvPicPr>
            <a:picLocks noChangeAspect="1"/>
          </p:cNvPicPr>
          <p:nvPr/>
        </p:nvPicPr>
        <p:blipFill>
          <a:blip r:embed="rId2"/>
          <a:stretch>
            <a:fillRect/>
          </a:stretch>
        </p:blipFill>
        <p:spPr>
          <a:xfrm>
            <a:off x="604838" y="1240459"/>
            <a:ext cx="2674810" cy="1994075"/>
          </a:xfrm>
          <a:prstGeom prst="rect">
            <a:avLst/>
          </a:prstGeom>
        </p:spPr>
      </p:pic>
      <p:pic>
        <p:nvPicPr>
          <p:cNvPr id="8" name="Picture 7">
            <a:extLst>
              <a:ext uri="{FF2B5EF4-FFF2-40B4-BE49-F238E27FC236}">
                <a16:creationId xmlns:a16="http://schemas.microsoft.com/office/drawing/2014/main" id="{3C121ED7-8D5F-44DD-82FD-192ECF9F6C09}"/>
              </a:ext>
            </a:extLst>
          </p:cNvPr>
          <p:cNvPicPr>
            <a:picLocks noChangeAspect="1"/>
          </p:cNvPicPr>
          <p:nvPr/>
        </p:nvPicPr>
        <p:blipFill>
          <a:blip r:embed="rId3"/>
          <a:stretch>
            <a:fillRect/>
          </a:stretch>
        </p:blipFill>
        <p:spPr>
          <a:xfrm>
            <a:off x="6414676" y="1193825"/>
            <a:ext cx="4957762" cy="2176426"/>
          </a:xfrm>
          <a:prstGeom prst="rect">
            <a:avLst/>
          </a:prstGeom>
        </p:spPr>
      </p:pic>
      <p:sp>
        <p:nvSpPr>
          <p:cNvPr id="9" name="Arrow: Right 8">
            <a:extLst>
              <a:ext uri="{FF2B5EF4-FFF2-40B4-BE49-F238E27FC236}">
                <a16:creationId xmlns:a16="http://schemas.microsoft.com/office/drawing/2014/main" id="{348C7CD4-7E21-4E40-94E5-438688CA7664}"/>
              </a:ext>
            </a:extLst>
          </p:cNvPr>
          <p:cNvSpPr/>
          <p:nvPr/>
        </p:nvSpPr>
        <p:spPr>
          <a:xfrm>
            <a:off x="3565398" y="1813634"/>
            <a:ext cx="2625852" cy="8477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Push Deployment Information, </a:t>
            </a:r>
            <a:r>
              <a:rPr lang="en-US" sz="1200" dirty="0" err="1">
                <a:latin typeface="Calibri Light" charset="0"/>
                <a:ea typeface="Calibri Light" charset="0"/>
                <a:cs typeface="Calibri Light" charset="0"/>
              </a:rPr>
              <a:t>e.g</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CodeDeploy</a:t>
            </a:r>
            <a:r>
              <a:rPr lang="en-US" sz="1200" dirty="0">
                <a:latin typeface="Calibri Light" charset="0"/>
                <a:ea typeface="Calibri Light" charset="0"/>
                <a:cs typeface="Calibri Light" charset="0"/>
              </a:rPr>
              <a:t> </a:t>
            </a:r>
            <a:r>
              <a:rPr lang="en-US" sz="1200" dirty="0" err="1">
                <a:latin typeface="Calibri Light" charset="0"/>
                <a:ea typeface="Calibri Light" charset="0"/>
                <a:cs typeface="Calibri Light" charset="0"/>
              </a:rPr>
              <a:t>DeploymentId</a:t>
            </a:r>
            <a:endParaRPr lang="en-US" sz="1200" dirty="0">
              <a:latin typeface="Calibri Light" charset="0"/>
              <a:ea typeface="Calibri Light" charset="0"/>
              <a:cs typeface="Calibri Light" charset="0"/>
            </a:endParaRPr>
          </a:p>
        </p:txBody>
      </p:sp>
      <p:pic>
        <p:nvPicPr>
          <p:cNvPr id="10" name="Picture 9">
            <a:extLst>
              <a:ext uri="{FF2B5EF4-FFF2-40B4-BE49-F238E27FC236}">
                <a16:creationId xmlns:a16="http://schemas.microsoft.com/office/drawing/2014/main" id="{FA15CCA9-5FAB-4F38-9369-1FC6C948B1A2}"/>
              </a:ext>
            </a:extLst>
          </p:cNvPr>
          <p:cNvPicPr>
            <a:picLocks noChangeAspect="1"/>
          </p:cNvPicPr>
          <p:nvPr/>
        </p:nvPicPr>
        <p:blipFill>
          <a:blip r:embed="rId4"/>
          <a:stretch>
            <a:fillRect/>
          </a:stretch>
        </p:blipFill>
        <p:spPr>
          <a:xfrm>
            <a:off x="604838" y="3667521"/>
            <a:ext cx="3086531" cy="1400370"/>
          </a:xfrm>
          <a:prstGeom prst="rect">
            <a:avLst/>
          </a:prstGeom>
        </p:spPr>
      </p:pic>
      <p:sp>
        <p:nvSpPr>
          <p:cNvPr id="11" name="Arrow: Right 10">
            <a:extLst>
              <a:ext uri="{FF2B5EF4-FFF2-40B4-BE49-F238E27FC236}">
                <a16:creationId xmlns:a16="http://schemas.microsoft.com/office/drawing/2014/main" id="{D22831AB-9A6A-4090-BF01-A84DAC5B5A99}"/>
              </a:ext>
            </a:extLst>
          </p:cNvPr>
          <p:cNvSpPr/>
          <p:nvPr/>
        </p:nvSpPr>
        <p:spPr>
          <a:xfrm>
            <a:off x="3717089" y="4240814"/>
            <a:ext cx="2788485" cy="56427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Calling Lambda via API Gateway</a:t>
            </a:r>
          </a:p>
        </p:txBody>
      </p:sp>
      <p:pic>
        <p:nvPicPr>
          <p:cNvPr id="12" name="Picture 11">
            <a:extLst>
              <a:ext uri="{FF2B5EF4-FFF2-40B4-BE49-F238E27FC236}">
                <a16:creationId xmlns:a16="http://schemas.microsoft.com/office/drawing/2014/main" id="{DDFD34FF-9740-46DB-9244-4ED03C9B7128}"/>
              </a:ext>
            </a:extLst>
          </p:cNvPr>
          <p:cNvPicPr>
            <a:picLocks noChangeAspect="1"/>
          </p:cNvPicPr>
          <p:nvPr/>
        </p:nvPicPr>
        <p:blipFill>
          <a:blip r:embed="rId5"/>
          <a:stretch>
            <a:fillRect/>
          </a:stretch>
        </p:blipFill>
        <p:spPr>
          <a:xfrm>
            <a:off x="6969024" y="4131530"/>
            <a:ext cx="755448" cy="832392"/>
          </a:xfrm>
          <a:prstGeom prst="rect">
            <a:avLst/>
          </a:prstGeom>
        </p:spPr>
      </p:pic>
      <p:sp>
        <p:nvSpPr>
          <p:cNvPr id="13" name="TextBox 12">
            <a:extLst>
              <a:ext uri="{FF2B5EF4-FFF2-40B4-BE49-F238E27FC236}">
                <a16:creationId xmlns:a16="http://schemas.microsoft.com/office/drawing/2014/main" id="{D3C46EC2-AE44-4F91-AF0B-40CD4F0B4B2E}"/>
              </a:ext>
            </a:extLst>
          </p:cNvPr>
          <p:cNvSpPr txBox="1"/>
          <p:nvPr/>
        </p:nvSpPr>
        <p:spPr>
          <a:xfrm>
            <a:off x="6234766" y="5079283"/>
            <a:ext cx="2223964" cy="404618"/>
          </a:xfrm>
          <a:prstGeom prst="rect">
            <a:avLst/>
          </a:prstGeom>
          <a:noFill/>
        </p:spPr>
        <p:txBody>
          <a:bodyPr wrap="none" lIns="0" tIns="0" rIns="0" bIns="0" rtlCol="0">
            <a:normAutofit/>
          </a:bodyPr>
          <a:lstStyle/>
          <a:p>
            <a:pPr>
              <a:lnSpc>
                <a:spcPct val="120000"/>
              </a:lnSpc>
            </a:pPr>
            <a:r>
              <a:rPr lang="en-US" sz="1200" i="1" u="sng" dirty="0" err="1">
                <a:latin typeface="Calibri Light" charset="0"/>
                <a:ea typeface="Calibri Light" charset="0"/>
                <a:cs typeface="Calibri Light" charset="0"/>
              </a:rPr>
              <a:t>handleDynatraceProblemNotification</a:t>
            </a:r>
            <a:endParaRPr lang="en-US" sz="1200" i="1" u="sng" dirty="0">
              <a:latin typeface="Calibri Light" charset="0"/>
              <a:ea typeface="Calibri Light" charset="0"/>
              <a:cs typeface="Calibri Light" charset="0"/>
            </a:endParaRPr>
          </a:p>
        </p:txBody>
      </p:sp>
      <p:cxnSp>
        <p:nvCxnSpPr>
          <p:cNvPr id="15" name="Straight Arrow Connector 14">
            <a:extLst>
              <a:ext uri="{FF2B5EF4-FFF2-40B4-BE49-F238E27FC236}">
                <a16:creationId xmlns:a16="http://schemas.microsoft.com/office/drawing/2014/main" id="{24E485A3-575D-43CF-A2AE-BC6BB1208A6D}"/>
              </a:ext>
            </a:extLst>
          </p:cNvPr>
          <p:cNvCxnSpPr/>
          <p:nvPr/>
        </p:nvCxnSpPr>
        <p:spPr>
          <a:xfrm>
            <a:off x="333375" y="3543300"/>
            <a:ext cx="11277600" cy="0"/>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3076" name="Picture 4" descr="Image result for aws codedeploy icon">
            <a:extLst>
              <a:ext uri="{FF2B5EF4-FFF2-40B4-BE49-F238E27FC236}">
                <a16:creationId xmlns:a16="http://schemas.microsoft.com/office/drawing/2014/main" id="{0EEA2CDF-ABA9-45EC-BE20-2CDED0F260FB}"/>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10233630" y="4131530"/>
            <a:ext cx="923563" cy="923563"/>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Right 17">
            <a:extLst>
              <a:ext uri="{FF2B5EF4-FFF2-40B4-BE49-F238E27FC236}">
                <a16:creationId xmlns:a16="http://schemas.microsoft.com/office/drawing/2014/main" id="{6B583112-066D-41AA-8662-114A4954732E}"/>
              </a:ext>
            </a:extLst>
          </p:cNvPr>
          <p:cNvSpPr/>
          <p:nvPr/>
        </p:nvSpPr>
        <p:spPr>
          <a:xfrm>
            <a:off x="8031176" y="4157872"/>
            <a:ext cx="2006209" cy="83911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Calibri Light" charset="0"/>
                <a:ea typeface="Calibri Light" charset="0"/>
                <a:cs typeface="Calibri Light" charset="0"/>
              </a:rPr>
              <a:t>Redeploy previous revision</a:t>
            </a:r>
          </a:p>
        </p:txBody>
      </p:sp>
      <p:sp>
        <p:nvSpPr>
          <p:cNvPr id="19" name="Arrow: Right 18">
            <a:extLst>
              <a:ext uri="{FF2B5EF4-FFF2-40B4-BE49-F238E27FC236}">
                <a16:creationId xmlns:a16="http://schemas.microsoft.com/office/drawing/2014/main" id="{E685185B-C8EB-4BE2-8843-9CCFCE2F1541}"/>
              </a:ext>
            </a:extLst>
          </p:cNvPr>
          <p:cNvSpPr/>
          <p:nvPr/>
        </p:nvSpPr>
        <p:spPr>
          <a:xfrm rot="5400000">
            <a:off x="7028242" y="3514573"/>
            <a:ext cx="637012"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7" name="Arrow: Bent 16">
            <a:extLst>
              <a:ext uri="{FF2B5EF4-FFF2-40B4-BE49-F238E27FC236}">
                <a16:creationId xmlns:a16="http://schemas.microsoft.com/office/drawing/2014/main" id="{23CCFF9F-62FE-47EB-A6A4-9B27AF87943B}"/>
              </a:ext>
            </a:extLst>
          </p:cNvPr>
          <p:cNvSpPr/>
          <p:nvPr/>
        </p:nvSpPr>
        <p:spPr>
          <a:xfrm rot="10800000">
            <a:off x="3717089" y="5483900"/>
            <a:ext cx="3740986" cy="1106801"/>
          </a:xfrm>
          <a:prstGeom prst="bentArrow">
            <a:avLst>
              <a:gd name="adj1" fmla="val 18976"/>
              <a:gd name="adj2" fmla="val 25000"/>
              <a:gd name="adj3" fmla="val 25000"/>
              <a:gd name="adj4" fmla="val 437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Calibri Light" charset="0"/>
              <a:ea typeface="Calibri Light" charset="0"/>
              <a:cs typeface="Calibri Light" charset="0"/>
            </a:endParaRPr>
          </a:p>
        </p:txBody>
      </p:sp>
      <p:pic>
        <p:nvPicPr>
          <p:cNvPr id="22" name="Picture 21">
            <a:extLst>
              <a:ext uri="{FF2B5EF4-FFF2-40B4-BE49-F238E27FC236}">
                <a16:creationId xmlns:a16="http://schemas.microsoft.com/office/drawing/2014/main" id="{ABF80AED-1207-4DF3-A23B-4BA80D407384}"/>
              </a:ext>
            </a:extLst>
          </p:cNvPr>
          <p:cNvPicPr>
            <a:picLocks noChangeAspect="1"/>
          </p:cNvPicPr>
          <p:nvPr/>
        </p:nvPicPr>
        <p:blipFill>
          <a:blip r:embed="rId7"/>
          <a:stretch>
            <a:fillRect/>
          </a:stretch>
        </p:blipFill>
        <p:spPr>
          <a:xfrm>
            <a:off x="604838" y="4131530"/>
            <a:ext cx="3047134" cy="2560491"/>
          </a:xfrm>
          <a:prstGeom prst="rect">
            <a:avLst/>
          </a:prstGeom>
        </p:spPr>
      </p:pic>
      <p:sp>
        <p:nvSpPr>
          <p:cNvPr id="16" name="TextBox 15">
            <a:extLst>
              <a:ext uri="{FF2B5EF4-FFF2-40B4-BE49-F238E27FC236}">
                <a16:creationId xmlns:a16="http://schemas.microsoft.com/office/drawing/2014/main" id="{FC8545CB-6C63-4D1D-8743-349B89A46765}"/>
              </a:ext>
            </a:extLst>
          </p:cNvPr>
          <p:cNvSpPr txBox="1"/>
          <p:nvPr/>
        </p:nvSpPr>
        <p:spPr>
          <a:xfrm>
            <a:off x="7619361" y="3554002"/>
            <a:ext cx="2312913" cy="526990"/>
          </a:xfrm>
          <a:prstGeom prst="rect">
            <a:avLst/>
          </a:prstGeom>
          <a:noFill/>
        </p:spPr>
        <p:txBody>
          <a:bodyPr wrap="none" lIns="0" tIns="0" rIns="0" bIns="0" rtlCol="0">
            <a:normAutofit/>
          </a:bodyPr>
          <a:lstStyle/>
          <a:p>
            <a:pPr>
              <a:lnSpc>
                <a:spcPct val="120000"/>
              </a:lnSpc>
            </a:pPr>
            <a:r>
              <a:rPr lang="en-US" sz="1400" i="1" u="sng" dirty="0">
                <a:latin typeface="Calibri Light" charset="0"/>
                <a:ea typeface="Calibri Light" charset="0"/>
                <a:cs typeface="Calibri Light" charset="0"/>
              </a:rPr>
              <a:t>Uses Dynatrace Events API </a:t>
            </a:r>
          </a:p>
          <a:p>
            <a:pPr>
              <a:lnSpc>
                <a:spcPct val="120000"/>
              </a:lnSpc>
            </a:pPr>
            <a:r>
              <a:rPr lang="en-US" sz="1200" dirty="0">
                <a:latin typeface="Calibri Light" charset="0"/>
                <a:ea typeface="Calibri Light" charset="0"/>
                <a:cs typeface="Calibri Light" charset="0"/>
              </a:rPr>
              <a:t>to pull CUSTOM_DEPLOYMENT events</a:t>
            </a:r>
          </a:p>
        </p:txBody>
      </p:sp>
    </p:spTree>
    <p:extLst>
      <p:ext uri="{BB962C8B-B14F-4D97-AF65-F5344CB8AC3E}">
        <p14:creationId xmlns:p14="http://schemas.microsoft.com/office/powerpoint/2010/main" val="65271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3076"/>
                                        </p:tgtEl>
                                        <p:attrNameLst>
                                          <p:attrName>style.visibility</p:attrName>
                                        </p:attrNameLst>
                                      </p:cBhvr>
                                      <p:to>
                                        <p:strVal val="visible"/>
                                      </p:to>
                                    </p:set>
                                    <p:animEffect transition="in" filter="fade">
                                      <p:cBhvr>
                                        <p:cTn id="29" dur="500"/>
                                        <p:tgtEl>
                                          <p:spTgt spid="307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8" grpId="0" animBg="1"/>
      <p:bldP spid="19" grpId="0" animBg="1"/>
      <p:bldP spid="17" grpId="0" animBg="1"/>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C975E7-9D41-4714-8A7C-73E120B6542F}"/>
              </a:ext>
            </a:extLst>
          </p:cNvPr>
          <p:cNvPicPr>
            <a:picLocks noChangeAspect="1"/>
          </p:cNvPicPr>
          <p:nvPr/>
        </p:nvPicPr>
        <p:blipFill>
          <a:blip r:embed="rId2"/>
          <a:stretch>
            <a:fillRect/>
          </a:stretch>
        </p:blipFill>
        <p:spPr>
          <a:xfrm>
            <a:off x="5861749" y="205823"/>
            <a:ext cx="4210638" cy="6535062"/>
          </a:xfrm>
          <a:prstGeom prst="rect">
            <a:avLst/>
          </a:prstGeom>
        </p:spPr>
      </p:pic>
      <p:sp>
        <p:nvSpPr>
          <p:cNvPr id="5" name="Title 4"/>
          <p:cNvSpPr>
            <a:spLocks noGrp="1"/>
          </p:cNvSpPr>
          <p:nvPr>
            <p:ph type="title"/>
          </p:nvPr>
        </p:nvSpPr>
        <p:spPr/>
        <p:txBody>
          <a:bodyPr/>
          <a:lstStyle/>
          <a:p>
            <a:r>
              <a:rPr lang="en-US" dirty="0"/>
              <a:t>Configure the Integration</a:t>
            </a:r>
          </a:p>
        </p:txBody>
      </p:sp>
      <p:pic>
        <p:nvPicPr>
          <p:cNvPr id="2" name="Picture 1">
            <a:extLst>
              <a:ext uri="{FF2B5EF4-FFF2-40B4-BE49-F238E27FC236}">
                <a16:creationId xmlns:a16="http://schemas.microsoft.com/office/drawing/2014/main" id="{AA20FBDC-666F-4A67-9346-15752B4B8FC2}"/>
              </a:ext>
            </a:extLst>
          </p:cNvPr>
          <p:cNvPicPr>
            <a:picLocks noChangeAspect="1"/>
          </p:cNvPicPr>
          <p:nvPr/>
        </p:nvPicPr>
        <p:blipFill>
          <a:blip r:embed="rId3"/>
          <a:stretch>
            <a:fillRect/>
          </a:stretch>
        </p:blipFill>
        <p:spPr>
          <a:xfrm>
            <a:off x="698496" y="1438052"/>
            <a:ext cx="2733675" cy="1104900"/>
          </a:xfrm>
          <a:prstGeom prst="rect">
            <a:avLst/>
          </a:prstGeom>
        </p:spPr>
      </p:pic>
      <p:pic>
        <p:nvPicPr>
          <p:cNvPr id="3" name="Picture 2">
            <a:extLst>
              <a:ext uri="{FF2B5EF4-FFF2-40B4-BE49-F238E27FC236}">
                <a16:creationId xmlns:a16="http://schemas.microsoft.com/office/drawing/2014/main" id="{D9C39912-D8F2-41D8-A89E-DECCE012709A}"/>
              </a:ext>
            </a:extLst>
          </p:cNvPr>
          <p:cNvPicPr>
            <a:picLocks noChangeAspect="1"/>
          </p:cNvPicPr>
          <p:nvPr/>
        </p:nvPicPr>
        <p:blipFill>
          <a:blip r:embed="rId4"/>
          <a:stretch>
            <a:fillRect/>
          </a:stretch>
        </p:blipFill>
        <p:spPr>
          <a:xfrm>
            <a:off x="1089020" y="3212133"/>
            <a:ext cx="1952625" cy="609600"/>
          </a:xfrm>
          <a:prstGeom prst="rect">
            <a:avLst/>
          </a:prstGeom>
        </p:spPr>
      </p:pic>
      <p:pic>
        <p:nvPicPr>
          <p:cNvPr id="4" name="Picture 3">
            <a:extLst>
              <a:ext uri="{FF2B5EF4-FFF2-40B4-BE49-F238E27FC236}">
                <a16:creationId xmlns:a16="http://schemas.microsoft.com/office/drawing/2014/main" id="{92ADCC68-211A-4731-B943-DD332026AA81}"/>
              </a:ext>
            </a:extLst>
          </p:cNvPr>
          <p:cNvPicPr>
            <a:picLocks noChangeAspect="1"/>
          </p:cNvPicPr>
          <p:nvPr/>
        </p:nvPicPr>
        <p:blipFill>
          <a:blip r:embed="rId5"/>
          <a:stretch>
            <a:fillRect/>
          </a:stretch>
        </p:blipFill>
        <p:spPr>
          <a:xfrm>
            <a:off x="901301" y="4374184"/>
            <a:ext cx="2400300" cy="952500"/>
          </a:xfrm>
          <a:prstGeom prst="rect">
            <a:avLst/>
          </a:prstGeom>
        </p:spPr>
      </p:pic>
      <p:sp>
        <p:nvSpPr>
          <p:cNvPr id="9" name="Arrow: Right 8">
            <a:extLst>
              <a:ext uri="{FF2B5EF4-FFF2-40B4-BE49-F238E27FC236}">
                <a16:creationId xmlns:a16="http://schemas.microsoft.com/office/drawing/2014/main" id="{F5AD2C67-59FB-441C-81B1-935814DF0093}"/>
              </a:ext>
            </a:extLst>
          </p:cNvPr>
          <p:cNvSpPr/>
          <p:nvPr/>
        </p:nvSpPr>
        <p:spPr>
          <a:xfrm flipH="1">
            <a:off x="3190874" y="2092229"/>
            <a:ext cx="1297573"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11" name="Arrow: Right 10">
            <a:extLst>
              <a:ext uri="{FF2B5EF4-FFF2-40B4-BE49-F238E27FC236}">
                <a16:creationId xmlns:a16="http://schemas.microsoft.com/office/drawing/2014/main" id="{FCA7C70C-0BD6-4FD4-989D-F0852A8691EA}"/>
              </a:ext>
            </a:extLst>
          </p:cNvPr>
          <p:cNvSpPr/>
          <p:nvPr/>
        </p:nvSpPr>
        <p:spPr>
          <a:xfrm flipH="1">
            <a:off x="3190874" y="3231038"/>
            <a:ext cx="1297574"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sp>
        <p:nvSpPr>
          <p:cNvPr id="12" name="Arrow: Right 11">
            <a:extLst>
              <a:ext uri="{FF2B5EF4-FFF2-40B4-BE49-F238E27FC236}">
                <a16:creationId xmlns:a16="http://schemas.microsoft.com/office/drawing/2014/main" id="{03D0EDF0-1EAA-48A7-ABF5-836998C3CF5A}"/>
              </a:ext>
            </a:extLst>
          </p:cNvPr>
          <p:cNvSpPr/>
          <p:nvPr/>
        </p:nvSpPr>
        <p:spPr>
          <a:xfrm flipH="1">
            <a:off x="3190873" y="4465713"/>
            <a:ext cx="1331013"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a:t>
            </a:r>
          </a:p>
        </p:txBody>
      </p:sp>
      <p:sp>
        <p:nvSpPr>
          <p:cNvPr id="13" name="Arrow: Right 12">
            <a:extLst>
              <a:ext uri="{FF2B5EF4-FFF2-40B4-BE49-F238E27FC236}">
                <a16:creationId xmlns:a16="http://schemas.microsoft.com/office/drawing/2014/main" id="{AC02CD82-6BCA-40BE-BA4E-85CBDFCF5E3D}"/>
              </a:ext>
            </a:extLst>
          </p:cNvPr>
          <p:cNvSpPr/>
          <p:nvPr/>
        </p:nvSpPr>
        <p:spPr>
          <a:xfrm flipH="1">
            <a:off x="9077621" y="936568"/>
            <a:ext cx="1979399"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#4  - Any Name</a:t>
            </a:r>
          </a:p>
        </p:txBody>
      </p:sp>
      <p:sp>
        <p:nvSpPr>
          <p:cNvPr id="14" name="Arrow: Right 13">
            <a:extLst>
              <a:ext uri="{FF2B5EF4-FFF2-40B4-BE49-F238E27FC236}">
                <a16:creationId xmlns:a16="http://schemas.microsoft.com/office/drawing/2014/main" id="{11153341-372B-444F-A51A-20BB213E171A}"/>
              </a:ext>
            </a:extLst>
          </p:cNvPr>
          <p:cNvSpPr/>
          <p:nvPr/>
        </p:nvSpPr>
        <p:spPr>
          <a:xfrm flipH="1">
            <a:off x="10072386" y="1519417"/>
            <a:ext cx="1899034" cy="105744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#5 – Your Endpoint</a:t>
            </a:r>
          </a:p>
        </p:txBody>
      </p:sp>
      <p:sp>
        <p:nvSpPr>
          <p:cNvPr id="15" name="Arrow: Right 14">
            <a:extLst>
              <a:ext uri="{FF2B5EF4-FFF2-40B4-BE49-F238E27FC236}">
                <a16:creationId xmlns:a16="http://schemas.microsoft.com/office/drawing/2014/main" id="{9FADE361-892A-4A2C-B6BD-F69A7657B879}"/>
              </a:ext>
            </a:extLst>
          </p:cNvPr>
          <p:cNvSpPr/>
          <p:nvPr/>
        </p:nvSpPr>
        <p:spPr>
          <a:xfrm flipH="1">
            <a:off x="7677539" y="5485483"/>
            <a:ext cx="192366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#6 Alert </a:t>
            </a:r>
            <a:r>
              <a:rPr lang="en-US" dirty="0" err="1">
                <a:latin typeface="Calibri Light" charset="0"/>
                <a:ea typeface="Calibri Light" charset="0"/>
                <a:cs typeface="Calibri Light" charset="0"/>
              </a:rPr>
              <a:t>Profilg</a:t>
            </a:r>
            <a:endParaRPr lang="en-US" dirty="0">
              <a:latin typeface="Calibri Light" charset="0"/>
              <a:ea typeface="Calibri Light" charset="0"/>
              <a:cs typeface="Calibri Light" charset="0"/>
            </a:endParaRPr>
          </a:p>
        </p:txBody>
      </p:sp>
      <p:sp>
        <p:nvSpPr>
          <p:cNvPr id="16" name="Arrow: Right 15">
            <a:extLst>
              <a:ext uri="{FF2B5EF4-FFF2-40B4-BE49-F238E27FC236}">
                <a16:creationId xmlns:a16="http://schemas.microsoft.com/office/drawing/2014/main" id="{E4E1246A-B675-4572-A1BA-38906FA76EFB}"/>
              </a:ext>
            </a:extLst>
          </p:cNvPr>
          <p:cNvSpPr/>
          <p:nvPr/>
        </p:nvSpPr>
        <p:spPr>
          <a:xfrm flipH="1">
            <a:off x="9307898" y="6286842"/>
            <a:ext cx="2095502"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#7: Test &amp; Save</a:t>
            </a:r>
          </a:p>
        </p:txBody>
      </p:sp>
      <p:sp>
        <p:nvSpPr>
          <p:cNvPr id="17" name="Arrow: Right 16">
            <a:extLst>
              <a:ext uri="{FF2B5EF4-FFF2-40B4-BE49-F238E27FC236}">
                <a16:creationId xmlns:a16="http://schemas.microsoft.com/office/drawing/2014/main" id="{D971CBAE-3947-477E-80B7-A66D4A2719FA}"/>
              </a:ext>
            </a:extLst>
          </p:cNvPr>
          <p:cNvSpPr/>
          <p:nvPr/>
        </p:nvSpPr>
        <p:spPr>
          <a:xfrm flipH="1">
            <a:off x="8579536" y="3437537"/>
            <a:ext cx="3052071" cy="142679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Required Fields PID and </a:t>
            </a:r>
            <a:r>
              <a:rPr lang="en-US" dirty="0" err="1">
                <a:latin typeface="Calibri Light" charset="0"/>
                <a:ea typeface="Calibri Light" charset="0"/>
                <a:cs typeface="Calibri Light" charset="0"/>
              </a:rPr>
              <a:t>ImpactedEntities</a:t>
            </a:r>
            <a:endParaRPr lang="en-US" dirty="0">
              <a:latin typeface="Calibri Light" charset="0"/>
              <a:ea typeface="Calibri Light" charset="0"/>
              <a:cs typeface="Calibri Light" charset="0"/>
            </a:endParaRPr>
          </a:p>
        </p:txBody>
      </p:sp>
    </p:spTree>
    <p:extLst>
      <p:ext uri="{BB962C8B-B14F-4D97-AF65-F5344CB8AC3E}">
        <p14:creationId xmlns:p14="http://schemas.microsoft.com/office/powerpoint/2010/main" val="885461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C4557-2982-436D-B1A5-18964D5F959D}"/>
              </a:ext>
            </a:extLst>
          </p:cNvPr>
          <p:cNvSpPr>
            <a:spLocks noGrp="1"/>
          </p:cNvSpPr>
          <p:nvPr>
            <p:ph type="title"/>
          </p:nvPr>
        </p:nvSpPr>
        <p:spPr/>
        <p:txBody>
          <a:bodyPr/>
          <a:lstStyle/>
          <a:p>
            <a:r>
              <a:rPr lang="en-US" dirty="0"/>
              <a:t>Lets simulate a Problem: Switch to Build #4</a:t>
            </a:r>
          </a:p>
        </p:txBody>
      </p:sp>
      <p:sp>
        <p:nvSpPr>
          <p:cNvPr id="3" name="Content Placeholder 2">
            <a:extLst>
              <a:ext uri="{FF2B5EF4-FFF2-40B4-BE49-F238E27FC236}">
                <a16:creationId xmlns:a16="http://schemas.microsoft.com/office/drawing/2014/main" id="{379359B9-0C02-4615-B04F-9B2F3C65A6A6}"/>
              </a:ext>
            </a:extLst>
          </p:cNvPr>
          <p:cNvSpPr>
            <a:spLocks noGrp="1"/>
          </p:cNvSpPr>
          <p:nvPr>
            <p:ph sz="quarter" idx="12"/>
          </p:nvPr>
        </p:nvSpPr>
        <p:spPr/>
        <p:txBody>
          <a:bodyPr/>
          <a:lstStyle/>
          <a:p>
            <a:r>
              <a:rPr lang="en-US" dirty="0"/>
              <a:t>Option #1: Run a full Pipeline with Build #4 </a:t>
            </a:r>
            <a:r>
              <a:rPr lang="en-US" b="1" i="1" dirty="0"/>
              <a:t>(would suggest this option!)</a:t>
            </a:r>
          </a:p>
          <a:p>
            <a:pPr lvl="1"/>
            <a:r>
              <a:rPr lang="en-US" dirty="0"/>
              <a:t>Take build4/appdeploy.zip and upload it to your S3 Bucket</a:t>
            </a:r>
          </a:p>
          <a:p>
            <a:pPr lvl="1"/>
            <a:r>
              <a:rPr lang="en-US" dirty="0"/>
              <a:t>This will trigger a full AWS </a:t>
            </a:r>
            <a:r>
              <a:rPr lang="en-US" dirty="0" err="1"/>
              <a:t>CodePipeline</a:t>
            </a:r>
            <a:r>
              <a:rPr lang="en-US" dirty="0"/>
              <a:t> Run which will Deploy Build #4</a:t>
            </a:r>
          </a:p>
          <a:p>
            <a:pPr lvl="1"/>
            <a:r>
              <a:rPr lang="en-US" dirty="0"/>
              <a:t>This will take about 5-10 minutes to run the Pipeline and Another 5 Minutes until Problem is triggered</a:t>
            </a:r>
          </a:p>
          <a:p>
            <a:r>
              <a:rPr lang="en-US" dirty="0"/>
              <a:t>Option #2: Switch the Build “on the fly”</a:t>
            </a:r>
          </a:p>
          <a:p>
            <a:pPr lvl="1"/>
            <a:r>
              <a:rPr lang="en-US" dirty="0"/>
              <a:t>Navigate to </a:t>
            </a:r>
            <a:r>
              <a:rPr lang="en-US" dirty="0">
                <a:hlinkClick r:id="rId2"/>
              </a:rPr>
              <a:t>http://YOURPRODUCTIONAPP/api/version?newBuildNumber=4</a:t>
            </a:r>
            <a:endParaRPr lang="en-US" dirty="0"/>
          </a:p>
          <a:p>
            <a:pPr lvl="1"/>
            <a:r>
              <a:rPr lang="en-US" dirty="0"/>
              <a:t>This will only take about 5 Minutes until Problem is detected</a:t>
            </a:r>
          </a:p>
          <a:p>
            <a:r>
              <a:rPr lang="en-US" dirty="0"/>
              <a:t>Once Problem is detected!</a:t>
            </a:r>
          </a:p>
          <a:p>
            <a:pPr lvl="1"/>
            <a:r>
              <a:rPr lang="en-US" dirty="0"/>
              <a:t>Will Trigger an </a:t>
            </a:r>
            <a:r>
              <a:rPr lang="en-US" dirty="0" err="1"/>
              <a:t>xMatters</a:t>
            </a:r>
            <a:r>
              <a:rPr lang="en-US" dirty="0"/>
              <a:t> Notification</a:t>
            </a:r>
          </a:p>
          <a:p>
            <a:pPr lvl="1"/>
            <a:r>
              <a:rPr lang="en-US" dirty="0"/>
              <a:t>Will Trigger the AWS Lambda Remediation Action which will trigger an AWS </a:t>
            </a:r>
            <a:r>
              <a:rPr lang="en-US" dirty="0" err="1"/>
              <a:t>CodeDeploy</a:t>
            </a:r>
            <a:r>
              <a:rPr lang="en-US" dirty="0"/>
              <a:t> Deployment</a:t>
            </a:r>
          </a:p>
        </p:txBody>
      </p:sp>
    </p:spTree>
    <p:extLst>
      <p:ext uri="{BB962C8B-B14F-4D97-AF65-F5344CB8AC3E}">
        <p14:creationId xmlns:p14="http://schemas.microsoft.com/office/powerpoint/2010/main" val="6086096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3453-26D5-4469-8D4F-7C38B46227BF}"/>
              </a:ext>
            </a:extLst>
          </p:cNvPr>
          <p:cNvSpPr>
            <a:spLocks noGrp="1"/>
          </p:cNvSpPr>
          <p:nvPr>
            <p:ph type="title"/>
          </p:nvPr>
        </p:nvSpPr>
        <p:spPr/>
        <p:txBody>
          <a:bodyPr/>
          <a:lstStyle/>
          <a:p>
            <a:r>
              <a:rPr lang="en-US" dirty="0"/>
              <a:t>More Information</a:t>
            </a:r>
          </a:p>
        </p:txBody>
      </p:sp>
      <p:sp>
        <p:nvSpPr>
          <p:cNvPr id="3" name="Content Placeholder 2">
            <a:extLst>
              <a:ext uri="{FF2B5EF4-FFF2-40B4-BE49-F238E27FC236}">
                <a16:creationId xmlns:a16="http://schemas.microsoft.com/office/drawing/2014/main" id="{7DB9279D-BED4-4DDB-9479-6986A2C8DCCE}"/>
              </a:ext>
            </a:extLst>
          </p:cNvPr>
          <p:cNvSpPr>
            <a:spLocks noGrp="1"/>
          </p:cNvSpPr>
          <p:nvPr>
            <p:ph sz="quarter" idx="12"/>
          </p:nvPr>
        </p:nvSpPr>
        <p:spPr/>
        <p:txBody>
          <a:bodyPr/>
          <a:lstStyle/>
          <a:p>
            <a:r>
              <a:rPr lang="en-US" dirty="0"/>
              <a:t>Watch out for updates on </a:t>
            </a:r>
            <a:r>
              <a:rPr lang="en-US" dirty="0">
                <a:hlinkClick r:id="rId2"/>
              </a:rPr>
              <a:t>https://github.com/Dynatrace/AWSDevOpsTutorial</a:t>
            </a:r>
            <a:endParaRPr lang="en-US" dirty="0"/>
          </a:p>
          <a:p>
            <a:r>
              <a:rPr lang="en-US" dirty="0"/>
              <a:t>Dynatrace REST API: </a:t>
            </a:r>
            <a:r>
              <a:rPr lang="en-US" dirty="0">
                <a:hlinkClick r:id="rId3"/>
              </a:rPr>
              <a:t>https://www.dynatrace.com/support/help/dynatrace-api/</a:t>
            </a:r>
            <a:r>
              <a:rPr lang="en-US" dirty="0"/>
              <a:t> </a:t>
            </a:r>
          </a:p>
        </p:txBody>
      </p:sp>
    </p:spTree>
    <p:extLst>
      <p:ext uri="{BB962C8B-B14F-4D97-AF65-F5344CB8AC3E}">
        <p14:creationId xmlns:p14="http://schemas.microsoft.com/office/powerpoint/2010/main" val="3137123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Optional Steps</a:t>
            </a:r>
          </a:p>
        </p:txBody>
      </p:sp>
    </p:spTree>
    <p:extLst>
      <p:ext uri="{BB962C8B-B14F-4D97-AF65-F5344CB8AC3E}">
        <p14:creationId xmlns:p14="http://schemas.microsoft.com/office/powerpoint/2010/main" val="1283802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777157F-8D2C-4788-B205-3C60B588842E}"/>
              </a:ext>
            </a:extLst>
          </p:cNvPr>
          <p:cNvPicPr>
            <a:picLocks noChangeAspect="1"/>
          </p:cNvPicPr>
          <p:nvPr/>
        </p:nvPicPr>
        <p:blipFill>
          <a:blip r:embed="rId2"/>
          <a:stretch>
            <a:fillRect/>
          </a:stretch>
        </p:blipFill>
        <p:spPr>
          <a:xfrm>
            <a:off x="6247441" y="5640529"/>
            <a:ext cx="5553850" cy="1124107"/>
          </a:xfrm>
          <a:prstGeom prst="rect">
            <a:avLst/>
          </a:prstGeom>
        </p:spPr>
      </p:pic>
      <p:sp>
        <p:nvSpPr>
          <p:cNvPr id="2" name="Title 1">
            <a:extLst>
              <a:ext uri="{FF2B5EF4-FFF2-40B4-BE49-F238E27FC236}">
                <a16:creationId xmlns:a16="http://schemas.microsoft.com/office/drawing/2014/main" id="{269E07B7-C034-447B-A42E-9E7B2FA25275}"/>
              </a:ext>
            </a:extLst>
          </p:cNvPr>
          <p:cNvSpPr>
            <a:spLocks noGrp="1"/>
          </p:cNvSpPr>
          <p:nvPr>
            <p:ph type="title"/>
          </p:nvPr>
        </p:nvSpPr>
        <p:spPr/>
        <p:txBody>
          <a:bodyPr/>
          <a:lstStyle/>
          <a:p>
            <a:r>
              <a:rPr lang="en-US" dirty="0"/>
              <a:t>#2 - Prerequisites Sanity Check: Dynatrace</a:t>
            </a:r>
          </a:p>
        </p:txBody>
      </p:sp>
      <p:sp>
        <p:nvSpPr>
          <p:cNvPr id="3" name="Content Placeholder 2">
            <a:extLst>
              <a:ext uri="{FF2B5EF4-FFF2-40B4-BE49-F238E27FC236}">
                <a16:creationId xmlns:a16="http://schemas.microsoft.com/office/drawing/2014/main" id="{3771497F-3591-4155-80AE-E77985799EC6}"/>
              </a:ext>
            </a:extLst>
          </p:cNvPr>
          <p:cNvSpPr>
            <a:spLocks noGrp="1"/>
          </p:cNvSpPr>
          <p:nvPr>
            <p:ph sz="quarter" idx="12"/>
          </p:nvPr>
        </p:nvSpPr>
        <p:spPr/>
        <p:txBody>
          <a:bodyPr/>
          <a:lstStyle/>
          <a:p>
            <a:pPr marL="457200" indent="-457200">
              <a:buFont typeface="+mj-lt"/>
              <a:buAutoNum type="arabicPeriod"/>
            </a:pPr>
            <a:r>
              <a:rPr lang="en-US" dirty="0"/>
              <a:t>Login to your Dynatrace SaaS Trial we just gave you: </a:t>
            </a:r>
            <a:r>
              <a:rPr lang="en-US" dirty="0">
                <a:hlinkClick r:id="rId3"/>
              </a:rPr>
              <a:t>http://signin.dynatrace.com</a:t>
            </a:r>
            <a:endParaRPr lang="en-US" dirty="0"/>
          </a:p>
          <a:p>
            <a:pPr marL="914400" lvl="1" indent="-457200">
              <a:buFont typeface="+mj-lt"/>
              <a:buAutoNum type="arabicPeriod"/>
            </a:pPr>
            <a:r>
              <a:rPr lang="en-US" b="1" i="1" dirty="0"/>
              <a:t>Make note</a:t>
            </a:r>
            <a:r>
              <a:rPr lang="en-US" dirty="0"/>
              <a:t> of your </a:t>
            </a:r>
            <a:r>
              <a:rPr lang="en-US" b="1" i="1" dirty="0"/>
              <a:t>Dynatrace Tenant URL</a:t>
            </a:r>
            <a:endParaRPr lang="en-US" dirty="0"/>
          </a:p>
          <a:p>
            <a:pPr marL="457200" indent="-457200">
              <a:buFont typeface="+mj-lt"/>
              <a:buAutoNum type="arabicPeriod"/>
            </a:pPr>
            <a:r>
              <a:rPr lang="en-US" dirty="0"/>
              <a:t>Create an API Token. </a:t>
            </a:r>
            <a:r>
              <a:rPr lang="en-US" b="1" i="1" dirty="0"/>
              <a:t>Make note </a:t>
            </a:r>
            <a:r>
              <a:rPr lang="en-US" dirty="0"/>
              <a:t>of that </a:t>
            </a:r>
            <a:r>
              <a:rPr lang="en-US" b="1" i="1" dirty="0"/>
              <a:t>Token</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b="1" i="1" dirty="0"/>
              <a:t>Make note </a:t>
            </a:r>
            <a:r>
              <a:rPr lang="en-US" dirty="0"/>
              <a:t>of the </a:t>
            </a:r>
            <a:r>
              <a:rPr lang="en-US" b="1" i="1" dirty="0"/>
              <a:t>Agent Script Download URL (NOT INCLUDING QUOTES) </a:t>
            </a:r>
            <a:r>
              <a:rPr lang="en-US" dirty="0"/>
              <a:t>for your Tenant</a:t>
            </a:r>
          </a:p>
          <a:p>
            <a:pPr marL="914400" lvl="1" indent="-457200">
              <a:buFont typeface="+mj-lt"/>
              <a:buAutoNum type="arabicPeriod"/>
            </a:pPr>
            <a:r>
              <a:rPr lang="en-US" dirty="0"/>
              <a:t>Go to https://&lt;YOURTENANT&gt;.live.dynatrace.com/#install/agentlinux</a:t>
            </a:r>
          </a:p>
        </p:txBody>
      </p:sp>
      <p:pic>
        <p:nvPicPr>
          <p:cNvPr id="6" name="Picture 5">
            <a:extLst>
              <a:ext uri="{FF2B5EF4-FFF2-40B4-BE49-F238E27FC236}">
                <a16:creationId xmlns:a16="http://schemas.microsoft.com/office/drawing/2014/main" id="{FCDD9B31-55CE-4A0F-8768-EC65B89A5195}"/>
              </a:ext>
            </a:extLst>
          </p:cNvPr>
          <p:cNvPicPr>
            <a:picLocks noChangeAspect="1"/>
          </p:cNvPicPr>
          <p:nvPr/>
        </p:nvPicPr>
        <p:blipFill>
          <a:blip r:embed="rId4"/>
          <a:stretch>
            <a:fillRect/>
          </a:stretch>
        </p:blipFill>
        <p:spPr>
          <a:xfrm>
            <a:off x="6434137" y="1892696"/>
            <a:ext cx="4578964" cy="526654"/>
          </a:xfrm>
          <a:prstGeom prst="rect">
            <a:avLst/>
          </a:prstGeom>
        </p:spPr>
      </p:pic>
      <p:pic>
        <p:nvPicPr>
          <p:cNvPr id="7" name="Picture 6">
            <a:extLst>
              <a:ext uri="{FF2B5EF4-FFF2-40B4-BE49-F238E27FC236}">
                <a16:creationId xmlns:a16="http://schemas.microsoft.com/office/drawing/2014/main" id="{01E44338-67B8-4177-8BDC-AE31CDB64958}"/>
              </a:ext>
            </a:extLst>
          </p:cNvPr>
          <p:cNvPicPr>
            <a:picLocks noChangeAspect="1"/>
          </p:cNvPicPr>
          <p:nvPr/>
        </p:nvPicPr>
        <p:blipFill>
          <a:blip r:embed="rId5"/>
          <a:stretch>
            <a:fillRect/>
          </a:stretch>
        </p:blipFill>
        <p:spPr>
          <a:xfrm>
            <a:off x="1487563" y="2736849"/>
            <a:ext cx="4370676" cy="2000250"/>
          </a:xfrm>
          <a:prstGeom prst="rect">
            <a:avLst/>
          </a:prstGeom>
        </p:spPr>
      </p:pic>
      <p:pic>
        <p:nvPicPr>
          <p:cNvPr id="8" name="Picture 7">
            <a:extLst>
              <a:ext uri="{FF2B5EF4-FFF2-40B4-BE49-F238E27FC236}">
                <a16:creationId xmlns:a16="http://schemas.microsoft.com/office/drawing/2014/main" id="{54DDE545-423C-445C-9E32-E6122F460EB4}"/>
              </a:ext>
            </a:extLst>
          </p:cNvPr>
          <p:cNvPicPr>
            <a:picLocks noChangeAspect="1"/>
          </p:cNvPicPr>
          <p:nvPr/>
        </p:nvPicPr>
        <p:blipFill>
          <a:blip r:embed="rId6"/>
          <a:stretch>
            <a:fillRect/>
          </a:stretch>
        </p:blipFill>
        <p:spPr>
          <a:xfrm>
            <a:off x="6357936" y="3193255"/>
            <a:ext cx="3381375" cy="942975"/>
          </a:xfrm>
          <a:prstGeom prst="rect">
            <a:avLst/>
          </a:prstGeom>
        </p:spPr>
      </p:pic>
      <p:sp>
        <p:nvSpPr>
          <p:cNvPr id="9" name="Rectangle: Rounded Corners 8">
            <a:extLst>
              <a:ext uri="{FF2B5EF4-FFF2-40B4-BE49-F238E27FC236}">
                <a16:creationId xmlns:a16="http://schemas.microsoft.com/office/drawing/2014/main" id="{AB21A5A3-4481-4267-ACD3-39558F7AEE3C}"/>
              </a:ext>
            </a:extLst>
          </p:cNvPr>
          <p:cNvSpPr/>
          <p:nvPr/>
        </p:nvSpPr>
        <p:spPr>
          <a:xfrm>
            <a:off x="7714678" y="1932606"/>
            <a:ext cx="3298423" cy="401019"/>
          </a:xfrm>
          <a:prstGeom prst="roundRect">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0" name="Rectangle: Rounded Corners 9">
            <a:extLst>
              <a:ext uri="{FF2B5EF4-FFF2-40B4-BE49-F238E27FC236}">
                <a16:creationId xmlns:a16="http://schemas.microsoft.com/office/drawing/2014/main" id="{682CDE5B-0F0C-4F97-9B90-E5FC07943A33}"/>
              </a:ext>
            </a:extLst>
          </p:cNvPr>
          <p:cNvSpPr/>
          <p:nvPr/>
        </p:nvSpPr>
        <p:spPr>
          <a:xfrm>
            <a:off x="6572250" y="3640531"/>
            <a:ext cx="1800225" cy="333997"/>
          </a:xfrm>
          <a:prstGeom prst="roundRect">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1" name="Arrow: Down 10">
            <a:extLst>
              <a:ext uri="{FF2B5EF4-FFF2-40B4-BE49-F238E27FC236}">
                <a16:creationId xmlns:a16="http://schemas.microsoft.com/office/drawing/2014/main" id="{8F32A536-5953-4189-A656-D0DAA927973A}"/>
              </a:ext>
            </a:extLst>
          </p:cNvPr>
          <p:cNvSpPr/>
          <p:nvPr/>
        </p:nvSpPr>
        <p:spPr>
          <a:xfrm flipV="1">
            <a:off x="8577834" y="2333625"/>
            <a:ext cx="484632" cy="48815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2" name="Arrow: Down 11">
            <a:extLst>
              <a:ext uri="{FF2B5EF4-FFF2-40B4-BE49-F238E27FC236}">
                <a16:creationId xmlns:a16="http://schemas.microsoft.com/office/drawing/2014/main" id="{400CC9F1-BB6E-4DD9-B4D4-443B8A98C108}"/>
              </a:ext>
            </a:extLst>
          </p:cNvPr>
          <p:cNvSpPr/>
          <p:nvPr/>
        </p:nvSpPr>
        <p:spPr>
          <a:xfrm flipV="1">
            <a:off x="7230046" y="3965859"/>
            <a:ext cx="484632" cy="48815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cxnSp>
        <p:nvCxnSpPr>
          <p:cNvPr id="15" name="Straight Connector 14">
            <a:extLst>
              <a:ext uri="{FF2B5EF4-FFF2-40B4-BE49-F238E27FC236}">
                <a16:creationId xmlns:a16="http://schemas.microsoft.com/office/drawing/2014/main" id="{131D9621-AC50-464C-B75F-14B102A5C8EF}"/>
              </a:ext>
            </a:extLst>
          </p:cNvPr>
          <p:cNvCxnSpPr>
            <a:cxnSpLocks/>
          </p:cNvCxnSpPr>
          <p:nvPr/>
        </p:nvCxnSpPr>
        <p:spPr>
          <a:xfrm>
            <a:off x="9639300" y="6192979"/>
            <a:ext cx="2047875" cy="0"/>
          </a:xfrm>
          <a:prstGeom prst="lin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a:extLst>
              <a:ext uri="{FF2B5EF4-FFF2-40B4-BE49-F238E27FC236}">
                <a16:creationId xmlns:a16="http://schemas.microsoft.com/office/drawing/2014/main" id="{963F5329-45DF-4BA6-9508-6117C5E9A55F}"/>
              </a:ext>
            </a:extLst>
          </p:cNvPr>
          <p:cNvCxnSpPr>
            <a:cxnSpLocks/>
          </p:cNvCxnSpPr>
          <p:nvPr/>
        </p:nvCxnSpPr>
        <p:spPr>
          <a:xfrm>
            <a:off x="6434137" y="6412054"/>
            <a:ext cx="5253038" cy="0"/>
          </a:xfrm>
          <a:prstGeom prst="lin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02201251-A30A-4498-A03A-9C150B02413A}"/>
              </a:ext>
            </a:extLst>
          </p:cNvPr>
          <p:cNvCxnSpPr>
            <a:cxnSpLocks/>
          </p:cNvCxnSpPr>
          <p:nvPr/>
        </p:nvCxnSpPr>
        <p:spPr>
          <a:xfrm>
            <a:off x="6448424" y="6602554"/>
            <a:ext cx="2819401" cy="0"/>
          </a:xfrm>
          <a:prstGeom prst="lin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158616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A19FB2-4ACF-4C3C-A40F-5CDED45E80F1}"/>
              </a:ext>
            </a:extLst>
          </p:cNvPr>
          <p:cNvSpPr>
            <a:spLocks noGrp="1"/>
          </p:cNvSpPr>
          <p:nvPr>
            <p:ph type="title"/>
          </p:nvPr>
        </p:nvSpPr>
        <p:spPr/>
        <p:txBody>
          <a:bodyPr/>
          <a:lstStyle/>
          <a:p>
            <a:r>
              <a:rPr lang="en-US" dirty="0"/>
              <a:t>Service Naming Rules: Distinguish services between Staging and Production</a:t>
            </a:r>
          </a:p>
        </p:txBody>
      </p:sp>
      <p:pic>
        <p:nvPicPr>
          <p:cNvPr id="6" name="Picture 5">
            <a:extLst>
              <a:ext uri="{FF2B5EF4-FFF2-40B4-BE49-F238E27FC236}">
                <a16:creationId xmlns:a16="http://schemas.microsoft.com/office/drawing/2014/main" id="{F49F4522-5D42-439E-810F-998D1668B26A}"/>
              </a:ext>
            </a:extLst>
          </p:cNvPr>
          <p:cNvPicPr>
            <a:picLocks noChangeAspect="1"/>
          </p:cNvPicPr>
          <p:nvPr/>
        </p:nvPicPr>
        <p:blipFill>
          <a:blip r:embed="rId2"/>
          <a:stretch>
            <a:fillRect/>
          </a:stretch>
        </p:blipFill>
        <p:spPr>
          <a:xfrm>
            <a:off x="1278384" y="1240459"/>
            <a:ext cx="9883806" cy="5514877"/>
          </a:xfrm>
          <a:prstGeom prst="rect">
            <a:avLst/>
          </a:prstGeom>
        </p:spPr>
      </p:pic>
      <p:sp>
        <p:nvSpPr>
          <p:cNvPr id="7" name="Arrow: Right 6">
            <a:extLst>
              <a:ext uri="{FF2B5EF4-FFF2-40B4-BE49-F238E27FC236}">
                <a16:creationId xmlns:a16="http://schemas.microsoft.com/office/drawing/2014/main" id="{8D87E135-0DE6-4C9B-BEA2-EC28D0A23A6B}"/>
              </a:ext>
            </a:extLst>
          </p:cNvPr>
          <p:cNvSpPr/>
          <p:nvPr/>
        </p:nvSpPr>
        <p:spPr>
          <a:xfrm>
            <a:off x="477174" y="4606829"/>
            <a:ext cx="981074"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8" name="Arrow: Right 7">
            <a:extLst>
              <a:ext uri="{FF2B5EF4-FFF2-40B4-BE49-F238E27FC236}">
                <a16:creationId xmlns:a16="http://schemas.microsoft.com/office/drawing/2014/main" id="{6939CEE8-E05F-46EF-8EE0-A30F4F9B2301}"/>
              </a:ext>
            </a:extLst>
          </p:cNvPr>
          <p:cNvSpPr/>
          <p:nvPr/>
        </p:nvSpPr>
        <p:spPr>
          <a:xfrm flipH="1">
            <a:off x="4152898" y="2149379"/>
            <a:ext cx="93345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sp>
        <p:nvSpPr>
          <p:cNvPr id="9" name="Arrow: Right 8">
            <a:extLst>
              <a:ext uri="{FF2B5EF4-FFF2-40B4-BE49-F238E27FC236}">
                <a16:creationId xmlns:a16="http://schemas.microsoft.com/office/drawing/2014/main" id="{879E3408-A0B1-4F00-8455-A7870E3BFD78}"/>
              </a:ext>
            </a:extLst>
          </p:cNvPr>
          <p:cNvSpPr/>
          <p:nvPr/>
        </p:nvSpPr>
        <p:spPr>
          <a:xfrm flipH="1">
            <a:off x="5791197" y="3905250"/>
            <a:ext cx="4495802" cy="65347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Calibri Light" charset="0"/>
                <a:ea typeface="Calibri Light" charset="0"/>
                <a:cs typeface="Calibri Light" charset="0"/>
              </a:rPr>
              <a:t>DEPLOYMENT_GROUP_NAME/Detected </a:t>
            </a:r>
            <a:r>
              <a:rPr lang="en-US" sz="1400" dirty="0" err="1">
                <a:latin typeface="Calibri Light" charset="0"/>
                <a:ea typeface="Calibri Light" charset="0"/>
                <a:cs typeface="Calibri Light" charset="0"/>
              </a:rPr>
              <a:t>ServiceName</a:t>
            </a:r>
            <a:endParaRPr lang="en-US" sz="1400" dirty="0">
              <a:latin typeface="Calibri Light" charset="0"/>
              <a:ea typeface="Calibri Light" charset="0"/>
              <a:cs typeface="Calibri Light" charset="0"/>
            </a:endParaRPr>
          </a:p>
        </p:txBody>
      </p:sp>
      <p:sp>
        <p:nvSpPr>
          <p:cNvPr id="10" name="Arrow: Right 9">
            <a:extLst>
              <a:ext uri="{FF2B5EF4-FFF2-40B4-BE49-F238E27FC236}">
                <a16:creationId xmlns:a16="http://schemas.microsoft.com/office/drawing/2014/main" id="{60A15547-42B8-486C-B40D-33EA8465E1FA}"/>
              </a:ext>
            </a:extLst>
          </p:cNvPr>
          <p:cNvSpPr/>
          <p:nvPr/>
        </p:nvSpPr>
        <p:spPr>
          <a:xfrm flipH="1">
            <a:off x="4857746" y="3552259"/>
            <a:ext cx="93345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a:t>
            </a:r>
          </a:p>
        </p:txBody>
      </p:sp>
      <p:sp>
        <p:nvSpPr>
          <p:cNvPr id="11" name="Arrow: Right 10">
            <a:extLst>
              <a:ext uri="{FF2B5EF4-FFF2-40B4-BE49-F238E27FC236}">
                <a16:creationId xmlns:a16="http://schemas.microsoft.com/office/drawing/2014/main" id="{FC989A81-587A-49A1-AA87-7B84358731E9}"/>
              </a:ext>
            </a:extLst>
          </p:cNvPr>
          <p:cNvSpPr/>
          <p:nvPr/>
        </p:nvSpPr>
        <p:spPr>
          <a:xfrm flipH="1">
            <a:off x="5753559" y="5467452"/>
            <a:ext cx="4533439"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Calibri Light" charset="0"/>
                <a:ea typeface="Calibri Light" charset="0"/>
                <a:cs typeface="Calibri Light" charset="0"/>
              </a:rPr>
              <a:t>Only when DEPLOYMENT_GROUP_NAME exists</a:t>
            </a:r>
          </a:p>
        </p:txBody>
      </p:sp>
    </p:spTree>
    <p:extLst>
      <p:ext uri="{BB962C8B-B14F-4D97-AF65-F5344CB8AC3E}">
        <p14:creationId xmlns:p14="http://schemas.microsoft.com/office/powerpoint/2010/main" val="3167896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97BC-AAC6-46F8-970E-FD9D8ECE2C00}"/>
              </a:ext>
            </a:extLst>
          </p:cNvPr>
          <p:cNvSpPr>
            <a:spLocks noGrp="1"/>
          </p:cNvSpPr>
          <p:nvPr>
            <p:ph type="title"/>
          </p:nvPr>
        </p:nvSpPr>
        <p:spPr/>
        <p:txBody>
          <a:bodyPr/>
          <a:lstStyle/>
          <a:p>
            <a:r>
              <a:rPr lang="en-US" dirty="0"/>
              <a:t>Here is the result! Nicer Service Names!</a:t>
            </a:r>
          </a:p>
        </p:txBody>
      </p:sp>
      <p:pic>
        <p:nvPicPr>
          <p:cNvPr id="12" name="Picture 11">
            <a:extLst>
              <a:ext uri="{FF2B5EF4-FFF2-40B4-BE49-F238E27FC236}">
                <a16:creationId xmlns:a16="http://schemas.microsoft.com/office/drawing/2014/main" id="{637F099D-A29F-4882-BF60-5F54BDA0165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06235" y="3476608"/>
            <a:ext cx="4679950" cy="2177712"/>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CCAF4C07-64A5-418A-9BDC-42458BAC24A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697771" y="3489760"/>
            <a:ext cx="4679950" cy="2164560"/>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55F533E6-F189-4B60-AF8E-BEA10A0538A7}"/>
              </a:ext>
            </a:extLst>
          </p:cNvPr>
          <p:cNvPicPr>
            <a:picLocks noChangeAspect="1"/>
          </p:cNvPicPr>
          <p:nvPr/>
        </p:nvPicPr>
        <p:blipFill>
          <a:blip r:embed="rId4"/>
          <a:stretch>
            <a:fillRect/>
          </a:stretch>
        </p:blipFill>
        <p:spPr>
          <a:xfrm>
            <a:off x="4810797" y="1422950"/>
            <a:ext cx="3049952" cy="1258105"/>
          </a:xfrm>
          <a:prstGeom prst="rect">
            <a:avLst/>
          </a:prstGeom>
          <a:ln>
            <a:noFill/>
          </a:ln>
          <a:effectLst>
            <a:outerShdw blurRad="292100" dist="139700" dir="2700000" algn="tl" rotWithShape="0">
              <a:srgbClr val="333333">
                <a:alpha val="65000"/>
              </a:srgbClr>
            </a:outerShdw>
          </a:effectLst>
        </p:spPr>
      </p:pic>
      <p:sp>
        <p:nvSpPr>
          <p:cNvPr id="15" name="Arrow: Right 14">
            <a:extLst>
              <a:ext uri="{FF2B5EF4-FFF2-40B4-BE49-F238E27FC236}">
                <a16:creationId xmlns:a16="http://schemas.microsoft.com/office/drawing/2014/main" id="{B66F53DB-2981-48D7-9B1C-B6ED87670400}"/>
              </a:ext>
            </a:extLst>
          </p:cNvPr>
          <p:cNvSpPr/>
          <p:nvPr/>
        </p:nvSpPr>
        <p:spPr>
          <a:xfrm rot="2842614">
            <a:off x="6861967" y="2836515"/>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6" name="Arrow: Right 15">
            <a:extLst>
              <a:ext uri="{FF2B5EF4-FFF2-40B4-BE49-F238E27FC236}">
                <a16:creationId xmlns:a16="http://schemas.microsoft.com/office/drawing/2014/main" id="{AB8E0B65-3AF2-41FF-9D62-E53EF91213AB}"/>
              </a:ext>
            </a:extLst>
          </p:cNvPr>
          <p:cNvSpPr/>
          <p:nvPr/>
        </p:nvSpPr>
        <p:spPr>
          <a:xfrm rot="8028148">
            <a:off x="4098204" y="2839774"/>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Tree>
    <p:extLst>
      <p:ext uri="{BB962C8B-B14F-4D97-AF65-F5344CB8AC3E}">
        <p14:creationId xmlns:p14="http://schemas.microsoft.com/office/powerpoint/2010/main" val="14076688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3BA3B-E8CA-4991-AF7D-7F33FC71C392}"/>
              </a:ext>
            </a:extLst>
          </p:cNvPr>
          <p:cNvSpPr>
            <a:spLocks noGrp="1"/>
          </p:cNvSpPr>
          <p:nvPr>
            <p:ph type="title"/>
          </p:nvPr>
        </p:nvSpPr>
        <p:spPr/>
        <p:txBody>
          <a:bodyPr/>
          <a:lstStyle/>
          <a:p>
            <a:r>
              <a:rPr lang="en-US" dirty="0"/>
              <a:t>Log Rule Events: Automated Problem Detection based on custom Log Messages</a:t>
            </a:r>
          </a:p>
        </p:txBody>
      </p:sp>
      <p:pic>
        <p:nvPicPr>
          <p:cNvPr id="5" name="Picture 4">
            <a:extLst>
              <a:ext uri="{FF2B5EF4-FFF2-40B4-BE49-F238E27FC236}">
                <a16:creationId xmlns:a16="http://schemas.microsoft.com/office/drawing/2014/main" id="{88E94784-99FB-451F-9C13-B1598F6A4D22}"/>
              </a:ext>
            </a:extLst>
          </p:cNvPr>
          <p:cNvPicPr>
            <a:picLocks noChangeAspect="1"/>
          </p:cNvPicPr>
          <p:nvPr/>
        </p:nvPicPr>
        <p:blipFill>
          <a:blip r:embed="rId2"/>
          <a:stretch>
            <a:fillRect/>
          </a:stretch>
        </p:blipFill>
        <p:spPr>
          <a:xfrm>
            <a:off x="1019489" y="1314822"/>
            <a:ext cx="10132381" cy="5307144"/>
          </a:xfrm>
          <a:prstGeom prst="rect">
            <a:avLst/>
          </a:prstGeom>
        </p:spPr>
      </p:pic>
      <p:sp>
        <p:nvSpPr>
          <p:cNvPr id="6" name="Arrow: Right 5">
            <a:extLst>
              <a:ext uri="{FF2B5EF4-FFF2-40B4-BE49-F238E27FC236}">
                <a16:creationId xmlns:a16="http://schemas.microsoft.com/office/drawing/2014/main" id="{32C2FB38-C94A-49D6-B5A2-65675D6E95AE}"/>
              </a:ext>
            </a:extLst>
          </p:cNvPr>
          <p:cNvSpPr/>
          <p:nvPr/>
        </p:nvSpPr>
        <p:spPr>
          <a:xfrm rot="21259942" flipH="1">
            <a:off x="8227438" y="4867234"/>
            <a:ext cx="242636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 Access Log Files</a:t>
            </a:r>
          </a:p>
        </p:txBody>
      </p:sp>
    </p:spTree>
    <p:extLst>
      <p:ext uri="{BB962C8B-B14F-4D97-AF65-F5344CB8AC3E}">
        <p14:creationId xmlns:p14="http://schemas.microsoft.com/office/powerpoint/2010/main" val="8579480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3590-C410-4099-874C-D897CDF1E34C}"/>
              </a:ext>
            </a:extLst>
          </p:cNvPr>
          <p:cNvSpPr>
            <a:spLocks noGrp="1"/>
          </p:cNvSpPr>
          <p:nvPr>
            <p:ph type="title"/>
          </p:nvPr>
        </p:nvSpPr>
        <p:spPr/>
        <p:txBody>
          <a:bodyPr/>
          <a:lstStyle/>
          <a:p>
            <a:r>
              <a:rPr lang="en-US" dirty="0"/>
              <a:t>Log Rule Events: Automated Problem Detection based on custom Log Messages</a:t>
            </a:r>
          </a:p>
        </p:txBody>
      </p:sp>
      <p:pic>
        <p:nvPicPr>
          <p:cNvPr id="5" name="Picture 4">
            <a:extLst>
              <a:ext uri="{FF2B5EF4-FFF2-40B4-BE49-F238E27FC236}">
                <a16:creationId xmlns:a16="http://schemas.microsoft.com/office/drawing/2014/main" id="{CF8F90CD-2071-437E-9F88-0122D96F0CDD}"/>
              </a:ext>
            </a:extLst>
          </p:cNvPr>
          <p:cNvPicPr>
            <a:picLocks noChangeAspect="1"/>
          </p:cNvPicPr>
          <p:nvPr/>
        </p:nvPicPr>
        <p:blipFill>
          <a:blip r:embed="rId2"/>
          <a:stretch>
            <a:fillRect/>
          </a:stretch>
        </p:blipFill>
        <p:spPr>
          <a:xfrm>
            <a:off x="1012009" y="1240459"/>
            <a:ext cx="10460854" cy="5572243"/>
          </a:xfrm>
          <a:prstGeom prst="rect">
            <a:avLst/>
          </a:prstGeom>
        </p:spPr>
      </p:pic>
      <p:sp>
        <p:nvSpPr>
          <p:cNvPr id="6" name="Arrow: Right 5">
            <a:extLst>
              <a:ext uri="{FF2B5EF4-FFF2-40B4-BE49-F238E27FC236}">
                <a16:creationId xmlns:a16="http://schemas.microsoft.com/office/drawing/2014/main" id="{DD7AF68A-BA74-494C-B58F-C9EC899C4EE4}"/>
              </a:ext>
            </a:extLst>
          </p:cNvPr>
          <p:cNvSpPr/>
          <p:nvPr/>
        </p:nvSpPr>
        <p:spPr>
          <a:xfrm rot="20979844" flipH="1">
            <a:off x="5586314" y="4437755"/>
            <a:ext cx="4680284" cy="107128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Error Log Messages. You can simulate them by executing /</a:t>
            </a:r>
            <a:r>
              <a:rPr lang="en-US" dirty="0" err="1">
                <a:latin typeface="Calibri Light" charset="0"/>
                <a:ea typeface="Calibri Light" charset="0"/>
                <a:cs typeface="Calibri Light" charset="0"/>
              </a:rPr>
              <a:t>api</a:t>
            </a:r>
            <a:r>
              <a:rPr lang="en-US" dirty="0">
                <a:latin typeface="Calibri Light" charset="0"/>
                <a:ea typeface="Calibri Light" charset="0"/>
                <a:cs typeface="Calibri Light" charset="0"/>
              </a:rPr>
              <a:t>/</a:t>
            </a:r>
            <a:r>
              <a:rPr lang="en-US" dirty="0" err="1">
                <a:latin typeface="Calibri Light" charset="0"/>
                <a:ea typeface="Calibri Light" charset="0"/>
                <a:cs typeface="Calibri Light" charset="0"/>
              </a:rPr>
              <a:t>causeerror</a:t>
            </a:r>
            <a:endParaRPr lang="en-US" dirty="0">
              <a:latin typeface="Calibri Light" charset="0"/>
              <a:ea typeface="Calibri Light" charset="0"/>
              <a:cs typeface="Calibri Light" charset="0"/>
            </a:endParaRPr>
          </a:p>
        </p:txBody>
      </p:sp>
    </p:spTree>
    <p:extLst>
      <p:ext uri="{BB962C8B-B14F-4D97-AF65-F5344CB8AC3E}">
        <p14:creationId xmlns:p14="http://schemas.microsoft.com/office/powerpoint/2010/main" val="34501943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944A1-2BA0-4E26-AB28-984B54139AB7}"/>
              </a:ext>
            </a:extLst>
          </p:cNvPr>
          <p:cNvSpPr>
            <a:spLocks noGrp="1"/>
          </p:cNvSpPr>
          <p:nvPr>
            <p:ph type="title"/>
          </p:nvPr>
        </p:nvSpPr>
        <p:spPr/>
        <p:txBody>
          <a:bodyPr/>
          <a:lstStyle/>
          <a:p>
            <a:r>
              <a:rPr lang="en-US" dirty="0"/>
              <a:t>Log Rule Events: Automated Problem Detection based on custom Log Messages</a:t>
            </a:r>
          </a:p>
        </p:txBody>
      </p:sp>
      <p:pic>
        <p:nvPicPr>
          <p:cNvPr id="5" name="Picture 4">
            <a:extLst>
              <a:ext uri="{FF2B5EF4-FFF2-40B4-BE49-F238E27FC236}">
                <a16:creationId xmlns:a16="http://schemas.microsoft.com/office/drawing/2014/main" id="{86FA7AA7-4693-42C0-9C09-D09D207F0F52}"/>
              </a:ext>
            </a:extLst>
          </p:cNvPr>
          <p:cNvPicPr>
            <a:picLocks noChangeAspect="1"/>
          </p:cNvPicPr>
          <p:nvPr/>
        </p:nvPicPr>
        <p:blipFill>
          <a:blip r:embed="rId2"/>
          <a:stretch>
            <a:fillRect/>
          </a:stretch>
        </p:blipFill>
        <p:spPr>
          <a:xfrm>
            <a:off x="780514" y="1806942"/>
            <a:ext cx="10610332" cy="4334073"/>
          </a:xfrm>
          <a:prstGeom prst="rect">
            <a:avLst/>
          </a:prstGeom>
        </p:spPr>
      </p:pic>
      <p:sp>
        <p:nvSpPr>
          <p:cNvPr id="6" name="Arrow: Right 5">
            <a:extLst>
              <a:ext uri="{FF2B5EF4-FFF2-40B4-BE49-F238E27FC236}">
                <a16:creationId xmlns:a16="http://schemas.microsoft.com/office/drawing/2014/main" id="{638DFF23-9EA6-4069-BD5C-A310F4FB982D}"/>
              </a:ext>
            </a:extLst>
          </p:cNvPr>
          <p:cNvSpPr/>
          <p:nvPr/>
        </p:nvSpPr>
        <p:spPr>
          <a:xfrm rot="21259942" flipH="1">
            <a:off x="2666251" y="2207805"/>
            <a:ext cx="3966052"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 Define filter for that log message</a:t>
            </a:r>
          </a:p>
        </p:txBody>
      </p:sp>
      <p:sp>
        <p:nvSpPr>
          <p:cNvPr id="7" name="Arrow: Right 6">
            <a:extLst>
              <a:ext uri="{FF2B5EF4-FFF2-40B4-BE49-F238E27FC236}">
                <a16:creationId xmlns:a16="http://schemas.microsoft.com/office/drawing/2014/main" id="{3CE31160-05AC-48B7-AB2A-8DA5E40B4826}"/>
              </a:ext>
            </a:extLst>
          </p:cNvPr>
          <p:cNvSpPr/>
          <p:nvPr/>
        </p:nvSpPr>
        <p:spPr>
          <a:xfrm rot="21259942" flipH="1">
            <a:off x="5415784" y="5021368"/>
            <a:ext cx="3769792" cy="114249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 Validate filter works (click on Display Log first)</a:t>
            </a:r>
          </a:p>
        </p:txBody>
      </p:sp>
      <p:sp>
        <p:nvSpPr>
          <p:cNvPr id="8" name="Arrow: Right 7">
            <a:extLst>
              <a:ext uri="{FF2B5EF4-FFF2-40B4-BE49-F238E27FC236}">
                <a16:creationId xmlns:a16="http://schemas.microsoft.com/office/drawing/2014/main" id="{AFFB64C3-A188-4AB5-B597-E5069E375B43}"/>
              </a:ext>
            </a:extLst>
          </p:cNvPr>
          <p:cNvSpPr/>
          <p:nvPr/>
        </p:nvSpPr>
        <p:spPr>
          <a:xfrm rot="20376948" flipH="1">
            <a:off x="9163293" y="2614685"/>
            <a:ext cx="1838075" cy="66734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 Define Event</a:t>
            </a:r>
          </a:p>
        </p:txBody>
      </p:sp>
    </p:spTree>
    <p:extLst>
      <p:ext uri="{BB962C8B-B14F-4D97-AF65-F5344CB8AC3E}">
        <p14:creationId xmlns:p14="http://schemas.microsoft.com/office/powerpoint/2010/main" val="8050608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E29E-F010-4BB1-8839-F8BC0E0FCE4D}"/>
              </a:ext>
            </a:extLst>
          </p:cNvPr>
          <p:cNvSpPr>
            <a:spLocks noGrp="1"/>
          </p:cNvSpPr>
          <p:nvPr>
            <p:ph type="title"/>
          </p:nvPr>
        </p:nvSpPr>
        <p:spPr/>
        <p:txBody>
          <a:bodyPr/>
          <a:lstStyle/>
          <a:p>
            <a:r>
              <a:rPr lang="en-US" dirty="0"/>
              <a:t>Log Rule Events: Automated Problem Detection based on custom Log Messages</a:t>
            </a:r>
          </a:p>
        </p:txBody>
      </p:sp>
      <p:pic>
        <p:nvPicPr>
          <p:cNvPr id="5" name="Picture 4">
            <a:extLst>
              <a:ext uri="{FF2B5EF4-FFF2-40B4-BE49-F238E27FC236}">
                <a16:creationId xmlns:a16="http://schemas.microsoft.com/office/drawing/2014/main" id="{99A8078D-4F36-4AE2-8738-794A671B427C}"/>
              </a:ext>
            </a:extLst>
          </p:cNvPr>
          <p:cNvPicPr>
            <a:picLocks noChangeAspect="1"/>
          </p:cNvPicPr>
          <p:nvPr/>
        </p:nvPicPr>
        <p:blipFill>
          <a:blip r:embed="rId2"/>
          <a:stretch>
            <a:fillRect/>
          </a:stretch>
        </p:blipFill>
        <p:spPr>
          <a:xfrm>
            <a:off x="1833880" y="1240459"/>
            <a:ext cx="8503600" cy="5527652"/>
          </a:xfrm>
          <a:prstGeom prst="rect">
            <a:avLst/>
          </a:prstGeom>
        </p:spPr>
      </p:pic>
      <p:sp>
        <p:nvSpPr>
          <p:cNvPr id="6" name="Arrow: Right 5">
            <a:extLst>
              <a:ext uri="{FF2B5EF4-FFF2-40B4-BE49-F238E27FC236}">
                <a16:creationId xmlns:a16="http://schemas.microsoft.com/office/drawing/2014/main" id="{36C71D76-7977-4B79-9F7B-BE1132A1D217}"/>
              </a:ext>
            </a:extLst>
          </p:cNvPr>
          <p:cNvSpPr/>
          <p:nvPr/>
        </p:nvSpPr>
        <p:spPr>
          <a:xfrm rot="21259942" flipH="1">
            <a:off x="3993247" y="1724907"/>
            <a:ext cx="223911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 Define a Name</a:t>
            </a:r>
          </a:p>
        </p:txBody>
      </p:sp>
      <p:sp>
        <p:nvSpPr>
          <p:cNvPr id="7" name="Arrow: Right 6">
            <a:extLst>
              <a:ext uri="{FF2B5EF4-FFF2-40B4-BE49-F238E27FC236}">
                <a16:creationId xmlns:a16="http://schemas.microsoft.com/office/drawing/2014/main" id="{3E98D9D0-2A01-4BDA-A4F7-097AB90455EB}"/>
              </a:ext>
            </a:extLst>
          </p:cNvPr>
          <p:cNvSpPr/>
          <p:nvPr/>
        </p:nvSpPr>
        <p:spPr>
          <a:xfrm rot="21259942" flipH="1">
            <a:off x="6211138" y="2160540"/>
            <a:ext cx="3970377" cy="111920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 Create Log Problem if we have more than 0 </a:t>
            </a:r>
            <a:r>
              <a:rPr lang="en-US" dirty="0" err="1">
                <a:latin typeface="Calibri Light" charset="0"/>
                <a:ea typeface="Calibri Light" charset="0"/>
                <a:cs typeface="Calibri Light" charset="0"/>
              </a:rPr>
              <a:t>occurences</a:t>
            </a:r>
            <a:endParaRPr lang="en-US" dirty="0">
              <a:latin typeface="Calibri Light" charset="0"/>
              <a:ea typeface="Calibri Light" charset="0"/>
              <a:cs typeface="Calibri Light" charset="0"/>
            </a:endParaRPr>
          </a:p>
        </p:txBody>
      </p:sp>
      <p:sp>
        <p:nvSpPr>
          <p:cNvPr id="8" name="Arrow: Right 7">
            <a:extLst>
              <a:ext uri="{FF2B5EF4-FFF2-40B4-BE49-F238E27FC236}">
                <a16:creationId xmlns:a16="http://schemas.microsoft.com/office/drawing/2014/main" id="{CBDFD8A7-C177-4E48-9036-B75F9F02B627}"/>
              </a:ext>
            </a:extLst>
          </p:cNvPr>
          <p:cNvSpPr/>
          <p:nvPr/>
        </p:nvSpPr>
        <p:spPr>
          <a:xfrm rot="21259942" flipH="1">
            <a:off x="4309227" y="4622440"/>
            <a:ext cx="2709343" cy="140974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 Select log file from Production and Staging</a:t>
            </a:r>
          </a:p>
        </p:txBody>
      </p:sp>
      <p:sp>
        <p:nvSpPr>
          <p:cNvPr id="9" name="Arrow: Right 8">
            <a:extLst>
              <a:ext uri="{FF2B5EF4-FFF2-40B4-BE49-F238E27FC236}">
                <a16:creationId xmlns:a16="http://schemas.microsoft.com/office/drawing/2014/main" id="{8ADFF5DD-7A5E-4F91-9144-23DEC7E77A92}"/>
              </a:ext>
            </a:extLst>
          </p:cNvPr>
          <p:cNvSpPr/>
          <p:nvPr/>
        </p:nvSpPr>
        <p:spPr>
          <a:xfrm rot="21259942" flipH="1">
            <a:off x="2531132" y="6318496"/>
            <a:ext cx="1135233"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#4 Save</a:t>
            </a:r>
          </a:p>
        </p:txBody>
      </p:sp>
    </p:spTree>
    <p:extLst>
      <p:ext uri="{BB962C8B-B14F-4D97-AF65-F5344CB8AC3E}">
        <p14:creationId xmlns:p14="http://schemas.microsoft.com/office/powerpoint/2010/main" val="34736263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1C11-A12C-42AE-837A-DED166273E8A}"/>
              </a:ext>
            </a:extLst>
          </p:cNvPr>
          <p:cNvSpPr>
            <a:spLocks noGrp="1"/>
          </p:cNvSpPr>
          <p:nvPr>
            <p:ph type="title"/>
          </p:nvPr>
        </p:nvSpPr>
        <p:spPr/>
        <p:txBody>
          <a:bodyPr/>
          <a:lstStyle/>
          <a:p>
            <a:r>
              <a:rPr lang="en-US" dirty="0"/>
              <a:t>Log Rule Events: Automated Problem Detection based on custom Log Messages</a:t>
            </a:r>
          </a:p>
        </p:txBody>
      </p:sp>
      <p:pic>
        <p:nvPicPr>
          <p:cNvPr id="5" name="Picture 4">
            <a:extLst>
              <a:ext uri="{FF2B5EF4-FFF2-40B4-BE49-F238E27FC236}">
                <a16:creationId xmlns:a16="http://schemas.microsoft.com/office/drawing/2014/main" id="{BF680ABA-E4CD-4A79-A103-34345660D395}"/>
              </a:ext>
            </a:extLst>
          </p:cNvPr>
          <p:cNvPicPr>
            <a:picLocks noChangeAspect="1"/>
          </p:cNvPicPr>
          <p:nvPr/>
        </p:nvPicPr>
        <p:blipFill>
          <a:blip r:embed="rId2"/>
          <a:stretch>
            <a:fillRect/>
          </a:stretch>
        </p:blipFill>
        <p:spPr>
          <a:xfrm>
            <a:off x="1170094" y="1354912"/>
            <a:ext cx="9831172" cy="5249008"/>
          </a:xfrm>
          <a:prstGeom prst="rect">
            <a:avLst/>
          </a:prstGeom>
        </p:spPr>
      </p:pic>
      <p:sp>
        <p:nvSpPr>
          <p:cNvPr id="6" name="Arrow: Right 5">
            <a:extLst>
              <a:ext uri="{FF2B5EF4-FFF2-40B4-BE49-F238E27FC236}">
                <a16:creationId xmlns:a16="http://schemas.microsoft.com/office/drawing/2014/main" id="{BAE64D5E-75C2-462F-A9B5-A164E0F24F66}"/>
              </a:ext>
            </a:extLst>
          </p:cNvPr>
          <p:cNvSpPr/>
          <p:nvPr/>
        </p:nvSpPr>
        <p:spPr>
          <a:xfrm rot="21259942" flipH="1">
            <a:off x="7465200" y="1079584"/>
            <a:ext cx="3961787" cy="11251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 Browse to /</a:t>
            </a:r>
            <a:r>
              <a:rPr lang="en-US" dirty="0" err="1">
                <a:latin typeface="Calibri Light" charset="0"/>
                <a:ea typeface="Calibri Light" charset="0"/>
                <a:cs typeface="Calibri Light" charset="0"/>
              </a:rPr>
              <a:t>api</a:t>
            </a:r>
            <a:r>
              <a:rPr lang="en-US" dirty="0">
                <a:latin typeface="Calibri Light" charset="0"/>
                <a:ea typeface="Calibri Light" charset="0"/>
                <a:cs typeface="Calibri Light" charset="0"/>
              </a:rPr>
              <a:t>/</a:t>
            </a:r>
            <a:r>
              <a:rPr lang="en-US" dirty="0" err="1">
                <a:latin typeface="Calibri Light" charset="0"/>
                <a:ea typeface="Calibri Light" charset="0"/>
                <a:cs typeface="Calibri Light" charset="0"/>
              </a:rPr>
              <a:t>causeerror</a:t>
            </a:r>
            <a:endParaRPr lang="en-US" dirty="0">
              <a:latin typeface="Calibri Light" charset="0"/>
              <a:ea typeface="Calibri Light" charset="0"/>
              <a:cs typeface="Calibri Light" charset="0"/>
            </a:endParaRPr>
          </a:p>
          <a:p>
            <a:pPr algn="ctr"/>
            <a:r>
              <a:rPr lang="en-US" dirty="0">
                <a:latin typeface="Calibri Light" charset="0"/>
                <a:ea typeface="Calibri Light" charset="0"/>
                <a:cs typeface="Calibri Light" charset="0"/>
              </a:rPr>
              <a:t>That should open a problem ticket!</a:t>
            </a:r>
          </a:p>
        </p:txBody>
      </p:sp>
    </p:spTree>
    <p:extLst>
      <p:ext uri="{BB962C8B-B14F-4D97-AF65-F5344CB8AC3E}">
        <p14:creationId xmlns:p14="http://schemas.microsoft.com/office/powerpoint/2010/main" val="9332673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Cleaning Up</a:t>
            </a:r>
          </a:p>
        </p:txBody>
      </p:sp>
    </p:spTree>
    <p:extLst>
      <p:ext uri="{BB962C8B-B14F-4D97-AF65-F5344CB8AC3E}">
        <p14:creationId xmlns:p14="http://schemas.microsoft.com/office/powerpoint/2010/main" val="28069720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89AD-E584-42DD-AC5E-6D0BB391CF3C}"/>
              </a:ext>
            </a:extLst>
          </p:cNvPr>
          <p:cNvSpPr>
            <a:spLocks noGrp="1"/>
          </p:cNvSpPr>
          <p:nvPr>
            <p:ph type="title"/>
          </p:nvPr>
        </p:nvSpPr>
        <p:spPr/>
        <p:txBody>
          <a:bodyPr/>
          <a:lstStyle/>
          <a:p>
            <a:r>
              <a:rPr lang="en-US" dirty="0"/>
              <a:t>Deleting the Stack: Otherwise you will see costs the longer your environment runs!</a:t>
            </a:r>
          </a:p>
        </p:txBody>
      </p:sp>
      <p:sp>
        <p:nvSpPr>
          <p:cNvPr id="3" name="Content Placeholder 2">
            <a:extLst>
              <a:ext uri="{FF2B5EF4-FFF2-40B4-BE49-F238E27FC236}">
                <a16:creationId xmlns:a16="http://schemas.microsoft.com/office/drawing/2014/main" id="{8503EA39-6086-43A5-A88E-10E65B4DD0B2}"/>
              </a:ext>
            </a:extLst>
          </p:cNvPr>
          <p:cNvSpPr>
            <a:spLocks noGrp="1"/>
          </p:cNvSpPr>
          <p:nvPr>
            <p:ph sz="quarter" idx="12"/>
          </p:nvPr>
        </p:nvSpPr>
        <p:spPr/>
        <p:txBody>
          <a:bodyPr/>
          <a:lstStyle/>
          <a:p>
            <a:r>
              <a:rPr lang="en-US" dirty="0"/>
              <a:t>When deleting the stack and a Pipeline run was executed it will end up in</a:t>
            </a:r>
          </a:p>
          <a:p>
            <a:pPr lvl="1"/>
            <a:r>
              <a:rPr lang="en-US" dirty="0"/>
              <a:t>Because </a:t>
            </a:r>
            <a:r>
              <a:rPr lang="en-US" dirty="0" err="1"/>
              <a:t>CodeDeploy</a:t>
            </a:r>
            <a:r>
              <a:rPr lang="en-US" dirty="0"/>
              <a:t> pushed files into S3</a:t>
            </a:r>
          </a:p>
          <a:p>
            <a:r>
              <a:rPr lang="en-US" dirty="0"/>
              <a:t>Two steps to completely remove the Stack</a:t>
            </a:r>
          </a:p>
          <a:p>
            <a:pPr marL="800100" lvl="1" indent="-342900">
              <a:buFont typeface="+mj-lt"/>
              <a:buAutoNum type="arabicPeriod"/>
            </a:pPr>
            <a:r>
              <a:rPr lang="en-US" dirty="0"/>
              <a:t>Go to S3 and delete the bucket called: </a:t>
            </a:r>
            <a:r>
              <a:rPr lang="en-US" i="1" dirty="0" err="1"/>
              <a:t>codepipeline</a:t>
            </a:r>
            <a:r>
              <a:rPr lang="en-US" i="1" dirty="0"/>
              <a:t>-artifacts-&lt;</a:t>
            </a:r>
            <a:r>
              <a:rPr lang="en-US" i="1" dirty="0" err="1"/>
              <a:t>yourname</a:t>
            </a:r>
            <a:r>
              <a:rPr lang="en-US" i="1" dirty="0"/>
              <a:t>&gt;-</a:t>
            </a:r>
            <a:r>
              <a:rPr lang="en-US" i="1" dirty="0" err="1"/>
              <a:t>dynatracedevops</a:t>
            </a:r>
            <a:endParaRPr lang="en-US" i="1" dirty="0"/>
          </a:p>
          <a:p>
            <a:pPr marL="800100" lvl="1" indent="-342900">
              <a:buFont typeface="+mj-lt"/>
              <a:buAutoNum type="arabicPeriod"/>
            </a:pPr>
            <a:r>
              <a:rPr lang="en-US" dirty="0"/>
              <a:t>Run a second Delete Stack Action and confirm that the S3 Bucket remains </a:t>
            </a:r>
          </a:p>
        </p:txBody>
      </p:sp>
      <p:pic>
        <p:nvPicPr>
          <p:cNvPr id="4" name="Picture 3">
            <a:extLst>
              <a:ext uri="{FF2B5EF4-FFF2-40B4-BE49-F238E27FC236}">
                <a16:creationId xmlns:a16="http://schemas.microsoft.com/office/drawing/2014/main" id="{A438CE5F-3651-4B1E-BFBC-61D330001F09}"/>
              </a:ext>
            </a:extLst>
          </p:cNvPr>
          <p:cNvPicPr>
            <a:picLocks noChangeAspect="1"/>
          </p:cNvPicPr>
          <p:nvPr/>
        </p:nvPicPr>
        <p:blipFill>
          <a:blip r:embed="rId2"/>
          <a:stretch>
            <a:fillRect/>
          </a:stretch>
        </p:blipFill>
        <p:spPr>
          <a:xfrm>
            <a:off x="8657681" y="1355089"/>
            <a:ext cx="2000250" cy="676275"/>
          </a:xfrm>
          <a:prstGeom prst="rect">
            <a:avLst/>
          </a:prstGeom>
        </p:spPr>
      </p:pic>
      <p:pic>
        <p:nvPicPr>
          <p:cNvPr id="5" name="Picture 4">
            <a:extLst>
              <a:ext uri="{FF2B5EF4-FFF2-40B4-BE49-F238E27FC236}">
                <a16:creationId xmlns:a16="http://schemas.microsoft.com/office/drawing/2014/main" id="{690AA2F4-AAFD-4A79-A55B-114911225419}"/>
              </a:ext>
            </a:extLst>
          </p:cNvPr>
          <p:cNvPicPr>
            <a:picLocks noChangeAspect="1"/>
          </p:cNvPicPr>
          <p:nvPr/>
        </p:nvPicPr>
        <p:blipFill>
          <a:blip r:embed="rId3"/>
          <a:stretch>
            <a:fillRect/>
          </a:stretch>
        </p:blipFill>
        <p:spPr>
          <a:xfrm>
            <a:off x="4264697" y="3638336"/>
            <a:ext cx="3641966" cy="2891382"/>
          </a:xfrm>
          <a:prstGeom prst="rect">
            <a:avLst/>
          </a:prstGeom>
        </p:spPr>
      </p:pic>
    </p:spTree>
    <p:extLst>
      <p:ext uri="{BB962C8B-B14F-4D97-AF65-F5344CB8AC3E}">
        <p14:creationId xmlns:p14="http://schemas.microsoft.com/office/powerpoint/2010/main" val="22543864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505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07B7-C034-447B-A42E-9E7B2FA25275}"/>
              </a:ext>
            </a:extLst>
          </p:cNvPr>
          <p:cNvSpPr>
            <a:spLocks noGrp="1"/>
          </p:cNvSpPr>
          <p:nvPr>
            <p:ph type="title"/>
          </p:nvPr>
        </p:nvSpPr>
        <p:spPr/>
        <p:txBody>
          <a:bodyPr/>
          <a:lstStyle/>
          <a:p>
            <a:r>
              <a:rPr lang="en-US" dirty="0"/>
              <a:t>#3 - Prerequisites Sanity Check: </a:t>
            </a:r>
            <a:r>
              <a:rPr lang="en-US" dirty="0" err="1"/>
              <a:t>xMatters</a:t>
            </a:r>
            <a:endParaRPr lang="en-US" dirty="0"/>
          </a:p>
        </p:txBody>
      </p:sp>
      <p:sp>
        <p:nvSpPr>
          <p:cNvPr id="3" name="Content Placeholder 2">
            <a:extLst>
              <a:ext uri="{FF2B5EF4-FFF2-40B4-BE49-F238E27FC236}">
                <a16:creationId xmlns:a16="http://schemas.microsoft.com/office/drawing/2014/main" id="{3771497F-3591-4155-80AE-E77985799EC6}"/>
              </a:ext>
            </a:extLst>
          </p:cNvPr>
          <p:cNvSpPr>
            <a:spLocks noGrp="1"/>
          </p:cNvSpPr>
          <p:nvPr>
            <p:ph sz="quarter" idx="12"/>
          </p:nvPr>
        </p:nvSpPr>
        <p:spPr/>
        <p:txBody>
          <a:bodyPr/>
          <a:lstStyle/>
          <a:p>
            <a:pPr marL="457200" indent="-457200">
              <a:buFont typeface="+mj-lt"/>
              <a:buAutoNum type="arabicPeriod"/>
            </a:pPr>
            <a:r>
              <a:rPr lang="en-US" dirty="0"/>
              <a:t>Login to your </a:t>
            </a:r>
            <a:r>
              <a:rPr lang="en-US" dirty="0" err="1"/>
              <a:t>xMatters</a:t>
            </a:r>
            <a:r>
              <a:rPr lang="en-US" dirty="0"/>
              <a:t> Trial: </a:t>
            </a:r>
            <a:r>
              <a:rPr lang="en-US" dirty="0">
                <a:hlinkClick r:id="rId2"/>
              </a:rPr>
              <a:t>http://yoururl.xmatters.com</a:t>
            </a:r>
            <a:r>
              <a:rPr lang="en-US" dirty="0"/>
              <a:t> </a:t>
            </a:r>
          </a:p>
          <a:p>
            <a:pPr marL="457200" indent="-457200">
              <a:buFont typeface="+mj-lt"/>
              <a:buAutoNum type="arabicPeriod"/>
            </a:pPr>
            <a:r>
              <a:rPr lang="en-US" dirty="0"/>
              <a:t>Browse to </a:t>
            </a:r>
            <a:r>
              <a:rPr lang="en-US" dirty="0">
                <a:hlinkClick r:id="rId3"/>
              </a:rPr>
              <a:t>https://github.com/Dynatrace/AWSDevOpsTutorial</a:t>
            </a:r>
            <a:endParaRPr lang="en-US" dirty="0"/>
          </a:p>
          <a:p>
            <a:pPr marL="914400" lvl="1" indent="-457200">
              <a:buFont typeface="+mj-lt"/>
              <a:buAutoNum type="arabicPeriod"/>
            </a:pPr>
            <a:r>
              <a:rPr lang="en-US" dirty="0"/>
              <a:t>Either CLONE this GitHub Repo or Download and Extract on your local drive, </a:t>
            </a:r>
            <a:r>
              <a:rPr lang="en-US" dirty="0" err="1"/>
              <a:t>e.g</a:t>
            </a:r>
            <a:r>
              <a:rPr lang="en-US" dirty="0"/>
              <a:t>: C:\DynatraceAWSDevOps</a:t>
            </a:r>
          </a:p>
        </p:txBody>
      </p:sp>
      <p:sp>
        <p:nvSpPr>
          <p:cNvPr id="4" name="Rectangle: Rounded Corners 3">
            <a:extLst>
              <a:ext uri="{FF2B5EF4-FFF2-40B4-BE49-F238E27FC236}">
                <a16:creationId xmlns:a16="http://schemas.microsoft.com/office/drawing/2014/main" id="{540FB9DE-2B9C-4B01-A514-61953D01733E}"/>
              </a:ext>
            </a:extLst>
          </p:cNvPr>
          <p:cNvSpPr/>
          <p:nvPr/>
        </p:nvSpPr>
        <p:spPr>
          <a:xfrm>
            <a:off x="3352799" y="4067175"/>
            <a:ext cx="6410325"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TODO: screenshot</a:t>
            </a:r>
          </a:p>
        </p:txBody>
      </p:sp>
    </p:spTree>
    <p:extLst>
      <p:ext uri="{BB962C8B-B14F-4D97-AF65-F5344CB8AC3E}">
        <p14:creationId xmlns:p14="http://schemas.microsoft.com/office/powerpoint/2010/main" val="26820896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FBA170-9A4C-4684-9A82-6BC73A536FE9}"/>
              </a:ext>
            </a:extLst>
          </p:cNvPr>
          <p:cNvSpPr>
            <a:spLocks noGrp="1"/>
          </p:cNvSpPr>
          <p:nvPr>
            <p:ph type="body" sz="quarter" idx="13"/>
          </p:nvPr>
        </p:nvSpPr>
        <p:spPr/>
        <p:txBody>
          <a:bodyPr/>
          <a:lstStyle/>
          <a:p>
            <a:r>
              <a:rPr lang="en-US" dirty="0" err="1"/>
              <a:t>xMatters</a:t>
            </a:r>
            <a:r>
              <a:rPr lang="en-US" dirty="0"/>
              <a:t> Slides</a:t>
            </a:r>
          </a:p>
        </p:txBody>
      </p:sp>
    </p:spTree>
    <p:extLst>
      <p:ext uri="{BB962C8B-B14F-4D97-AF65-F5344CB8AC3E}">
        <p14:creationId xmlns:p14="http://schemas.microsoft.com/office/powerpoint/2010/main" val="14605974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xMatters and </a:t>
            </a:r>
            <a:r>
              <a:rPr lang="en-US" dirty="0" err="1"/>
              <a:t>Dynatrace</a:t>
            </a:r>
            <a:r>
              <a:rPr lang="en-US" dirty="0"/>
              <a:t> integration</a:t>
            </a:r>
          </a:p>
        </p:txBody>
      </p:sp>
      <p:sp>
        <p:nvSpPr>
          <p:cNvPr id="3" name="Text Placeholder 2"/>
          <p:cNvSpPr>
            <a:spLocks noGrp="1"/>
          </p:cNvSpPr>
          <p:nvPr>
            <p:ph type="body" sz="quarter" idx="10"/>
          </p:nvPr>
        </p:nvSpPr>
        <p:spPr/>
        <p:txBody>
          <a:bodyPr/>
          <a:lstStyle/>
          <a:p>
            <a:r>
              <a:rPr lang="en-US" dirty="0"/>
              <a:t>With optional bonus Jira integration</a:t>
            </a:r>
          </a:p>
        </p:txBody>
      </p:sp>
      <p:sp>
        <p:nvSpPr>
          <p:cNvPr id="4" name="Text Placeholder 3"/>
          <p:cNvSpPr>
            <a:spLocks noGrp="1"/>
          </p:cNvSpPr>
          <p:nvPr>
            <p:ph type="body" sz="quarter" idx="11"/>
          </p:nvPr>
        </p:nvSpPr>
        <p:spPr/>
        <p:txBody>
          <a:bodyPr/>
          <a:lstStyle/>
          <a:p>
            <a:endParaRPr lang="en-US" dirty="0"/>
          </a:p>
        </p:txBody>
      </p:sp>
      <p:sp>
        <p:nvSpPr>
          <p:cNvPr id="5" name="Footer Placeholder 4"/>
          <p:cNvSpPr>
            <a:spLocks noGrp="1"/>
          </p:cNvSpPr>
          <p:nvPr>
            <p:ph type="ftr" sz="quarter" idx="3"/>
          </p:nvPr>
        </p:nvSpPr>
        <p:spPr/>
        <p:txBody>
          <a:bodyPr/>
          <a:lstStyle/>
          <a:p>
            <a:pPr defTabSz="1219170"/>
            <a:r>
              <a:rPr lang="en-US">
                <a:solidFill>
                  <a:srgbClr val="37434F"/>
                </a:solidFill>
                <a:latin typeface="Arial"/>
              </a:rPr>
              <a:t>Confidential and Proprietary</a:t>
            </a:r>
          </a:p>
        </p:txBody>
      </p:sp>
      <p:sp>
        <p:nvSpPr>
          <p:cNvPr id="6" name="Slide Number Placeholder 5"/>
          <p:cNvSpPr>
            <a:spLocks noGrp="1"/>
          </p:cNvSpPr>
          <p:nvPr>
            <p:ph type="sldNum" sz="quarter" idx="4"/>
          </p:nvPr>
        </p:nvSpPr>
        <p:spPr/>
        <p:txBody>
          <a:bodyPr/>
          <a:lstStyle/>
          <a:p>
            <a:pPr defTabSz="1219170"/>
            <a:fld id="{52BB5B38-2141-4D75-B405-23F83BDD5945}" type="slidenum">
              <a:rPr lang="en-US">
                <a:solidFill>
                  <a:srgbClr val="37434F"/>
                </a:solidFill>
                <a:latin typeface="Arial"/>
              </a:rPr>
              <a:pPr defTabSz="1219170"/>
              <a:t>71</a:t>
            </a:fld>
            <a:endParaRPr lang="en-US">
              <a:solidFill>
                <a:srgbClr val="37434F"/>
              </a:solidFill>
              <a:latin typeface="Arial"/>
            </a:endParaRPr>
          </a:p>
        </p:txBody>
      </p:sp>
    </p:spTree>
    <p:extLst>
      <p:ext uri="{BB962C8B-B14F-4D97-AF65-F5344CB8AC3E}">
        <p14:creationId xmlns:p14="http://schemas.microsoft.com/office/powerpoint/2010/main" val="138144842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xMatters and What can it add to </a:t>
            </a:r>
            <a:r>
              <a:rPr lang="en-US" dirty="0" err="1"/>
              <a:t>Dynatrace</a:t>
            </a:r>
            <a:r>
              <a:rPr lang="en-US" dirty="0"/>
              <a:t>?</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72</a:t>
            </a:fld>
            <a:endParaRPr lang="en-US">
              <a:solidFill>
                <a:srgbClr val="37434F"/>
              </a:solidFill>
              <a:latin typeface="Arial"/>
            </a:endParaRPr>
          </a:p>
        </p:txBody>
      </p:sp>
      <p:sp>
        <p:nvSpPr>
          <p:cNvPr id="2" name="TextBox 1"/>
          <p:cNvSpPr txBox="1"/>
          <p:nvPr/>
        </p:nvSpPr>
        <p:spPr>
          <a:xfrm>
            <a:off x="892404" y="1269476"/>
            <a:ext cx="9854153" cy="4876800"/>
          </a:xfrm>
          <a:prstGeom prst="rect">
            <a:avLst/>
          </a:prstGeom>
          <a:noFill/>
        </p:spPr>
        <p:txBody>
          <a:bodyPr wrap="none" rtlCol="0">
            <a:noAutofit/>
          </a:bodyPr>
          <a:lstStyle/>
          <a:p>
            <a:pPr marL="457189" indent="-457189" defTabSz="1219170">
              <a:buFont typeface="+mj-lt"/>
              <a:buAutoNum type="arabicPeriod"/>
            </a:pPr>
            <a:r>
              <a:rPr lang="en-US" sz="1867" dirty="0">
                <a:solidFill>
                  <a:srgbClr val="37434F"/>
                </a:solidFill>
                <a:latin typeface="Arial"/>
              </a:rPr>
              <a:t>Find the right person at the right time to quickly start troubleshooting </a:t>
            </a:r>
            <a:r>
              <a:rPr lang="en-US" sz="1867" dirty="0" err="1">
                <a:solidFill>
                  <a:srgbClr val="37434F"/>
                </a:solidFill>
                <a:latin typeface="Arial"/>
              </a:rPr>
              <a:t>Dynatrace</a:t>
            </a:r>
            <a:r>
              <a:rPr lang="en-US" sz="1867" dirty="0">
                <a:solidFill>
                  <a:srgbClr val="37434F"/>
                </a:solidFill>
                <a:latin typeface="Arial"/>
              </a:rPr>
              <a:t> Problems</a:t>
            </a:r>
          </a:p>
          <a:p>
            <a:pPr marL="457189" indent="-457189" defTabSz="1219170">
              <a:buFont typeface="+mj-lt"/>
              <a:buAutoNum type="arabicPeriod"/>
            </a:pPr>
            <a:r>
              <a:rPr lang="en-US" sz="1867" dirty="0">
                <a:solidFill>
                  <a:srgbClr val="37434F"/>
                </a:solidFill>
                <a:latin typeface="Arial"/>
              </a:rPr>
              <a:t>Use Voice, Email, SMS and even Mobile Push to reach out to people</a:t>
            </a:r>
          </a:p>
          <a:p>
            <a:pPr marL="457189" indent="-457189" defTabSz="1219170">
              <a:buFont typeface="+mj-lt"/>
              <a:buAutoNum type="arabicPeriod"/>
            </a:pPr>
            <a:r>
              <a:rPr lang="en-US" sz="1867" dirty="0">
                <a:solidFill>
                  <a:srgbClr val="37434F"/>
                </a:solidFill>
                <a:latin typeface="Arial"/>
              </a:rPr>
              <a:t>Audit log of who was notified in </a:t>
            </a:r>
            <a:r>
              <a:rPr lang="en-US" sz="1867" dirty="0" err="1">
                <a:solidFill>
                  <a:srgbClr val="37434F"/>
                </a:solidFill>
                <a:latin typeface="Arial"/>
              </a:rPr>
              <a:t>Dynatrace</a:t>
            </a:r>
            <a:endParaRPr lang="en-US" sz="1867" dirty="0">
              <a:solidFill>
                <a:srgbClr val="37434F"/>
              </a:solidFill>
              <a:latin typeface="Arial"/>
            </a:endParaRPr>
          </a:p>
          <a:p>
            <a:pPr marL="457189" indent="-457189" defTabSz="1219170">
              <a:buFont typeface="+mj-lt"/>
              <a:buAutoNum type="arabicPeriod"/>
            </a:pPr>
            <a:r>
              <a:rPr lang="en-US" sz="1867" dirty="0">
                <a:solidFill>
                  <a:srgbClr val="37434F"/>
                </a:solidFill>
                <a:latin typeface="Arial"/>
              </a:rPr>
              <a:t>Create a Jira ticket with </a:t>
            </a:r>
            <a:r>
              <a:rPr lang="en-US" sz="1867" dirty="0" err="1">
                <a:solidFill>
                  <a:srgbClr val="37434F"/>
                </a:solidFill>
                <a:latin typeface="Arial"/>
              </a:rPr>
              <a:t>Dynatrace</a:t>
            </a:r>
            <a:r>
              <a:rPr lang="en-US" sz="1867" dirty="0">
                <a:solidFill>
                  <a:srgbClr val="37434F"/>
                </a:solidFill>
                <a:latin typeface="Arial"/>
              </a:rPr>
              <a:t> information (optional)</a:t>
            </a:r>
          </a:p>
          <a:p>
            <a:pPr marL="457189" indent="-457189" defTabSz="1219170">
              <a:buFont typeface="+mj-lt"/>
              <a:buAutoNum type="arabicPeriod"/>
            </a:pPr>
            <a:endParaRPr lang="en-US" sz="1867" dirty="0">
              <a:solidFill>
                <a:srgbClr val="37434F"/>
              </a:solidFill>
              <a:latin typeface="Arial"/>
            </a:endParaRPr>
          </a:p>
          <a:p>
            <a:pPr marL="457189" indent="-457189" defTabSz="1219170">
              <a:buFont typeface="+mj-lt"/>
              <a:buAutoNum type="arabicPeriod"/>
            </a:pPr>
            <a:endParaRPr lang="en-US" sz="1867" dirty="0">
              <a:solidFill>
                <a:srgbClr val="37434F"/>
              </a:solidFill>
              <a:latin typeface="Arial"/>
            </a:endParaRPr>
          </a:p>
          <a:p>
            <a:pPr defTabSz="1219170"/>
            <a:r>
              <a:rPr lang="en-US" sz="1867" dirty="0">
                <a:solidFill>
                  <a:srgbClr val="37434F"/>
                </a:solidFill>
                <a:latin typeface="Arial"/>
              </a:rPr>
              <a:t>Watch the video here: </a:t>
            </a:r>
            <a:r>
              <a:rPr lang="en-US" sz="1867" dirty="0">
                <a:solidFill>
                  <a:srgbClr val="37434F"/>
                </a:solidFill>
                <a:latin typeface="Arial"/>
                <a:hlinkClick r:id="rId2"/>
              </a:rPr>
              <a:t>https://www.youtube.com/watch?v=jNEBLGfOxcg</a:t>
            </a:r>
            <a:endParaRPr lang="en-US" sz="1867" dirty="0">
              <a:solidFill>
                <a:srgbClr val="37434F"/>
              </a:solidFill>
              <a:latin typeface="Arial"/>
            </a:endParaRPr>
          </a:p>
          <a:p>
            <a:pPr defTabSz="1219170"/>
            <a:r>
              <a:rPr lang="en-US" sz="1867" dirty="0">
                <a:solidFill>
                  <a:srgbClr val="37434F"/>
                </a:solidFill>
                <a:latin typeface="Arial"/>
              </a:rPr>
              <a:t>Details on the integration: </a:t>
            </a:r>
            <a:r>
              <a:rPr lang="en-US" sz="1867" dirty="0">
                <a:solidFill>
                  <a:srgbClr val="37434F"/>
                </a:solidFill>
                <a:latin typeface="Arial"/>
                <a:hlinkClick r:id="rId3"/>
              </a:rPr>
              <a:t>https://github.com/xmatters/xm-labs-dynatrace</a:t>
            </a:r>
            <a:endParaRPr lang="en-US" sz="1867" dirty="0">
              <a:solidFill>
                <a:srgbClr val="37434F"/>
              </a:solidFill>
              <a:latin typeface="Arial"/>
            </a:endParaRPr>
          </a:p>
          <a:p>
            <a:pPr defTabSz="1219170"/>
            <a:endParaRPr lang="en-US" sz="1867" dirty="0">
              <a:solidFill>
                <a:srgbClr val="37434F"/>
              </a:solidFill>
              <a:latin typeface="Arial"/>
            </a:endParaRPr>
          </a:p>
          <a:p>
            <a:pPr defTabSz="1219170"/>
            <a:r>
              <a:rPr lang="en-US" sz="1867" dirty="0">
                <a:solidFill>
                  <a:srgbClr val="37434F"/>
                </a:solidFill>
                <a:latin typeface="Arial"/>
              </a:rPr>
              <a:t>More xMatters Integrations: </a:t>
            </a:r>
            <a:r>
              <a:rPr lang="en-US" sz="1867" dirty="0">
                <a:solidFill>
                  <a:srgbClr val="37434F"/>
                </a:solidFill>
                <a:latin typeface="Arial"/>
                <a:hlinkClick r:id="rId4"/>
              </a:rPr>
              <a:t>https://xmatters.com/integrations</a:t>
            </a:r>
            <a:endParaRPr lang="en-US" sz="1867" dirty="0">
              <a:solidFill>
                <a:srgbClr val="37434F"/>
              </a:solidFill>
              <a:latin typeface="Arial"/>
            </a:endParaRPr>
          </a:p>
          <a:p>
            <a:pPr defTabSz="1219170"/>
            <a:endParaRPr lang="en-US" sz="1867" dirty="0">
              <a:solidFill>
                <a:srgbClr val="37434F"/>
              </a:solidFill>
              <a:latin typeface="Arial"/>
            </a:endParaRPr>
          </a:p>
          <a:p>
            <a:pPr defTabSz="1219170"/>
            <a:endParaRPr lang="en-US" sz="1867" dirty="0">
              <a:solidFill>
                <a:srgbClr val="37434F"/>
              </a:solidFill>
              <a:latin typeface="Arial"/>
            </a:endParaRPr>
          </a:p>
          <a:p>
            <a:pPr defTabSz="1219170"/>
            <a:endParaRPr lang="en-US" sz="1867" dirty="0">
              <a:solidFill>
                <a:srgbClr val="37434F"/>
              </a:solidFill>
              <a:latin typeface="Arial"/>
            </a:endParaRPr>
          </a:p>
        </p:txBody>
      </p:sp>
    </p:spTree>
    <p:extLst>
      <p:ext uri="{BB962C8B-B14F-4D97-AF65-F5344CB8AC3E}">
        <p14:creationId xmlns:p14="http://schemas.microsoft.com/office/powerpoint/2010/main" val="1504245531"/>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Integration Installation and Configuration Overview</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73</a:t>
            </a:fld>
            <a:endParaRPr lang="en-US">
              <a:solidFill>
                <a:srgbClr val="37434F"/>
              </a:solidFill>
              <a:latin typeface="Arial"/>
            </a:endParaRPr>
          </a:p>
        </p:txBody>
      </p:sp>
      <p:sp>
        <p:nvSpPr>
          <p:cNvPr id="2" name="TextBox 1"/>
          <p:cNvSpPr txBox="1"/>
          <p:nvPr/>
        </p:nvSpPr>
        <p:spPr>
          <a:xfrm>
            <a:off x="892404" y="1269476"/>
            <a:ext cx="9854153" cy="4876800"/>
          </a:xfrm>
          <a:prstGeom prst="rect">
            <a:avLst/>
          </a:prstGeom>
          <a:noFill/>
        </p:spPr>
        <p:txBody>
          <a:bodyPr wrap="none" rtlCol="0">
            <a:noAutofit/>
          </a:bodyPr>
          <a:lstStyle/>
          <a:p>
            <a:pPr marL="457189" indent="-457189" defTabSz="1219170">
              <a:buFont typeface="+mj-lt"/>
              <a:buAutoNum type="arabicPeriod"/>
            </a:pPr>
            <a:r>
              <a:rPr lang="en-US" sz="1867" dirty="0">
                <a:solidFill>
                  <a:srgbClr val="37434F"/>
                </a:solidFill>
                <a:latin typeface="Arial"/>
              </a:rPr>
              <a:t>Generate </a:t>
            </a:r>
            <a:r>
              <a:rPr lang="en-US" sz="1867" dirty="0" err="1">
                <a:solidFill>
                  <a:srgbClr val="37434F"/>
                </a:solidFill>
                <a:latin typeface="Arial"/>
              </a:rPr>
              <a:t>Dynatrace</a:t>
            </a:r>
            <a:r>
              <a:rPr lang="en-US" sz="1867" dirty="0">
                <a:solidFill>
                  <a:srgbClr val="37434F"/>
                </a:solidFill>
                <a:latin typeface="Arial"/>
              </a:rPr>
              <a:t> Token</a:t>
            </a:r>
          </a:p>
          <a:p>
            <a:pPr marL="457189" indent="-457189" defTabSz="1219170">
              <a:buFont typeface="+mj-lt"/>
              <a:buAutoNum type="arabicPeriod"/>
            </a:pPr>
            <a:r>
              <a:rPr lang="en-US" sz="1867" dirty="0">
                <a:solidFill>
                  <a:srgbClr val="37434F"/>
                </a:solidFill>
                <a:latin typeface="Arial"/>
              </a:rPr>
              <a:t>Create xMatters Trial Instance</a:t>
            </a:r>
          </a:p>
          <a:p>
            <a:pPr marL="457189" indent="-457189" defTabSz="1219170">
              <a:buFont typeface="+mj-lt"/>
              <a:buAutoNum type="arabicPeriod"/>
            </a:pPr>
            <a:r>
              <a:rPr lang="en-US" sz="1867" dirty="0">
                <a:solidFill>
                  <a:srgbClr val="37434F"/>
                </a:solidFill>
                <a:latin typeface="Arial"/>
              </a:rPr>
              <a:t>Import </a:t>
            </a:r>
            <a:r>
              <a:rPr lang="en-US" sz="1867" dirty="0" err="1">
                <a:solidFill>
                  <a:srgbClr val="37434F"/>
                </a:solidFill>
                <a:latin typeface="Arial"/>
              </a:rPr>
              <a:t>Dynatrace</a:t>
            </a:r>
            <a:r>
              <a:rPr lang="en-US" sz="1867" dirty="0">
                <a:solidFill>
                  <a:srgbClr val="37434F"/>
                </a:solidFill>
                <a:latin typeface="Arial"/>
              </a:rPr>
              <a:t> </a:t>
            </a:r>
            <a:r>
              <a:rPr lang="en-US" sz="1867" dirty="0" err="1">
                <a:solidFill>
                  <a:srgbClr val="37434F"/>
                </a:solidFill>
                <a:latin typeface="Arial"/>
              </a:rPr>
              <a:t>Comm</a:t>
            </a:r>
            <a:r>
              <a:rPr lang="en-US" sz="1867" dirty="0">
                <a:solidFill>
                  <a:srgbClr val="37434F"/>
                </a:solidFill>
                <a:latin typeface="Arial"/>
              </a:rPr>
              <a:t> Plan</a:t>
            </a:r>
          </a:p>
          <a:p>
            <a:pPr marL="457189" indent="-457189" defTabSz="1219170">
              <a:buFont typeface="+mj-lt"/>
              <a:buAutoNum type="arabicPeriod"/>
            </a:pPr>
            <a:r>
              <a:rPr lang="en-US" sz="1867" dirty="0">
                <a:solidFill>
                  <a:srgbClr val="37434F"/>
                </a:solidFill>
                <a:latin typeface="Arial"/>
              </a:rPr>
              <a:t>Configure xMatters</a:t>
            </a:r>
          </a:p>
          <a:p>
            <a:pPr marL="457189" indent="-457189" defTabSz="1219170">
              <a:buFont typeface="+mj-lt"/>
              <a:buAutoNum type="arabicPeriod"/>
            </a:pPr>
            <a:r>
              <a:rPr lang="en-US" sz="1867" dirty="0">
                <a:solidFill>
                  <a:srgbClr val="37434F"/>
                </a:solidFill>
                <a:latin typeface="Arial"/>
              </a:rPr>
              <a:t>Create </a:t>
            </a:r>
            <a:r>
              <a:rPr lang="en-US" sz="1867" dirty="0" err="1">
                <a:solidFill>
                  <a:srgbClr val="37434F"/>
                </a:solidFill>
                <a:latin typeface="Arial"/>
              </a:rPr>
              <a:t>Dynatrace</a:t>
            </a:r>
            <a:r>
              <a:rPr lang="en-US" sz="1867" dirty="0">
                <a:solidFill>
                  <a:srgbClr val="37434F"/>
                </a:solidFill>
                <a:latin typeface="Arial"/>
              </a:rPr>
              <a:t> </a:t>
            </a:r>
            <a:r>
              <a:rPr lang="en-US" sz="1867" dirty="0" err="1">
                <a:solidFill>
                  <a:srgbClr val="37434F"/>
                </a:solidFill>
                <a:latin typeface="Arial"/>
              </a:rPr>
              <a:t>Webhook</a:t>
            </a:r>
            <a:endParaRPr lang="en-US" sz="1867" dirty="0">
              <a:solidFill>
                <a:srgbClr val="37434F"/>
              </a:solidFill>
              <a:latin typeface="Arial"/>
            </a:endParaRPr>
          </a:p>
          <a:p>
            <a:pPr marL="457189" indent="-457189" defTabSz="1219170">
              <a:buFont typeface="+mj-lt"/>
              <a:buAutoNum type="arabicPeriod"/>
            </a:pPr>
            <a:r>
              <a:rPr lang="en-US" sz="1867" dirty="0">
                <a:solidFill>
                  <a:srgbClr val="37434F"/>
                </a:solidFill>
                <a:latin typeface="Arial"/>
              </a:rPr>
              <a:t>Test!</a:t>
            </a:r>
          </a:p>
          <a:p>
            <a:pPr marL="457189" indent="-457189" defTabSz="1219170">
              <a:buFont typeface="+mj-lt"/>
              <a:buAutoNum type="arabicPeriod"/>
            </a:pPr>
            <a:endParaRPr lang="en-US" sz="1867" dirty="0">
              <a:solidFill>
                <a:srgbClr val="37434F"/>
              </a:solidFill>
              <a:latin typeface="Arial"/>
            </a:endParaRPr>
          </a:p>
          <a:p>
            <a:pPr marL="457189" indent="-457189" defTabSz="1219170">
              <a:buFont typeface="+mj-lt"/>
              <a:buAutoNum type="arabicPeriod"/>
            </a:pPr>
            <a:r>
              <a:rPr lang="en-US" sz="1867" dirty="0">
                <a:solidFill>
                  <a:srgbClr val="37434F"/>
                </a:solidFill>
                <a:latin typeface="Arial"/>
              </a:rPr>
              <a:t>Optional Jira integration</a:t>
            </a:r>
          </a:p>
        </p:txBody>
      </p:sp>
    </p:spTree>
    <p:extLst>
      <p:ext uri="{BB962C8B-B14F-4D97-AF65-F5344CB8AC3E}">
        <p14:creationId xmlns:p14="http://schemas.microsoft.com/office/powerpoint/2010/main" val="989901233"/>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77213" y="1453863"/>
            <a:ext cx="7181563" cy="5207747"/>
          </a:xfrm>
          <a:prstGeom prst="rect">
            <a:avLst/>
          </a:prstGeom>
        </p:spPr>
      </p:pic>
      <p:sp>
        <p:nvSpPr>
          <p:cNvPr id="4" name="Title 3"/>
          <p:cNvSpPr>
            <a:spLocks noGrp="1"/>
          </p:cNvSpPr>
          <p:nvPr>
            <p:ph type="title"/>
          </p:nvPr>
        </p:nvSpPr>
        <p:spPr/>
        <p:txBody>
          <a:bodyPr/>
          <a:lstStyle/>
          <a:p>
            <a:r>
              <a:rPr lang="en-US" dirty="0"/>
              <a:t>Generate </a:t>
            </a:r>
            <a:r>
              <a:rPr lang="en-US" dirty="0" err="1"/>
              <a:t>Dynatrace</a:t>
            </a:r>
            <a:r>
              <a:rPr lang="en-US" dirty="0"/>
              <a:t> Token Value</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74</a:t>
            </a:fld>
            <a:endParaRPr lang="en-US">
              <a:solidFill>
                <a:srgbClr val="37434F"/>
              </a:solidFill>
              <a:latin typeface="Arial"/>
            </a:endParaRPr>
          </a:p>
        </p:txBody>
      </p:sp>
      <p:cxnSp>
        <p:nvCxnSpPr>
          <p:cNvPr id="8" name="Straight Arrow Connector 7"/>
          <p:cNvCxnSpPr/>
          <p:nvPr/>
        </p:nvCxnSpPr>
        <p:spPr>
          <a:xfrm>
            <a:off x="1797377" y="6031538"/>
            <a:ext cx="842129" cy="289089"/>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9" name="Oval 8"/>
          <p:cNvSpPr/>
          <p:nvPr/>
        </p:nvSpPr>
        <p:spPr>
          <a:xfrm>
            <a:off x="1533427" y="577387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1" name="Straight Arrow Connector 10"/>
          <p:cNvCxnSpPr/>
          <p:nvPr/>
        </p:nvCxnSpPr>
        <p:spPr>
          <a:xfrm>
            <a:off x="3720446" y="4611681"/>
            <a:ext cx="326796" cy="104430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2" name="Oval 11"/>
          <p:cNvSpPr/>
          <p:nvPr/>
        </p:nvSpPr>
        <p:spPr>
          <a:xfrm>
            <a:off x="3456496" y="4354015"/>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cxnSp>
        <p:nvCxnSpPr>
          <p:cNvPr id="16" name="Straight Arrow Connector 15"/>
          <p:cNvCxnSpPr/>
          <p:nvPr/>
        </p:nvCxnSpPr>
        <p:spPr>
          <a:xfrm flipH="1">
            <a:off x="4788816" y="6024298"/>
            <a:ext cx="670421" cy="23480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7" name="Oval 16"/>
          <p:cNvSpPr/>
          <p:nvPr/>
        </p:nvSpPr>
        <p:spPr>
          <a:xfrm>
            <a:off x="5496946" y="5798715"/>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cxnSp>
        <p:nvCxnSpPr>
          <p:cNvPr id="22" name="Straight Arrow Connector 21"/>
          <p:cNvCxnSpPr/>
          <p:nvPr/>
        </p:nvCxnSpPr>
        <p:spPr>
          <a:xfrm flipH="1">
            <a:off x="6513851" y="3120434"/>
            <a:ext cx="670421" cy="23480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23" name="Oval 22"/>
          <p:cNvSpPr/>
          <p:nvPr/>
        </p:nvSpPr>
        <p:spPr>
          <a:xfrm>
            <a:off x="7221980" y="289485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4</a:t>
            </a:r>
          </a:p>
        </p:txBody>
      </p:sp>
      <p:cxnSp>
        <p:nvCxnSpPr>
          <p:cNvPr id="24" name="Straight Arrow Connector 23"/>
          <p:cNvCxnSpPr/>
          <p:nvPr/>
        </p:nvCxnSpPr>
        <p:spPr>
          <a:xfrm flipH="1">
            <a:off x="7355979" y="4549849"/>
            <a:ext cx="670421" cy="4365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25" name="Oval 24"/>
          <p:cNvSpPr/>
          <p:nvPr/>
        </p:nvSpPr>
        <p:spPr>
          <a:xfrm>
            <a:off x="8114384" y="4366073"/>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5</a:t>
            </a:r>
          </a:p>
        </p:txBody>
      </p:sp>
    </p:spTree>
    <p:extLst>
      <p:ext uri="{BB962C8B-B14F-4D97-AF65-F5344CB8AC3E}">
        <p14:creationId xmlns:p14="http://schemas.microsoft.com/office/powerpoint/2010/main" val="1448834821"/>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Download </a:t>
            </a:r>
            <a:r>
              <a:rPr lang="en-US" dirty="0" err="1"/>
              <a:t>Dynatrace</a:t>
            </a:r>
            <a:r>
              <a:rPr lang="en-US" dirty="0"/>
              <a:t> Communications Plan</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75</a:t>
            </a:fld>
            <a:endParaRPr lang="en-US">
              <a:solidFill>
                <a:srgbClr val="37434F"/>
              </a:solidFill>
              <a:latin typeface="Arial"/>
            </a:endParaRPr>
          </a:p>
        </p:txBody>
      </p:sp>
      <p:sp>
        <p:nvSpPr>
          <p:cNvPr id="2" name="Text Placeholder 1"/>
          <p:cNvSpPr>
            <a:spLocks noGrp="1"/>
          </p:cNvSpPr>
          <p:nvPr>
            <p:ph type="body" sz="quarter" idx="13"/>
          </p:nvPr>
        </p:nvSpPr>
        <p:spPr/>
        <p:txBody>
          <a:bodyPr/>
          <a:lstStyle/>
          <a:p>
            <a:r>
              <a:rPr lang="en-US" dirty="0">
                <a:hlinkClick r:id="rId2"/>
              </a:rPr>
              <a:t>https://github.com/xmatters/xm-labs-dynatrace/raw/master/Dynatrace.zip</a:t>
            </a:r>
            <a:endParaRPr lang="en-US" dirty="0"/>
          </a:p>
          <a:p>
            <a:endParaRPr lang="en-US" dirty="0"/>
          </a:p>
        </p:txBody>
      </p:sp>
    </p:spTree>
    <p:extLst>
      <p:ext uri="{BB962C8B-B14F-4D97-AF65-F5344CB8AC3E}">
        <p14:creationId xmlns:p14="http://schemas.microsoft.com/office/powerpoint/2010/main" val="129095583"/>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xMatters Trial Instance</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76</a:t>
            </a:fld>
            <a:endParaRPr lang="en-US">
              <a:solidFill>
                <a:srgbClr val="37434F"/>
              </a:solidFill>
              <a:latin typeface="Arial"/>
            </a:endParaRPr>
          </a:p>
        </p:txBody>
      </p:sp>
      <p:sp>
        <p:nvSpPr>
          <p:cNvPr id="2" name="Text Placeholder 1"/>
          <p:cNvSpPr>
            <a:spLocks noGrp="1"/>
          </p:cNvSpPr>
          <p:nvPr>
            <p:ph type="body" sz="quarter" idx="13"/>
          </p:nvPr>
        </p:nvSpPr>
        <p:spPr/>
        <p:txBody>
          <a:bodyPr/>
          <a:lstStyle/>
          <a:p>
            <a:r>
              <a:rPr lang="en-US" dirty="0"/>
              <a:t>Click the </a:t>
            </a:r>
            <a:r>
              <a:rPr lang="en-US" dirty="0" err="1"/>
              <a:t>url</a:t>
            </a:r>
            <a:r>
              <a:rPr lang="en-US" dirty="0"/>
              <a:t> below and enter the appropriate details:</a:t>
            </a:r>
          </a:p>
          <a:p>
            <a:r>
              <a:rPr lang="en-US" dirty="0">
                <a:hlinkClick r:id="rId2"/>
              </a:rPr>
              <a:t>https://www.xmatters.com/p1/xmatters-trial-it-standard?utm_campaign=70138000001F018AAC&amp;utm_source=dyna&amp;utm_medium=email&amp;utm_content=xmatters-trial</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52225932"/>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Import Communications Plan</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77</a:t>
            </a:fld>
            <a:endParaRPr lang="en-US">
              <a:solidFill>
                <a:srgbClr val="37434F"/>
              </a:solidFill>
              <a:latin typeface="Arial"/>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70518" y="3281588"/>
            <a:ext cx="4274509" cy="3184929"/>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3292565"/>
            <a:ext cx="4264437" cy="3184929"/>
          </a:xfrm>
          <a:prstGeom prst="rect">
            <a:avLst/>
          </a:prstGeom>
        </p:spPr>
      </p:pic>
      <p:sp>
        <p:nvSpPr>
          <p:cNvPr id="9" name="Right Arrow 8"/>
          <p:cNvSpPr/>
          <p:nvPr/>
        </p:nvSpPr>
        <p:spPr>
          <a:xfrm>
            <a:off x="5072585" y="4470249"/>
            <a:ext cx="1199384" cy="82955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pic>
        <p:nvPicPr>
          <p:cNvPr id="11" name="Picture 10"/>
          <p:cNvPicPr>
            <a:picLocks noChangeAspect="1"/>
          </p:cNvPicPr>
          <p:nvPr/>
        </p:nvPicPr>
        <p:blipFill>
          <a:blip r:embed="rId4"/>
          <a:stretch>
            <a:fillRect/>
          </a:stretch>
        </p:blipFill>
        <p:spPr>
          <a:xfrm>
            <a:off x="609601" y="1236059"/>
            <a:ext cx="11387580" cy="1779591"/>
          </a:xfrm>
          <a:prstGeom prst="rect">
            <a:avLst/>
          </a:prstGeom>
          <a:ln>
            <a:solidFill>
              <a:schemeClr val="tx1"/>
            </a:solidFill>
          </a:ln>
        </p:spPr>
      </p:pic>
      <p:cxnSp>
        <p:nvCxnSpPr>
          <p:cNvPr id="12" name="Straight Arrow Connector 11"/>
          <p:cNvCxnSpPr/>
          <p:nvPr/>
        </p:nvCxnSpPr>
        <p:spPr>
          <a:xfrm flipV="1">
            <a:off x="8367861" y="1621411"/>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3" name="Oval 12"/>
          <p:cNvSpPr/>
          <p:nvPr/>
        </p:nvSpPr>
        <p:spPr>
          <a:xfrm>
            <a:off x="8026400" y="1868187"/>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6" name="Straight Arrow Connector 15"/>
          <p:cNvCxnSpPr/>
          <p:nvPr/>
        </p:nvCxnSpPr>
        <p:spPr>
          <a:xfrm flipH="1">
            <a:off x="10745027" y="1997021"/>
            <a:ext cx="703868" cy="299601"/>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7" name="Oval 16"/>
          <p:cNvSpPr/>
          <p:nvPr/>
        </p:nvSpPr>
        <p:spPr>
          <a:xfrm>
            <a:off x="11582399" y="1784808"/>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Tree>
    <p:extLst>
      <p:ext uri="{BB962C8B-B14F-4D97-AF65-F5344CB8AC3E}">
        <p14:creationId xmlns:p14="http://schemas.microsoft.com/office/powerpoint/2010/main" val="1473675679"/>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Set Recipients</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78</a:t>
            </a:fld>
            <a:endParaRPr lang="en-US">
              <a:solidFill>
                <a:srgbClr val="37434F"/>
              </a:solidFill>
              <a:latin typeface="Arial"/>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2" y="1671688"/>
            <a:ext cx="9106293" cy="2069289"/>
          </a:xfrm>
          <a:prstGeom prst="rect">
            <a:avLst/>
          </a:prstGeom>
          <a:ln>
            <a:solidFill>
              <a:schemeClr val="tx1"/>
            </a:solidFill>
          </a:ln>
        </p:spPr>
      </p:pic>
      <p:cxnSp>
        <p:nvCxnSpPr>
          <p:cNvPr id="9" name="Straight Arrow Connector 8"/>
          <p:cNvCxnSpPr/>
          <p:nvPr/>
        </p:nvCxnSpPr>
        <p:spPr>
          <a:xfrm flipV="1">
            <a:off x="6656373" y="2003106"/>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0" name="Oval 9"/>
          <p:cNvSpPr/>
          <p:nvPr/>
        </p:nvSpPr>
        <p:spPr>
          <a:xfrm>
            <a:off x="6314912" y="224988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1" name="Straight Arrow Connector 10"/>
          <p:cNvCxnSpPr/>
          <p:nvPr/>
        </p:nvCxnSpPr>
        <p:spPr>
          <a:xfrm flipH="1">
            <a:off x="9189565" y="2778749"/>
            <a:ext cx="1052659" cy="29845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2" name="Oval 11"/>
          <p:cNvSpPr/>
          <p:nvPr/>
        </p:nvSpPr>
        <p:spPr>
          <a:xfrm>
            <a:off x="10242224" y="2498257"/>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19258" y="3857183"/>
            <a:ext cx="2403469" cy="2441864"/>
          </a:xfrm>
          <a:prstGeom prst="rect">
            <a:avLst/>
          </a:prstGeom>
          <a:ln>
            <a:solidFill>
              <a:schemeClr val="tx1"/>
            </a:solidFill>
          </a:ln>
        </p:spPr>
      </p:pic>
      <p:cxnSp>
        <p:nvCxnSpPr>
          <p:cNvPr id="14" name="Straight Arrow Connector 13"/>
          <p:cNvCxnSpPr/>
          <p:nvPr/>
        </p:nvCxnSpPr>
        <p:spPr>
          <a:xfrm flipV="1">
            <a:off x="8895763" y="4524729"/>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5" name="Oval 14"/>
          <p:cNvSpPr/>
          <p:nvPr/>
        </p:nvSpPr>
        <p:spPr>
          <a:xfrm>
            <a:off x="8554303" y="4771504"/>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spTree>
    <p:extLst>
      <p:ext uri="{BB962C8B-B14F-4D97-AF65-F5344CB8AC3E}">
        <p14:creationId xmlns:p14="http://schemas.microsoft.com/office/powerpoint/2010/main" val="1757414919"/>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Set Recipients</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79</a:t>
            </a:fld>
            <a:endParaRPr lang="en-US">
              <a:solidFill>
                <a:srgbClr val="37434F"/>
              </a:solidFill>
              <a:latin typeface="Arial"/>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1659117"/>
            <a:ext cx="6199859" cy="2516176"/>
          </a:xfrm>
          <a:prstGeom prst="rect">
            <a:avLst/>
          </a:prstGeom>
          <a:ln>
            <a:solidFill>
              <a:schemeClr val="tx1"/>
            </a:solidFill>
          </a:ln>
        </p:spPr>
      </p:pic>
      <p:cxnSp>
        <p:nvCxnSpPr>
          <p:cNvPr id="9" name="Straight Arrow Connector 8"/>
          <p:cNvCxnSpPr/>
          <p:nvPr/>
        </p:nvCxnSpPr>
        <p:spPr>
          <a:xfrm flipV="1">
            <a:off x="4607614" y="3054002"/>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0" name="Oval 9"/>
          <p:cNvSpPr/>
          <p:nvPr/>
        </p:nvSpPr>
        <p:spPr>
          <a:xfrm>
            <a:off x="4266154" y="3300777"/>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84839" y="3971828"/>
            <a:ext cx="4702360" cy="2344305"/>
          </a:xfrm>
          <a:prstGeom prst="rect">
            <a:avLst/>
          </a:prstGeom>
          <a:ln>
            <a:solidFill>
              <a:schemeClr val="tx1"/>
            </a:solidFill>
          </a:ln>
        </p:spPr>
      </p:pic>
      <p:cxnSp>
        <p:nvCxnSpPr>
          <p:cNvPr id="12" name="Straight Arrow Connector 11"/>
          <p:cNvCxnSpPr/>
          <p:nvPr/>
        </p:nvCxnSpPr>
        <p:spPr>
          <a:xfrm flipV="1">
            <a:off x="8795209" y="5571533"/>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3" name="Oval 12"/>
          <p:cNvSpPr/>
          <p:nvPr/>
        </p:nvSpPr>
        <p:spPr>
          <a:xfrm>
            <a:off x="8453748" y="5818308"/>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Tree>
    <p:extLst>
      <p:ext uri="{BB962C8B-B14F-4D97-AF65-F5344CB8AC3E}">
        <p14:creationId xmlns:p14="http://schemas.microsoft.com/office/powerpoint/2010/main" val="8745235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err="1"/>
              <a:t>CloudFormation</a:t>
            </a:r>
            <a:r>
              <a:rPr lang="en-US" dirty="0"/>
              <a:t> Stack for our Tutorial</a:t>
            </a:r>
          </a:p>
        </p:txBody>
      </p:sp>
    </p:spTree>
    <p:extLst>
      <p:ext uri="{BB962C8B-B14F-4D97-AF65-F5344CB8AC3E}">
        <p14:creationId xmlns:p14="http://schemas.microsoft.com/office/powerpoint/2010/main" val="42397957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Update </a:t>
            </a:r>
            <a:r>
              <a:rPr lang="en-US" dirty="0" err="1"/>
              <a:t>Dynatrace</a:t>
            </a:r>
            <a:r>
              <a:rPr lang="en-US" dirty="0"/>
              <a:t> Endpoint</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80</a:t>
            </a:fld>
            <a:endParaRPr lang="en-US">
              <a:solidFill>
                <a:srgbClr val="37434F"/>
              </a:solidFill>
              <a:latin typeface="Aria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1" y="2042632"/>
            <a:ext cx="4517321" cy="2919117"/>
          </a:xfrm>
          <a:prstGeom prst="rect">
            <a:avLst/>
          </a:prstGeom>
          <a:ln>
            <a:solidFill>
              <a:schemeClr val="tx1"/>
            </a:solidFill>
          </a:ln>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08017" y="1156354"/>
            <a:ext cx="5426227" cy="4233025"/>
          </a:xfrm>
          <a:prstGeom prst="rect">
            <a:avLst/>
          </a:prstGeom>
        </p:spPr>
      </p:pic>
      <p:cxnSp>
        <p:nvCxnSpPr>
          <p:cNvPr id="11" name="Straight Arrow Connector 10"/>
          <p:cNvCxnSpPr/>
          <p:nvPr/>
        </p:nvCxnSpPr>
        <p:spPr>
          <a:xfrm flipV="1">
            <a:off x="3576950" y="3140967"/>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2" name="Oval 11"/>
          <p:cNvSpPr/>
          <p:nvPr/>
        </p:nvSpPr>
        <p:spPr>
          <a:xfrm>
            <a:off x="3235490" y="3387743"/>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3" name="Straight Arrow Connector 12"/>
          <p:cNvCxnSpPr/>
          <p:nvPr/>
        </p:nvCxnSpPr>
        <p:spPr>
          <a:xfrm flipV="1">
            <a:off x="6782063" y="2471523"/>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4" name="Oval 13"/>
          <p:cNvSpPr/>
          <p:nvPr/>
        </p:nvSpPr>
        <p:spPr>
          <a:xfrm>
            <a:off x="6440603" y="2718299"/>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cxnSp>
        <p:nvCxnSpPr>
          <p:cNvPr id="15" name="Straight Arrow Connector 14"/>
          <p:cNvCxnSpPr/>
          <p:nvPr/>
        </p:nvCxnSpPr>
        <p:spPr>
          <a:xfrm>
            <a:off x="9496984" y="4784104"/>
            <a:ext cx="803585" cy="28123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6" name="Oval 15"/>
          <p:cNvSpPr/>
          <p:nvPr/>
        </p:nvSpPr>
        <p:spPr>
          <a:xfrm>
            <a:off x="9155523" y="470408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sp>
        <p:nvSpPr>
          <p:cNvPr id="17" name="Right Arrow 16"/>
          <p:cNvSpPr/>
          <p:nvPr/>
        </p:nvSpPr>
        <p:spPr>
          <a:xfrm>
            <a:off x="5260170" y="3243014"/>
            <a:ext cx="599692" cy="5199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spTree>
    <p:extLst>
      <p:ext uri="{BB962C8B-B14F-4D97-AF65-F5344CB8AC3E}">
        <p14:creationId xmlns:p14="http://schemas.microsoft.com/office/powerpoint/2010/main" val="522537974"/>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93110" y="1526745"/>
            <a:ext cx="4998695" cy="3882035"/>
          </a:xfrm>
          <a:prstGeom prst="rect">
            <a:avLst/>
          </a:prstGeom>
          <a:ln>
            <a:solidFill>
              <a:schemeClr val="tx1"/>
            </a:solidFill>
          </a:ln>
        </p:spPr>
      </p:pic>
      <p:sp>
        <p:nvSpPr>
          <p:cNvPr id="4" name="Title 3"/>
          <p:cNvSpPr>
            <a:spLocks noGrp="1"/>
          </p:cNvSpPr>
          <p:nvPr>
            <p:ph type="title"/>
          </p:nvPr>
        </p:nvSpPr>
        <p:spPr/>
        <p:txBody>
          <a:bodyPr/>
          <a:lstStyle/>
          <a:p>
            <a:r>
              <a:rPr lang="en-US" dirty="0"/>
              <a:t>Update </a:t>
            </a:r>
            <a:r>
              <a:rPr lang="en-US" dirty="0" err="1"/>
              <a:t>Dynatrace</a:t>
            </a:r>
            <a:r>
              <a:rPr lang="en-US" dirty="0"/>
              <a:t> Token Value</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81</a:t>
            </a:fld>
            <a:endParaRPr lang="en-US">
              <a:solidFill>
                <a:srgbClr val="37434F"/>
              </a:solidFill>
              <a:latin typeface="Arial"/>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1" y="2042632"/>
            <a:ext cx="4517321" cy="2919117"/>
          </a:xfrm>
          <a:prstGeom prst="rect">
            <a:avLst/>
          </a:prstGeom>
          <a:ln>
            <a:solidFill>
              <a:schemeClr val="tx1"/>
            </a:solidFill>
          </a:ln>
        </p:spPr>
      </p:pic>
      <p:cxnSp>
        <p:nvCxnSpPr>
          <p:cNvPr id="11" name="Straight Arrow Connector 10"/>
          <p:cNvCxnSpPr/>
          <p:nvPr/>
        </p:nvCxnSpPr>
        <p:spPr>
          <a:xfrm flipV="1">
            <a:off x="2798734" y="3140967"/>
            <a:ext cx="820132" cy="326796"/>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2" name="Oval 11"/>
          <p:cNvSpPr/>
          <p:nvPr/>
        </p:nvSpPr>
        <p:spPr>
          <a:xfrm>
            <a:off x="2457274" y="3387743"/>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3" name="Straight Arrow Connector 12"/>
          <p:cNvCxnSpPr/>
          <p:nvPr/>
        </p:nvCxnSpPr>
        <p:spPr>
          <a:xfrm>
            <a:off x="6915311" y="3023070"/>
            <a:ext cx="503231" cy="34264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4" name="Oval 13"/>
          <p:cNvSpPr/>
          <p:nvPr/>
        </p:nvSpPr>
        <p:spPr>
          <a:xfrm>
            <a:off x="6650876" y="277540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cxnSp>
        <p:nvCxnSpPr>
          <p:cNvPr id="15" name="Straight Arrow Connector 14"/>
          <p:cNvCxnSpPr/>
          <p:nvPr/>
        </p:nvCxnSpPr>
        <p:spPr>
          <a:xfrm>
            <a:off x="8913796" y="4905266"/>
            <a:ext cx="803585" cy="28123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6" name="Oval 15"/>
          <p:cNvSpPr/>
          <p:nvPr/>
        </p:nvSpPr>
        <p:spPr>
          <a:xfrm>
            <a:off x="8572335" y="4825244"/>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sp>
        <p:nvSpPr>
          <p:cNvPr id="17" name="Right Arrow 16"/>
          <p:cNvSpPr/>
          <p:nvPr/>
        </p:nvSpPr>
        <p:spPr>
          <a:xfrm>
            <a:off x="5260170" y="3243014"/>
            <a:ext cx="599692" cy="5199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spTree>
    <p:extLst>
      <p:ext uri="{BB962C8B-B14F-4D97-AF65-F5344CB8AC3E}">
        <p14:creationId xmlns:p14="http://schemas.microsoft.com/office/powerpoint/2010/main" val="2061190180"/>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 </a:t>
            </a:r>
            <a:r>
              <a:rPr lang="en-US" dirty="0" err="1"/>
              <a:t>iuser</a:t>
            </a:r>
            <a:r>
              <a:rPr lang="en-US" dirty="0"/>
              <a:t> password</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82</a:t>
            </a:fld>
            <a:endParaRPr lang="en-US">
              <a:solidFill>
                <a:srgbClr val="37434F"/>
              </a:solidFill>
              <a:latin typeface="Arial"/>
            </a:endParaRPr>
          </a:p>
        </p:txBody>
      </p:sp>
      <p:pic>
        <p:nvPicPr>
          <p:cNvPr id="8" name="Picture 7"/>
          <p:cNvPicPr>
            <a:picLocks noChangeAspect="1"/>
          </p:cNvPicPr>
          <p:nvPr/>
        </p:nvPicPr>
        <p:blipFill>
          <a:blip r:embed="rId2"/>
          <a:stretch>
            <a:fillRect/>
          </a:stretch>
        </p:blipFill>
        <p:spPr>
          <a:xfrm>
            <a:off x="609600" y="1980731"/>
            <a:ext cx="10539165" cy="2928452"/>
          </a:xfrm>
          <a:prstGeom prst="rect">
            <a:avLst/>
          </a:prstGeom>
          <a:ln>
            <a:solidFill>
              <a:schemeClr val="tx1"/>
            </a:solidFill>
          </a:ln>
        </p:spPr>
      </p:pic>
      <p:cxnSp>
        <p:nvCxnSpPr>
          <p:cNvPr id="12" name="Straight Arrow Connector 11"/>
          <p:cNvCxnSpPr/>
          <p:nvPr/>
        </p:nvCxnSpPr>
        <p:spPr>
          <a:xfrm flipH="1" flipV="1">
            <a:off x="5879183" y="2400694"/>
            <a:ext cx="1172067" cy="515332"/>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5" name="Oval 14"/>
          <p:cNvSpPr/>
          <p:nvPr/>
        </p:nvSpPr>
        <p:spPr>
          <a:xfrm>
            <a:off x="7139235" y="2787192"/>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6" name="Straight Arrow Connector 15"/>
          <p:cNvCxnSpPr/>
          <p:nvPr/>
        </p:nvCxnSpPr>
        <p:spPr>
          <a:xfrm>
            <a:off x="3267959" y="3340832"/>
            <a:ext cx="804421" cy="37961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7" name="Oval 16"/>
          <p:cNvSpPr/>
          <p:nvPr/>
        </p:nvSpPr>
        <p:spPr>
          <a:xfrm>
            <a:off x="3004010" y="3083165"/>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cxnSp>
        <p:nvCxnSpPr>
          <p:cNvPr id="21" name="Straight Arrow Connector 20"/>
          <p:cNvCxnSpPr/>
          <p:nvPr/>
        </p:nvCxnSpPr>
        <p:spPr>
          <a:xfrm>
            <a:off x="2878318" y="4688264"/>
            <a:ext cx="1043233" cy="12669"/>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22" name="Oval 21"/>
          <p:cNvSpPr/>
          <p:nvPr/>
        </p:nvSpPr>
        <p:spPr>
          <a:xfrm>
            <a:off x="2491822" y="457210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spTree>
    <p:extLst>
      <p:ext uri="{BB962C8B-B14F-4D97-AF65-F5344CB8AC3E}">
        <p14:creationId xmlns:p14="http://schemas.microsoft.com/office/powerpoint/2010/main" val="1430119543"/>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 </a:t>
            </a:r>
            <a:r>
              <a:rPr lang="en-US" dirty="0" err="1"/>
              <a:t>iuser</a:t>
            </a:r>
            <a:r>
              <a:rPr lang="en-US" dirty="0"/>
              <a:t> password</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83</a:t>
            </a:fld>
            <a:endParaRPr lang="en-US">
              <a:solidFill>
                <a:srgbClr val="37434F"/>
              </a:solidFill>
              <a:latin typeface="Arial"/>
            </a:endParaRPr>
          </a:p>
        </p:txBody>
      </p:sp>
      <p:sp>
        <p:nvSpPr>
          <p:cNvPr id="8" name="Right Arrow 7"/>
          <p:cNvSpPr/>
          <p:nvPr/>
        </p:nvSpPr>
        <p:spPr>
          <a:xfrm>
            <a:off x="4474590" y="3343374"/>
            <a:ext cx="1181493" cy="641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84856" y="2978870"/>
            <a:ext cx="4193744" cy="1387748"/>
          </a:xfrm>
          <a:prstGeom prst="rect">
            <a:avLst/>
          </a:prstGeom>
          <a:ln>
            <a:solidFill>
              <a:schemeClr val="tx1"/>
            </a:solidFill>
          </a:ln>
        </p:spPr>
      </p:pic>
      <p:pic>
        <p:nvPicPr>
          <p:cNvPr id="12" name="Picture 11"/>
          <p:cNvPicPr>
            <a:picLocks noChangeAspect="1"/>
          </p:cNvPicPr>
          <p:nvPr/>
        </p:nvPicPr>
        <p:blipFill>
          <a:blip r:embed="rId3"/>
          <a:stretch>
            <a:fillRect/>
          </a:stretch>
        </p:blipFill>
        <p:spPr>
          <a:xfrm>
            <a:off x="1024434" y="1859786"/>
            <a:ext cx="2921383" cy="3608197"/>
          </a:xfrm>
          <a:prstGeom prst="rect">
            <a:avLst/>
          </a:prstGeom>
          <a:ln>
            <a:solidFill>
              <a:schemeClr val="tx1"/>
            </a:solidFill>
          </a:ln>
        </p:spPr>
      </p:pic>
      <p:cxnSp>
        <p:nvCxnSpPr>
          <p:cNvPr id="13" name="Straight Arrow Connector 12"/>
          <p:cNvCxnSpPr/>
          <p:nvPr/>
        </p:nvCxnSpPr>
        <p:spPr>
          <a:xfrm flipH="1">
            <a:off x="3406219" y="3343373"/>
            <a:ext cx="263951" cy="641024"/>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4" name="Oval 13"/>
          <p:cNvSpPr/>
          <p:nvPr/>
        </p:nvSpPr>
        <p:spPr>
          <a:xfrm>
            <a:off x="3538194" y="2978869"/>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7" name="Straight Arrow Connector 16"/>
          <p:cNvCxnSpPr/>
          <p:nvPr/>
        </p:nvCxnSpPr>
        <p:spPr>
          <a:xfrm flipH="1">
            <a:off x="8699895" y="3343373"/>
            <a:ext cx="563512" cy="276520"/>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8" name="Oval 17"/>
          <p:cNvSpPr/>
          <p:nvPr/>
        </p:nvSpPr>
        <p:spPr>
          <a:xfrm>
            <a:off x="9263407" y="317683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Tree>
    <p:extLst>
      <p:ext uri="{BB962C8B-B14F-4D97-AF65-F5344CB8AC3E}">
        <p14:creationId xmlns:p14="http://schemas.microsoft.com/office/powerpoint/2010/main" val="1918078909"/>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Copy Target URL</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84</a:t>
            </a:fld>
            <a:endParaRPr lang="en-US">
              <a:solidFill>
                <a:srgbClr val="37434F"/>
              </a:solidFill>
              <a:latin typeface="Arial"/>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54837" y="1303456"/>
            <a:ext cx="7291799" cy="5554544"/>
          </a:xfrm>
          <a:prstGeom prst="rect">
            <a:avLst/>
          </a:prstGeom>
          <a:ln>
            <a:solidFill>
              <a:schemeClr val="tx1"/>
            </a:solidFill>
          </a:ln>
        </p:spPr>
      </p:pic>
      <p:cxnSp>
        <p:nvCxnSpPr>
          <p:cNvPr id="7" name="Straight Arrow Connector 6"/>
          <p:cNvCxnSpPr/>
          <p:nvPr/>
        </p:nvCxnSpPr>
        <p:spPr>
          <a:xfrm flipV="1">
            <a:off x="7365476" y="1709393"/>
            <a:ext cx="779283" cy="301659"/>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8" name="Oval 7"/>
          <p:cNvSpPr/>
          <p:nvPr/>
        </p:nvSpPr>
        <p:spPr>
          <a:xfrm>
            <a:off x="7101527" y="2011052"/>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1" name="Straight Arrow Connector 10"/>
          <p:cNvCxnSpPr/>
          <p:nvPr/>
        </p:nvCxnSpPr>
        <p:spPr>
          <a:xfrm>
            <a:off x="5668653" y="2626937"/>
            <a:ext cx="641023" cy="36450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2" name="Oval 11"/>
          <p:cNvSpPr/>
          <p:nvPr/>
        </p:nvSpPr>
        <p:spPr>
          <a:xfrm>
            <a:off x="5404703" y="2369269"/>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cxnSp>
        <p:nvCxnSpPr>
          <p:cNvPr id="15" name="Straight Arrow Connector 14"/>
          <p:cNvCxnSpPr/>
          <p:nvPr/>
        </p:nvCxnSpPr>
        <p:spPr>
          <a:xfrm flipH="1">
            <a:off x="9879291" y="3322310"/>
            <a:ext cx="364503" cy="758420"/>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6" name="Oval 15"/>
          <p:cNvSpPr/>
          <p:nvPr/>
        </p:nvSpPr>
        <p:spPr>
          <a:xfrm>
            <a:off x="10243794" y="3064643"/>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cxnSp>
        <p:nvCxnSpPr>
          <p:cNvPr id="19" name="Straight Arrow Connector 18"/>
          <p:cNvCxnSpPr/>
          <p:nvPr/>
        </p:nvCxnSpPr>
        <p:spPr>
          <a:xfrm flipH="1">
            <a:off x="5668652" y="4685572"/>
            <a:ext cx="967819" cy="0"/>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20" name="Oval 19"/>
          <p:cNvSpPr/>
          <p:nvPr/>
        </p:nvSpPr>
        <p:spPr>
          <a:xfrm>
            <a:off x="6668760" y="4556739"/>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4</a:t>
            </a:r>
          </a:p>
        </p:txBody>
      </p:sp>
    </p:spTree>
    <p:extLst>
      <p:ext uri="{BB962C8B-B14F-4D97-AF65-F5344CB8AC3E}">
        <p14:creationId xmlns:p14="http://schemas.microsoft.com/office/powerpoint/2010/main" val="655828776"/>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Copy Target URL</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85</a:t>
            </a:fld>
            <a:endParaRPr lang="en-US">
              <a:solidFill>
                <a:srgbClr val="37434F"/>
              </a:solidFill>
              <a:latin typeface="Arial"/>
            </a:endParaRPr>
          </a:p>
        </p:txBody>
      </p:sp>
      <p:pic>
        <p:nvPicPr>
          <p:cNvPr id="9" name="Picture 8"/>
          <p:cNvPicPr>
            <a:picLocks noChangeAspect="1"/>
          </p:cNvPicPr>
          <p:nvPr/>
        </p:nvPicPr>
        <p:blipFill>
          <a:blip r:embed="rId2"/>
          <a:stretch>
            <a:fillRect/>
          </a:stretch>
        </p:blipFill>
        <p:spPr>
          <a:xfrm>
            <a:off x="1797378" y="1611090"/>
            <a:ext cx="8597245" cy="4641337"/>
          </a:xfrm>
          <a:prstGeom prst="rect">
            <a:avLst/>
          </a:prstGeom>
          <a:ln>
            <a:solidFill>
              <a:schemeClr val="tx1"/>
            </a:solidFill>
          </a:ln>
        </p:spPr>
      </p:pic>
      <p:cxnSp>
        <p:nvCxnSpPr>
          <p:cNvPr id="6" name="Straight Arrow Connector 5"/>
          <p:cNvCxnSpPr/>
          <p:nvPr/>
        </p:nvCxnSpPr>
        <p:spPr>
          <a:xfrm>
            <a:off x="8108099" y="4330082"/>
            <a:ext cx="1445444" cy="798101"/>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7" name="Oval 6"/>
          <p:cNvSpPr/>
          <p:nvPr/>
        </p:nvSpPr>
        <p:spPr>
          <a:xfrm>
            <a:off x="7844150" y="4072415"/>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sp>
        <p:nvSpPr>
          <p:cNvPr id="8" name="TextBox 7"/>
          <p:cNvSpPr txBox="1"/>
          <p:nvPr/>
        </p:nvSpPr>
        <p:spPr>
          <a:xfrm>
            <a:off x="8372048" y="3890164"/>
            <a:ext cx="1432875" cy="439917"/>
          </a:xfrm>
          <a:prstGeom prst="rect">
            <a:avLst/>
          </a:prstGeom>
          <a:noFill/>
          <a:ln>
            <a:solidFill>
              <a:srgbClr val="99CC00"/>
            </a:solidFill>
          </a:ln>
        </p:spPr>
        <p:txBody>
          <a:bodyPr wrap="none" rtlCol="0">
            <a:noAutofit/>
          </a:bodyPr>
          <a:lstStyle/>
          <a:p>
            <a:pPr defTabSz="1219170"/>
            <a:r>
              <a:rPr lang="en-US" sz="1867" dirty="0">
                <a:solidFill>
                  <a:srgbClr val="37434F"/>
                </a:solidFill>
                <a:latin typeface="Arial"/>
              </a:rPr>
              <a:t>Target URL</a:t>
            </a:r>
          </a:p>
        </p:txBody>
      </p:sp>
    </p:spTree>
    <p:extLst>
      <p:ext uri="{BB962C8B-B14F-4D97-AF65-F5344CB8AC3E}">
        <p14:creationId xmlns:p14="http://schemas.microsoft.com/office/powerpoint/2010/main" val="2115118619"/>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a:t>
            </a:r>
            <a:r>
              <a:rPr lang="en-US" dirty="0" err="1"/>
              <a:t>Dynatrace</a:t>
            </a:r>
            <a:r>
              <a:rPr lang="en-US" dirty="0"/>
              <a:t> </a:t>
            </a:r>
            <a:r>
              <a:rPr lang="en-US" dirty="0" err="1"/>
              <a:t>Webhook</a:t>
            </a:r>
            <a:endParaRPr lang="en-US" dirty="0"/>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86</a:t>
            </a:fld>
            <a:endParaRPr lang="en-US">
              <a:solidFill>
                <a:srgbClr val="37434F"/>
              </a:solidFill>
              <a:latin typeface="Arial"/>
            </a:endParaRP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1" y="1345733"/>
            <a:ext cx="4681980" cy="5022039"/>
          </a:xfrm>
          <a:prstGeom prst="rect">
            <a:avLst/>
          </a:prstGeom>
          <a:ln>
            <a:solidFill>
              <a:schemeClr val="tx1"/>
            </a:solidFill>
          </a:ln>
        </p:spPr>
      </p:pic>
      <p:cxnSp>
        <p:nvCxnSpPr>
          <p:cNvPr id="7" name="Straight Arrow Connector 6"/>
          <p:cNvCxnSpPr/>
          <p:nvPr/>
        </p:nvCxnSpPr>
        <p:spPr>
          <a:xfrm flipH="1">
            <a:off x="1231770" y="4964784"/>
            <a:ext cx="1093509" cy="138259"/>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8" name="Oval 7"/>
          <p:cNvSpPr/>
          <p:nvPr/>
        </p:nvSpPr>
        <p:spPr>
          <a:xfrm>
            <a:off x="2325279" y="4707117"/>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cxnSp>
        <p:nvCxnSpPr>
          <p:cNvPr id="11" name="Straight Arrow Connector 10"/>
          <p:cNvCxnSpPr/>
          <p:nvPr/>
        </p:nvCxnSpPr>
        <p:spPr>
          <a:xfrm flipH="1" flipV="1">
            <a:off x="1571135" y="5425651"/>
            <a:ext cx="886119" cy="245864"/>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2" name="Oval 11"/>
          <p:cNvSpPr/>
          <p:nvPr/>
        </p:nvSpPr>
        <p:spPr>
          <a:xfrm>
            <a:off x="2457254" y="5671515"/>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cxnSp>
        <p:nvCxnSpPr>
          <p:cNvPr id="15" name="Straight Arrow Connector 14"/>
          <p:cNvCxnSpPr/>
          <p:nvPr/>
        </p:nvCxnSpPr>
        <p:spPr>
          <a:xfrm flipH="1" flipV="1">
            <a:off x="3244916" y="2688641"/>
            <a:ext cx="1093509" cy="294288"/>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6" name="Oval 15"/>
          <p:cNvSpPr/>
          <p:nvPr/>
        </p:nvSpPr>
        <p:spPr>
          <a:xfrm>
            <a:off x="4338426" y="2982929"/>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sp>
        <p:nvSpPr>
          <p:cNvPr id="18" name="Right Arrow 17"/>
          <p:cNvSpPr/>
          <p:nvPr/>
        </p:nvSpPr>
        <p:spPr>
          <a:xfrm>
            <a:off x="5681221" y="2134375"/>
            <a:ext cx="829559" cy="7038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34412" y="883109"/>
            <a:ext cx="3423955" cy="3616620"/>
          </a:xfrm>
          <a:prstGeom prst="rect">
            <a:avLst/>
          </a:prstGeom>
          <a:ln>
            <a:solidFill>
              <a:schemeClr val="tx1"/>
            </a:solidFill>
          </a:ln>
        </p:spPr>
      </p:pic>
      <p:cxnSp>
        <p:nvCxnSpPr>
          <p:cNvPr id="20" name="Straight Arrow Connector 19"/>
          <p:cNvCxnSpPr/>
          <p:nvPr/>
        </p:nvCxnSpPr>
        <p:spPr>
          <a:xfrm>
            <a:off x="7451875" y="3444772"/>
            <a:ext cx="891895" cy="353365"/>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21" name="Oval 20"/>
          <p:cNvSpPr/>
          <p:nvPr/>
        </p:nvSpPr>
        <p:spPr>
          <a:xfrm>
            <a:off x="7112510" y="3363788"/>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spTree>
    <p:extLst>
      <p:ext uri="{BB962C8B-B14F-4D97-AF65-F5344CB8AC3E}">
        <p14:creationId xmlns:p14="http://schemas.microsoft.com/office/powerpoint/2010/main" val="1589251303"/>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a:t>
            </a:r>
            <a:r>
              <a:rPr lang="en-US" dirty="0" err="1"/>
              <a:t>Dynatrace</a:t>
            </a:r>
            <a:r>
              <a:rPr lang="en-US" dirty="0"/>
              <a:t> </a:t>
            </a:r>
            <a:r>
              <a:rPr lang="en-US" dirty="0" err="1"/>
              <a:t>Webhook</a:t>
            </a:r>
            <a:endParaRPr lang="en-US" dirty="0"/>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87</a:t>
            </a:fld>
            <a:endParaRPr lang="en-US">
              <a:solidFill>
                <a:srgbClr val="37434F"/>
              </a:solidFill>
              <a:latin typeface="Arial"/>
            </a:endParaRPr>
          </a:p>
        </p:txBody>
      </p:sp>
      <p:sp>
        <p:nvSpPr>
          <p:cNvPr id="2" name="Rectangle 1"/>
          <p:cNvSpPr/>
          <p:nvPr/>
        </p:nvSpPr>
        <p:spPr>
          <a:xfrm>
            <a:off x="1445443" y="3556035"/>
            <a:ext cx="3544477" cy="2462213"/>
          </a:xfrm>
          <a:prstGeom prst="rect">
            <a:avLst/>
          </a:prstGeom>
          <a:ln>
            <a:solidFill>
              <a:schemeClr val="accent1"/>
            </a:solidFill>
          </a:ln>
        </p:spPr>
        <p:txBody>
          <a:bodyPr wrap="square">
            <a:spAutoFit/>
          </a:bodyPr>
          <a:lstStyle/>
          <a:p>
            <a:pPr defTabSz="1219170"/>
            <a:r>
              <a:rPr lang="en-US" sz="1400" dirty="0">
                <a:solidFill>
                  <a:srgbClr val="000000"/>
                </a:solidFill>
                <a:latin typeface="Arial"/>
              </a:rPr>
              <a:t>{ </a:t>
            </a:r>
          </a:p>
          <a:p>
            <a:pPr defTabSz="1219170"/>
            <a:r>
              <a:rPr lang="en-US" sz="1400" dirty="0">
                <a:solidFill>
                  <a:srgbClr val="032F62"/>
                </a:solidFill>
                <a:latin typeface="Arial"/>
              </a:rPr>
              <a:t>"</a:t>
            </a:r>
            <a:r>
              <a:rPr lang="en-US" sz="1400" dirty="0" err="1">
                <a:solidFill>
                  <a:srgbClr val="032F62"/>
                </a:solidFill>
                <a:latin typeface="Arial"/>
              </a:rPr>
              <a:t>ImpactedEntity</a:t>
            </a:r>
            <a:r>
              <a:rPr lang="en-US" sz="1400" dirty="0">
                <a:solidFill>
                  <a:srgbClr val="032F62"/>
                </a:solidFill>
                <a:latin typeface="Arial"/>
              </a:rPr>
              <a:t>"</a:t>
            </a:r>
            <a:r>
              <a:rPr lang="en-US" sz="1400" dirty="0">
                <a:solidFill>
                  <a:srgbClr val="000000"/>
                </a:solidFill>
                <a:latin typeface="Arial"/>
              </a:rPr>
              <a:t>: </a:t>
            </a:r>
            <a:r>
              <a:rPr lang="en-US" sz="1400" dirty="0">
                <a:solidFill>
                  <a:srgbClr val="032F62"/>
                </a:solidFill>
                <a:latin typeface="Arial"/>
              </a:rPr>
              <a:t>"{</a:t>
            </a:r>
            <a:r>
              <a:rPr lang="en-US" sz="1400" dirty="0" err="1">
                <a:solidFill>
                  <a:srgbClr val="032F62"/>
                </a:solidFill>
                <a:latin typeface="Arial"/>
              </a:rPr>
              <a:t>ImpactedEntity</a:t>
            </a:r>
            <a:r>
              <a:rPr lang="en-US" sz="1400" dirty="0">
                <a:solidFill>
                  <a:srgbClr val="032F62"/>
                </a:solidFill>
                <a:latin typeface="Arial"/>
              </a:rPr>
              <a:t>}"</a:t>
            </a:r>
            <a:r>
              <a:rPr lang="en-US" sz="1400" dirty="0">
                <a:solidFill>
                  <a:srgbClr val="000000"/>
                </a:solidFill>
                <a:latin typeface="Arial"/>
              </a:rPr>
              <a:t>, </a:t>
            </a:r>
          </a:p>
          <a:p>
            <a:pPr defTabSz="1219170"/>
            <a:r>
              <a:rPr lang="en-US" sz="1400" dirty="0">
                <a:solidFill>
                  <a:srgbClr val="032F62"/>
                </a:solidFill>
                <a:latin typeface="Arial"/>
              </a:rPr>
              <a:t>"PID"</a:t>
            </a:r>
            <a:r>
              <a:rPr lang="en-US" sz="1400" dirty="0">
                <a:solidFill>
                  <a:srgbClr val="000000"/>
                </a:solidFill>
                <a:latin typeface="Arial"/>
              </a:rPr>
              <a:t>: </a:t>
            </a:r>
            <a:r>
              <a:rPr lang="en-US" sz="1400" dirty="0">
                <a:solidFill>
                  <a:srgbClr val="032F62"/>
                </a:solidFill>
                <a:latin typeface="Arial"/>
              </a:rPr>
              <a:t>"{PID}"</a:t>
            </a:r>
            <a:r>
              <a:rPr lang="en-US" sz="1400" dirty="0">
                <a:solidFill>
                  <a:srgbClr val="000000"/>
                </a:solidFill>
                <a:latin typeface="Arial"/>
              </a:rPr>
              <a:t>, </a:t>
            </a:r>
          </a:p>
          <a:p>
            <a:pPr defTabSz="1219170"/>
            <a:r>
              <a:rPr lang="en-US" sz="1400" dirty="0">
                <a:solidFill>
                  <a:srgbClr val="032F62"/>
                </a:solidFill>
                <a:latin typeface="Arial"/>
              </a:rPr>
              <a:t>"</a:t>
            </a:r>
            <a:r>
              <a:rPr lang="en-US" sz="1400" dirty="0" err="1">
                <a:solidFill>
                  <a:srgbClr val="032F62"/>
                </a:solidFill>
                <a:latin typeface="Arial"/>
              </a:rPr>
              <a:t>ProblemDetails</a:t>
            </a:r>
            <a:r>
              <a:rPr lang="en-US" sz="1400" dirty="0">
                <a:solidFill>
                  <a:srgbClr val="032F62"/>
                </a:solidFill>
                <a:latin typeface="Arial"/>
              </a:rPr>
              <a:t>"</a:t>
            </a:r>
            <a:r>
              <a:rPr lang="en-US" sz="1400" dirty="0">
                <a:solidFill>
                  <a:srgbClr val="000000"/>
                </a:solidFill>
                <a:latin typeface="Arial"/>
              </a:rPr>
              <a:t>: </a:t>
            </a:r>
            <a:r>
              <a:rPr lang="en-US" sz="1400" dirty="0">
                <a:solidFill>
                  <a:srgbClr val="032F62"/>
                </a:solidFill>
                <a:latin typeface="Arial"/>
              </a:rPr>
              <a:t>"{</a:t>
            </a:r>
            <a:r>
              <a:rPr lang="en-US" sz="1400" dirty="0" err="1">
                <a:solidFill>
                  <a:srgbClr val="032F62"/>
                </a:solidFill>
                <a:latin typeface="Arial"/>
              </a:rPr>
              <a:t>ProblemDetails</a:t>
            </a:r>
            <a:r>
              <a:rPr lang="en-US" sz="1400" dirty="0">
                <a:solidFill>
                  <a:srgbClr val="032F62"/>
                </a:solidFill>
                <a:latin typeface="Arial"/>
              </a:rPr>
              <a:t>}"</a:t>
            </a:r>
            <a:r>
              <a:rPr lang="en-US" sz="1400" dirty="0">
                <a:solidFill>
                  <a:srgbClr val="000000"/>
                </a:solidFill>
                <a:latin typeface="Arial"/>
              </a:rPr>
              <a:t>, </a:t>
            </a:r>
          </a:p>
          <a:p>
            <a:pPr defTabSz="1219170"/>
            <a:r>
              <a:rPr lang="en-US" sz="1400" dirty="0">
                <a:solidFill>
                  <a:srgbClr val="032F62"/>
                </a:solidFill>
                <a:latin typeface="Arial"/>
              </a:rPr>
              <a:t>"</a:t>
            </a:r>
            <a:r>
              <a:rPr lang="en-US" sz="1400" dirty="0" err="1">
                <a:solidFill>
                  <a:srgbClr val="032F62"/>
                </a:solidFill>
                <a:latin typeface="Arial"/>
              </a:rPr>
              <a:t>ProblemID</a:t>
            </a:r>
            <a:r>
              <a:rPr lang="en-US" sz="1400" dirty="0">
                <a:solidFill>
                  <a:srgbClr val="032F62"/>
                </a:solidFill>
                <a:latin typeface="Arial"/>
              </a:rPr>
              <a:t>"</a:t>
            </a:r>
            <a:r>
              <a:rPr lang="en-US" sz="1400" dirty="0">
                <a:solidFill>
                  <a:srgbClr val="000000"/>
                </a:solidFill>
                <a:latin typeface="Arial"/>
              </a:rPr>
              <a:t>: </a:t>
            </a:r>
            <a:r>
              <a:rPr lang="en-US" sz="1400" dirty="0">
                <a:solidFill>
                  <a:srgbClr val="032F62"/>
                </a:solidFill>
                <a:latin typeface="Arial"/>
              </a:rPr>
              <a:t>"{</a:t>
            </a:r>
            <a:r>
              <a:rPr lang="en-US" sz="1400" dirty="0" err="1">
                <a:solidFill>
                  <a:srgbClr val="032F62"/>
                </a:solidFill>
                <a:latin typeface="Arial"/>
              </a:rPr>
              <a:t>ProblemID</a:t>
            </a:r>
            <a:r>
              <a:rPr lang="en-US" sz="1400" dirty="0">
                <a:solidFill>
                  <a:srgbClr val="032F62"/>
                </a:solidFill>
                <a:latin typeface="Arial"/>
              </a:rPr>
              <a:t>}"</a:t>
            </a:r>
            <a:r>
              <a:rPr lang="en-US" sz="1400" dirty="0">
                <a:solidFill>
                  <a:srgbClr val="000000"/>
                </a:solidFill>
                <a:latin typeface="Arial"/>
              </a:rPr>
              <a:t>, </a:t>
            </a:r>
          </a:p>
          <a:p>
            <a:pPr defTabSz="1219170"/>
            <a:r>
              <a:rPr lang="en-US" sz="1400" dirty="0">
                <a:solidFill>
                  <a:srgbClr val="032F62"/>
                </a:solidFill>
                <a:latin typeface="Arial"/>
              </a:rPr>
              <a:t>"</a:t>
            </a:r>
            <a:r>
              <a:rPr lang="en-US" sz="1400" dirty="0" err="1">
                <a:solidFill>
                  <a:srgbClr val="032F62"/>
                </a:solidFill>
                <a:latin typeface="Arial"/>
              </a:rPr>
              <a:t>ProblemImpact</a:t>
            </a:r>
            <a:r>
              <a:rPr lang="en-US" sz="1400" dirty="0">
                <a:solidFill>
                  <a:srgbClr val="032F62"/>
                </a:solidFill>
                <a:latin typeface="Arial"/>
              </a:rPr>
              <a:t>"</a:t>
            </a:r>
            <a:r>
              <a:rPr lang="en-US" sz="1400" dirty="0">
                <a:solidFill>
                  <a:srgbClr val="000000"/>
                </a:solidFill>
                <a:latin typeface="Arial"/>
              </a:rPr>
              <a:t>: </a:t>
            </a:r>
            <a:r>
              <a:rPr lang="en-US" sz="1400" dirty="0">
                <a:solidFill>
                  <a:srgbClr val="032F62"/>
                </a:solidFill>
                <a:latin typeface="Arial"/>
              </a:rPr>
              <a:t>"{</a:t>
            </a:r>
            <a:r>
              <a:rPr lang="en-US" sz="1400" dirty="0" err="1">
                <a:solidFill>
                  <a:srgbClr val="032F62"/>
                </a:solidFill>
                <a:latin typeface="Arial"/>
              </a:rPr>
              <a:t>ProblemImpact</a:t>
            </a:r>
            <a:r>
              <a:rPr lang="en-US" sz="1400" dirty="0">
                <a:solidFill>
                  <a:srgbClr val="032F62"/>
                </a:solidFill>
                <a:latin typeface="Arial"/>
              </a:rPr>
              <a:t>}"</a:t>
            </a:r>
            <a:r>
              <a:rPr lang="en-US" sz="1400" dirty="0">
                <a:solidFill>
                  <a:srgbClr val="000000"/>
                </a:solidFill>
                <a:latin typeface="Arial"/>
              </a:rPr>
              <a:t>, </a:t>
            </a:r>
          </a:p>
          <a:p>
            <a:pPr defTabSz="1219170"/>
            <a:r>
              <a:rPr lang="en-US" sz="1400" dirty="0">
                <a:solidFill>
                  <a:srgbClr val="032F62"/>
                </a:solidFill>
                <a:latin typeface="Arial"/>
              </a:rPr>
              <a:t>"</a:t>
            </a:r>
            <a:r>
              <a:rPr lang="en-US" sz="1400" dirty="0" err="1">
                <a:solidFill>
                  <a:srgbClr val="032F62"/>
                </a:solidFill>
                <a:latin typeface="Arial"/>
              </a:rPr>
              <a:t>ProblemTitle</a:t>
            </a:r>
            <a:r>
              <a:rPr lang="en-US" sz="1400" dirty="0">
                <a:solidFill>
                  <a:srgbClr val="032F62"/>
                </a:solidFill>
                <a:latin typeface="Arial"/>
              </a:rPr>
              <a:t>"</a:t>
            </a:r>
            <a:r>
              <a:rPr lang="en-US" sz="1400" dirty="0">
                <a:solidFill>
                  <a:srgbClr val="000000"/>
                </a:solidFill>
                <a:latin typeface="Arial"/>
              </a:rPr>
              <a:t>: </a:t>
            </a:r>
            <a:r>
              <a:rPr lang="en-US" sz="1400" dirty="0">
                <a:solidFill>
                  <a:srgbClr val="032F62"/>
                </a:solidFill>
                <a:latin typeface="Arial"/>
              </a:rPr>
              <a:t>"{</a:t>
            </a:r>
            <a:r>
              <a:rPr lang="en-US" sz="1400" dirty="0" err="1">
                <a:solidFill>
                  <a:srgbClr val="032F62"/>
                </a:solidFill>
                <a:latin typeface="Arial"/>
              </a:rPr>
              <a:t>ProblemTitle</a:t>
            </a:r>
            <a:r>
              <a:rPr lang="en-US" sz="1400" dirty="0">
                <a:solidFill>
                  <a:srgbClr val="032F62"/>
                </a:solidFill>
                <a:latin typeface="Arial"/>
              </a:rPr>
              <a:t>}"</a:t>
            </a:r>
            <a:r>
              <a:rPr lang="en-US" sz="1400" dirty="0">
                <a:solidFill>
                  <a:srgbClr val="000000"/>
                </a:solidFill>
                <a:latin typeface="Arial"/>
              </a:rPr>
              <a:t>, </a:t>
            </a:r>
          </a:p>
          <a:p>
            <a:pPr defTabSz="1219170"/>
            <a:r>
              <a:rPr lang="en-US" sz="1400" dirty="0">
                <a:solidFill>
                  <a:srgbClr val="032F62"/>
                </a:solidFill>
                <a:latin typeface="Arial"/>
              </a:rPr>
              <a:t>"</a:t>
            </a:r>
            <a:r>
              <a:rPr lang="en-US" sz="1400" dirty="0" err="1">
                <a:solidFill>
                  <a:srgbClr val="032F62"/>
                </a:solidFill>
                <a:latin typeface="Arial"/>
              </a:rPr>
              <a:t>ProblemURL</a:t>
            </a:r>
            <a:r>
              <a:rPr lang="en-US" sz="1400" dirty="0">
                <a:solidFill>
                  <a:srgbClr val="032F62"/>
                </a:solidFill>
                <a:latin typeface="Arial"/>
              </a:rPr>
              <a:t>"</a:t>
            </a:r>
            <a:r>
              <a:rPr lang="en-US" sz="1400" dirty="0">
                <a:solidFill>
                  <a:srgbClr val="000000"/>
                </a:solidFill>
                <a:latin typeface="Arial"/>
              </a:rPr>
              <a:t>: </a:t>
            </a:r>
            <a:r>
              <a:rPr lang="en-US" sz="1400" dirty="0">
                <a:solidFill>
                  <a:srgbClr val="032F62"/>
                </a:solidFill>
                <a:latin typeface="Arial"/>
              </a:rPr>
              <a:t>"{</a:t>
            </a:r>
            <a:r>
              <a:rPr lang="en-US" sz="1400" dirty="0" err="1">
                <a:solidFill>
                  <a:srgbClr val="032F62"/>
                </a:solidFill>
                <a:latin typeface="Arial"/>
              </a:rPr>
              <a:t>ProblemURL</a:t>
            </a:r>
            <a:r>
              <a:rPr lang="en-US" sz="1400" dirty="0">
                <a:solidFill>
                  <a:srgbClr val="032F62"/>
                </a:solidFill>
                <a:latin typeface="Arial"/>
              </a:rPr>
              <a:t>}"</a:t>
            </a:r>
            <a:r>
              <a:rPr lang="en-US" sz="1400" dirty="0">
                <a:solidFill>
                  <a:srgbClr val="000000"/>
                </a:solidFill>
                <a:latin typeface="Arial"/>
              </a:rPr>
              <a:t>, </a:t>
            </a:r>
          </a:p>
          <a:p>
            <a:pPr defTabSz="1219170"/>
            <a:r>
              <a:rPr lang="en-US" sz="1400" dirty="0">
                <a:solidFill>
                  <a:srgbClr val="032F62"/>
                </a:solidFill>
                <a:latin typeface="Arial"/>
              </a:rPr>
              <a:t>"State"</a:t>
            </a:r>
            <a:r>
              <a:rPr lang="en-US" sz="1400" dirty="0">
                <a:solidFill>
                  <a:srgbClr val="000000"/>
                </a:solidFill>
                <a:latin typeface="Arial"/>
              </a:rPr>
              <a:t>: </a:t>
            </a:r>
            <a:r>
              <a:rPr lang="en-US" sz="1400" dirty="0">
                <a:solidFill>
                  <a:srgbClr val="032F62"/>
                </a:solidFill>
                <a:latin typeface="Arial"/>
              </a:rPr>
              <a:t>"{State}"</a:t>
            </a:r>
            <a:r>
              <a:rPr lang="en-US" sz="1400" dirty="0">
                <a:solidFill>
                  <a:srgbClr val="000000"/>
                </a:solidFill>
                <a:latin typeface="Arial"/>
              </a:rPr>
              <a:t>, </a:t>
            </a:r>
          </a:p>
          <a:p>
            <a:pPr defTabSz="1219170"/>
            <a:r>
              <a:rPr lang="en-US" sz="1400" dirty="0">
                <a:solidFill>
                  <a:srgbClr val="032F62"/>
                </a:solidFill>
                <a:latin typeface="Arial"/>
              </a:rPr>
              <a:t>"Tags"</a:t>
            </a:r>
            <a:r>
              <a:rPr lang="en-US" sz="1400" dirty="0">
                <a:solidFill>
                  <a:srgbClr val="000000"/>
                </a:solidFill>
                <a:latin typeface="Arial"/>
              </a:rPr>
              <a:t>: </a:t>
            </a:r>
            <a:r>
              <a:rPr lang="en-US" sz="1400" dirty="0">
                <a:solidFill>
                  <a:srgbClr val="032F62"/>
                </a:solidFill>
                <a:latin typeface="Arial"/>
              </a:rPr>
              <a:t>"{Tags}"</a:t>
            </a:r>
            <a:r>
              <a:rPr lang="en-US" sz="1400" dirty="0">
                <a:solidFill>
                  <a:srgbClr val="000000"/>
                </a:solidFill>
                <a:latin typeface="Arial"/>
              </a:rPr>
              <a:t> </a:t>
            </a:r>
          </a:p>
          <a:p>
            <a:pPr defTabSz="1219170"/>
            <a:r>
              <a:rPr lang="en-US" sz="1400" dirty="0">
                <a:solidFill>
                  <a:srgbClr val="000000"/>
                </a:solidFill>
                <a:latin typeface="Arial"/>
              </a:rPr>
              <a:t>}</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23459" y="1085473"/>
            <a:ext cx="4558940" cy="4941127"/>
          </a:xfrm>
          <a:prstGeom prst="rect">
            <a:avLst/>
          </a:prstGeom>
          <a:ln>
            <a:solidFill>
              <a:schemeClr val="tx1"/>
            </a:solidFill>
          </a:ln>
        </p:spPr>
      </p:pic>
      <p:cxnSp>
        <p:nvCxnSpPr>
          <p:cNvPr id="13" name="Curved Connector 12"/>
          <p:cNvCxnSpPr>
            <a:stCxn id="2" idx="3"/>
          </p:cNvCxnSpPr>
          <p:nvPr/>
        </p:nvCxnSpPr>
        <p:spPr>
          <a:xfrm>
            <a:off x="4989920" y="4787142"/>
            <a:ext cx="2421085" cy="504439"/>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87019" y="1923068"/>
            <a:ext cx="1432875" cy="439917"/>
          </a:xfrm>
          <a:prstGeom prst="rect">
            <a:avLst/>
          </a:prstGeom>
          <a:noFill/>
          <a:ln>
            <a:solidFill>
              <a:srgbClr val="99CC00"/>
            </a:solidFill>
          </a:ln>
        </p:spPr>
        <p:txBody>
          <a:bodyPr wrap="none" rtlCol="0">
            <a:noAutofit/>
          </a:bodyPr>
          <a:lstStyle/>
          <a:p>
            <a:pPr defTabSz="1219170"/>
            <a:r>
              <a:rPr lang="en-US" sz="1867" dirty="0">
                <a:solidFill>
                  <a:srgbClr val="37434F"/>
                </a:solidFill>
                <a:latin typeface="Arial"/>
              </a:rPr>
              <a:t>Target URL</a:t>
            </a:r>
          </a:p>
        </p:txBody>
      </p:sp>
      <p:cxnSp>
        <p:nvCxnSpPr>
          <p:cNvPr id="16" name="Curved Connector 15"/>
          <p:cNvCxnSpPr>
            <a:stCxn id="14" idx="3"/>
          </p:cNvCxnSpPr>
          <p:nvPr/>
        </p:nvCxnSpPr>
        <p:spPr>
          <a:xfrm>
            <a:off x="3619894" y="2143027"/>
            <a:ext cx="3531909" cy="697584"/>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996012"/>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88</a:t>
            </a:fld>
            <a:endParaRPr lang="en-US">
              <a:solidFill>
                <a:srgbClr val="37434F"/>
              </a:solidFill>
              <a:latin typeface="Aria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1" y="1885361"/>
            <a:ext cx="4796801" cy="2209364"/>
          </a:xfrm>
          <a:prstGeom prst="rect">
            <a:avLst/>
          </a:prstGeom>
          <a:ln>
            <a:solidFill>
              <a:schemeClr val="tx1"/>
            </a:solidFill>
          </a:ln>
        </p:spPr>
      </p:pic>
      <p:pic>
        <p:nvPicPr>
          <p:cNvPr id="6" name="Picture 5"/>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131217" y="3568864"/>
            <a:ext cx="754144" cy="7541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57137" y="1263231"/>
            <a:ext cx="5130063" cy="4017389"/>
          </a:xfrm>
          <a:prstGeom prst="rect">
            <a:avLst/>
          </a:prstGeom>
          <a:ln>
            <a:solidFill>
              <a:schemeClr val="tx1"/>
            </a:solidFill>
          </a:ln>
        </p:spPr>
      </p:pic>
      <p:sp>
        <p:nvSpPr>
          <p:cNvPr id="10" name="Right Arrow 9"/>
          <p:cNvSpPr/>
          <p:nvPr/>
        </p:nvSpPr>
        <p:spPr>
          <a:xfrm>
            <a:off x="5769205" y="2990042"/>
            <a:ext cx="791852" cy="5788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spTree>
    <p:extLst>
      <p:ext uri="{BB962C8B-B14F-4D97-AF65-F5344CB8AC3E}">
        <p14:creationId xmlns:p14="http://schemas.microsoft.com/office/powerpoint/2010/main" val="575834379"/>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Optional Jira Cloud Integration</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89</a:t>
            </a:fld>
            <a:endParaRPr lang="en-US">
              <a:solidFill>
                <a:srgbClr val="37434F"/>
              </a:solidFill>
              <a:latin typeface="Arial"/>
            </a:endParaRPr>
          </a:p>
        </p:txBody>
      </p:sp>
      <p:sp>
        <p:nvSpPr>
          <p:cNvPr id="2" name="TextBox 1"/>
          <p:cNvSpPr txBox="1"/>
          <p:nvPr/>
        </p:nvSpPr>
        <p:spPr>
          <a:xfrm>
            <a:off x="609601" y="1397000"/>
            <a:ext cx="8138476" cy="2798981"/>
          </a:xfrm>
          <a:prstGeom prst="rect">
            <a:avLst/>
          </a:prstGeom>
          <a:noFill/>
        </p:spPr>
        <p:txBody>
          <a:bodyPr wrap="square" numCol="1" rtlCol="0" anchor="t">
            <a:noAutofit/>
          </a:bodyPr>
          <a:lstStyle/>
          <a:p>
            <a:pPr defTabSz="1219170"/>
            <a:r>
              <a:rPr lang="en-US" sz="1867" dirty="0">
                <a:solidFill>
                  <a:srgbClr val="37434F"/>
                </a:solidFill>
                <a:latin typeface="Arial"/>
              </a:rPr>
              <a:t>This is an optional addition to the </a:t>
            </a:r>
            <a:r>
              <a:rPr lang="en-US" sz="1867" dirty="0" err="1">
                <a:solidFill>
                  <a:srgbClr val="37434F"/>
                </a:solidFill>
                <a:latin typeface="Arial"/>
              </a:rPr>
              <a:t>Dynatrace</a:t>
            </a:r>
            <a:r>
              <a:rPr lang="en-US" sz="1867" dirty="0">
                <a:solidFill>
                  <a:srgbClr val="37434F"/>
                </a:solidFill>
                <a:latin typeface="Arial"/>
              </a:rPr>
              <a:t> and xMatters integration. This adds the ability to create a Jira Issue from the xMatters notification. </a:t>
            </a:r>
          </a:p>
        </p:txBody>
      </p:sp>
    </p:spTree>
    <p:extLst>
      <p:ext uri="{BB962C8B-B14F-4D97-AF65-F5344CB8AC3E}">
        <p14:creationId xmlns:p14="http://schemas.microsoft.com/office/powerpoint/2010/main" val="140166911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ADC110-6AEB-41A2-929F-3DE1B94B64AD}"/>
              </a:ext>
            </a:extLst>
          </p:cNvPr>
          <p:cNvSpPr>
            <a:spLocks noGrp="1"/>
          </p:cNvSpPr>
          <p:nvPr>
            <p:ph type="title"/>
          </p:nvPr>
        </p:nvSpPr>
        <p:spPr/>
        <p:txBody>
          <a:bodyPr/>
          <a:lstStyle/>
          <a:p>
            <a:r>
              <a:rPr lang="en-US" dirty="0"/>
              <a:t>Before we get started – we need to copy some files</a:t>
            </a:r>
          </a:p>
        </p:txBody>
      </p:sp>
      <p:sp>
        <p:nvSpPr>
          <p:cNvPr id="5" name="Content Placeholder 4">
            <a:extLst>
              <a:ext uri="{FF2B5EF4-FFF2-40B4-BE49-F238E27FC236}">
                <a16:creationId xmlns:a16="http://schemas.microsoft.com/office/drawing/2014/main" id="{D8B21A2B-3735-4DA2-834C-800B55EEFF58}"/>
              </a:ext>
            </a:extLst>
          </p:cNvPr>
          <p:cNvSpPr>
            <a:spLocks noGrp="1"/>
          </p:cNvSpPr>
          <p:nvPr>
            <p:ph sz="quarter" idx="12"/>
          </p:nvPr>
        </p:nvSpPr>
        <p:spPr>
          <a:xfrm>
            <a:off x="698498" y="1449388"/>
            <a:ext cx="10774365" cy="439172"/>
          </a:xfrm>
        </p:spPr>
        <p:txBody>
          <a:bodyPr/>
          <a:lstStyle/>
          <a:p>
            <a:r>
              <a:rPr lang="en-US" dirty="0"/>
              <a:t>#1: Create a new S3 Bucket in your AWS Account with the name: </a:t>
            </a:r>
            <a:r>
              <a:rPr lang="en-US" b="1" i="1" dirty="0"/>
              <a:t>&lt;</a:t>
            </a:r>
            <a:r>
              <a:rPr lang="en-US" b="1" i="1" dirty="0" err="1"/>
              <a:t>yourlastname</a:t>
            </a:r>
            <a:r>
              <a:rPr lang="en-US" b="1" i="1" dirty="0"/>
              <a:t>&gt;-</a:t>
            </a:r>
            <a:r>
              <a:rPr lang="en-US" b="1" i="1" dirty="0" err="1"/>
              <a:t>dynatracedevops</a:t>
            </a:r>
            <a:endParaRPr lang="en-US" b="1" i="1" dirty="0"/>
          </a:p>
          <a:p>
            <a:endParaRPr lang="en-US" b="1" i="1" dirty="0"/>
          </a:p>
          <a:p>
            <a:endParaRPr lang="en-US" b="1" i="1" dirty="0"/>
          </a:p>
          <a:p>
            <a:endParaRPr lang="en-US" b="1" i="1" dirty="0"/>
          </a:p>
          <a:p>
            <a:endParaRPr lang="en-US" b="1" i="1" dirty="0"/>
          </a:p>
          <a:p>
            <a:pPr marL="0" indent="0">
              <a:buNone/>
            </a:pPr>
            <a:endParaRPr lang="en-US" b="1" i="1" dirty="0"/>
          </a:p>
          <a:p>
            <a:r>
              <a:rPr lang="en-US" sz="1800" dirty="0"/>
              <a:t>#2: Upload all files (including lambda subfolder) from your C:\DynatraceAWSDevOps\copytos3 to this Bucket!</a:t>
            </a:r>
          </a:p>
        </p:txBody>
      </p:sp>
      <p:pic>
        <p:nvPicPr>
          <p:cNvPr id="7" name="Picture 6">
            <a:extLst>
              <a:ext uri="{FF2B5EF4-FFF2-40B4-BE49-F238E27FC236}">
                <a16:creationId xmlns:a16="http://schemas.microsoft.com/office/drawing/2014/main" id="{15D3564C-6E7C-4B14-A2E8-90D4AA6DA90C}"/>
              </a:ext>
            </a:extLst>
          </p:cNvPr>
          <p:cNvPicPr>
            <a:picLocks noChangeAspect="1"/>
          </p:cNvPicPr>
          <p:nvPr/>
        </p:nvPicPr>
        <p:blipFill>
          <a:blip r:embed="rId2"/>
          <a:stretch>
            <a:fillRect/>
          </a:stretch>
        </p:blipFill>
        <p:spPr>
          <a:xfrm>
            <a:off x="1121093" y="1898465"/>
            <a:ext cx="4611584" cy="2427844"/>
          </a:xfrm>
          <a:prstGeom prst="rect">
            <a:avLst/>
          </a:prstGeom>
        </p:spPr>
      </p:pic>
      <p:pic>
        <p:nvPicPr>
          <p:cNvPr id="8" name="Picture 7">
            <a:extLst>
              <a:ext uri="{FF2B5EF4-FFF2-40B4-BE49-F238E27FC236}">
                <a16:creationId xmlns:a16="http://schemas.microsoft.com/office/drawing/2014/main" id="{211D3E9F-5D1B-437E-86F2-8A719B8D987F}"/>
              </a:ext>
            </a:extLst>
          </p:cNvPr>
          <p:cNvPicPr>
            <a:picLocks noChangeAspect="1"/>
          </p:cNvPicPr>
          <p:nvPr/>
        </p:nvPicPr>
        <p:blipFill>
          <a:blip r:embed="rId3"/>
          <a:stretch>
            <a:fillRect/>
          </a:stretch>
        </p:blipFill>
        <p:spPr>
          <a:xfrm>
            <a:off x="6810072" y="1898465"/>
            <a:ext cx="4662791" cy="2427844"/>
          </a:xfrm>
          <a:prstGeom prst="rect">
            <a:avLst/>
          </a:prstGeom>
        </p:spPr>
      </p:pic>
      <p:sp>
        <p:nvSpPr>
          <p:cNvPr id="9" name="Arrow: Right 8">
            <a:extLst>
              <a:ext uri="{FF2B5EF4-FFF2-40B4-BE49-F238E27FC236}">
                <a16:creationId xmlns:a16="http://schemas.microsoft.com/office/drawing/2014/main" id="{BED7F8EE-5BA2-4B61-A49B-F6C97CD7945B}"/>
              </a:ext>
            </a:extLst>
          </p:cNvPr>
          <p:cNvSpPr/>
          <p:nvPr/>
        </p:nvSpPr>
        <p:spPr>
          <a:xfrm flipH="1">
            <a:off x="3178628" y="3268758"/>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&lt;</a:t>
            </a:r>
            <a:r>
              <a:rPr lang="en-US" sz="1600" b="1" dirty="0" err="1">
                <a:latin typeface="Calibri Light" charset="0"/>
                <a:ea typeface="Calibri Light" charset="0"/>
                <a:cs typeface="Calibri Light" charset="0"/>
              </a:rPr>
              <a:t>yourname</a:t>
            </a:r>
            <a:r>
              <a:rPr lang="en-US" sz="1600" b="1" dirty="0">
                <a:latin typeface="Calibri Light" charset="0"/>
                <a:ea typeface="Calibri Light" charset="0"/>
                <a:cs typeface="Calibri Light" charset="0"/>
              </a:rPr>
              <a:t>&gt;-</a:t>
            </a:r>
            <a:r>
              <a:rPr lang="en-US" sz="1600" b="1" dirty="0" err="1">
                <a:latin typeface="Calibri Light" charset="0"/>
                <a:ea typeface="Calibri Light" charset="0"/>
                <a:cs typeface="Calibri Light" charset="0"/>
              </a:rPr>
              <a:t>dynatracedevops</a:t>
            </a:r>
            <a:endParaRPr lang="en-US" sz="1600" b="1" dirty="0">
              <a:latin typeface="Calibri Light" charset="0"/>
              <a:ea typeface="Calibri Light" charset="0"/>
              <a:cs typeface="Calibri Light" charset="0"/>
            </a:endParaRPr>
          </a:p>
        </p:txBody>
      </p:sp>
      <p:sp>
        <p:nvSpPr>
          <p:cNvPr id="10" name="Arrow: Right 9">
            <a:extLst>
              <a:ext uri="{FF2B5EF4-FFF2-40B4-BE49-F238E27FC236}">
                <a16:creationId xmlns:a16="http://schemas.microsoft.com/office/drawing/2014/main" id="{D4990E4E-5EAC-449B-80C6-858B813E5B7C}"/>
              </a:ext>
            </a:extLst>
          </p:cNvPr>
          <p:cNvSpPr/>
          <p:nvPr/>
        </p:nvSpPr>
        <p:spPr>
          <a:xfrm flipH="1">
            <a:off x="3178628" y="3859095"/>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US West (Oregon)</a:t>
            </a:r>
          </a:p>
        </p:txBody>
      </p:sp>
      <p:sp>
        <p:nvSpPr>
          <p:cNvPr id="11" name="Arrow: Right 10">
            <a:extLst>
              <a:ext uri="{FF2B5EF4-FFF2-40B4-BE49-F238E27FC236}">
                <a16:creationId xmlns:a16="http://schemas.microsoft.com/office/drawing/2014/main" id="{F0BB3FEE-E66B-4A0B-81A7-F0749AF02E32}"/>
              </a:ext>
            </a:extLst>
          </p:cNvPr>
          <p:cNvSpPr/>
          <p:nvPr/>
        </p:nvSpPr>
        <p:spPr>
          <a:xfrm flipH="1">
            <a:off x="8224566" y="3823938"/>
            <a:ext cx="324829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Enable Versioning</a:t>
            </a:r>
          </a:p>
        </p:txBody>
      </p:sp>
      <p:pic>
        <p:nvPicPr>
          <p:cNvPr id="2" name="Picture 1">
            <a:extLst>
              <a:ext uri="{FF2B5EF4-FFF2-40B4-BE49-F238E27FC236}">
                <a16:creationId xmlns:a16="http://schemas.microsoft.com/office/drawing/2014/main" id="{7D43CF77-7686-4C9C-B1D3-60538204F17B}"/>
              </a:ext>
            </a:extLst>
          </p:cNvPr>
          <p:cNvPicPr>
            <a:picLocks noChangeAspect="1"/>
          </p:cNvPicPr>
          <p:nvPr/>
        </p:nvPicPr>
        <p:blipFill>
          <a:blip r:embed="rId4"/>
          <a:stretch>
            <a:fillRect/>
          </a:stretch>
        </p:blipFill>
        <p:spPr>
          <a:xfrm>
            <a:off x="1088578" y="5120503"/>
            <a:ext cx="1457188" cy="1152195"/>
          </a:xfrm>
          <a:prstGeom prst="rect">
            <a:avLst/>
          </a:prstGeom>
        </p:spPr>
      </p:pic>
      <p:sp>
        <p:nvSpPr>
          <p:cNvPr id="12" name="Arrow: Right 11">
            <a:extLst>
              <a:ext uri="{FF2B5EF4-FFF2-40B4-BE49-F238E27FC236}">
                <a16:creationId xmlns:a16="http://schemas.microsoft.com/office/drawing/2014/main" id="{4A52BDC3-E124-4C79-ADBA-E1FA2952AADB}"/>
              </a:ext>
            </a:extLst>
          </p:cNvPr>
          <p:cNvSpPr/>
          <p:nvPr/>
        </p:nvSpPr>
        <p:spPr>
          <a:xfrm>
            <a:off x="2545766" y="5188495"/>
            <a:ext cx="1895061" cy="101621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Calibri Light" charset="0"/>
                <a:ea typeface="Calibri Light" charset="0"/>
                <a:cs typeface="Calibri Light" charset="0"/>
              </a:rPr>
              <a:t>Drag &amp; Drop </a:t>
            </a:r>
          </a:p>
          <a:p>
            <a:pPr algn="ctr"/>
            <a:r>
              <a:rPr lang="en-US" sz="1600" dirty="0">
                <a:latin typeface="Calibri Light" charset="0"/>
                <a:ea typeface="Calibri Light" charset="0"/>
                <a:cs typeface="Calibri Light" charset="0"/>
              </a:rPr>
              <a:t>or </a:t>
            </a:r>
            <a:r>
              <a:rPr lang="en-US" sz="1600" b="1" dirty="0">
                <a:latin typeface="Calibri Light" charset="0"/>
                <a:ea typeface="Calibri Light" charset="0"/>
                <a:cs typeface="Calibri Light" charset="0"/>
              </a:rPr>
              <a:t>Upload</a:t>
            </a:r>
          </a:p>
        </p:txBody>
      </p:sp>
      <p:pic>
        <p:nvPicPr>
          <p:cNvPr id="13" name="Picture 12">
            <a:extLst>
              <a:ext uri="{FF2B5EF4-FFF2-40B4-BE49-F238E27FC236}">
                <a16:creationId xmlns:a16="http://schemas.microsoft.com/office/drawing/2014/main" id="{E95C8BAF-01B0-400F-9D6B-9D7ABB8AD6B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666845" y="4805207"/>
            <a:ext cx="2360972" cy="1974387"/>
          </a:xfrm>
          <a:prstGeom prst="rect">
            <a:avLst/>
          </a:prstGeom>
        </p:spPr>
      </p:pic>
    </p:spTree>
    <p:extLst>
      <p:ext uri="{BB962C8B-B14F-4D97-AF65-F5344CB8AC3E}">
        <p14:creationId xmlns:p14="http://schemas.microsoft.com/office/powerpoint/2010/main" val="305727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Outbound Integration for Jira</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90</a:t>
            </a:fld>
            <a:endParaRPr lang="en-US">
              <a:solidFill>
                <a:srgbClr val="37434F"/>
              </a:solidFill>
              <a:latin typeface="Arial"/>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0388" y="2349702"/>
            <a:ext cx="2570637" cy="2804332"/>
          </a:xfrm>
          <a:prstGeom prst="rect">
            <a:avLst/>
          </a:prstGeom>
          <a:ln w="9525">
            <a:solidFill>
              <a:schemeClr val="tx1"/>
            </a:solidFill>
          </a:ln>
        </p:spPr>
      </p:pic>
      <p:cxnSp>
        <p:nvCxnSpPr>
          <p:cNvPr id="7" name="Straight Arrow Connector 6"/>
          <p:cNvCxnSpPr/>
          <p:nvPr/>
        </p:nvCxnSpPr>
        <p:spPr>
          <a:xfrm>
            <a:off x="1106079" y="3996966"/>
            <a:ext cx="892404" cy="8801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8" name="Oval 7"/>
          <p:cNvSpPr/>
          <p:nvPr/>
        </p:nvSpPr>
        <p:spPr>
          <a:xfrm>
            <a:off x="842130" y="3827316"/>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sp>
        <p:nvSpPr>
          <p:cNvPr id="12" name="Right Arrow 11"/>
          <p:cNvSpPr/>
          <p:nvPr/>
        </p:nvSpPr>
        <p:spPr>
          <a:xfrm>
            <a:off x="4022103" y="3827317"/>
            <a:ext cx="791852" cy="5788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39790" y="2092746"/>
            <a:ext cx="5373221" cy="3678025"/>
          </a:xfrm>
          <a:prstGeom prst="rect">
            <a:avLst/>
          </a:prstGeom>
          <a:ln w="9525">
            <a:solidFill>
              <a:schemeClr val="tx1"/>
            </a:solidFill>
          </a:ln>
        </p:spPr>
      </p:pic>
      <p:cxnSp>
        <p:nvCxnSpPr>
          <p:cNvPr id="14" name="Straight Arrow Connector 13"/>
          <p:cNvCxnSpPr/>
          <p:nvPr/>
        </p:nvCxnSpPr>
        <p:spPr>
          <a:xfrm>
            <a:off x="9187992" y="5154033"/>
            <a:ext cx="816989" cy="32608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5" name="Oval 14"/>
          <p:cNvSpPr/>
          <p:nvPr/>
        </p:nvSpPr>
        <p:spPr>
          <a:xfrm>
            <a:off x="8924043" y="4903215"/>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Tree>
    <p:extLst>
      <p:ext uri="{BB962C8B-B14F-4D97-AF65-F5344CB8AC3E}">
        <p14:creationId xmlns:p14="http://schemas.microsoft.com/office/powerpoint/2010/main" val="893758664"/>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12138" y="1644044"/>
            <a:ext cx="5767724" cy="4822472"/>
          </a:xfrm>
          <a:prstGeom prst="rect">
            <a:avLst/>
          </a:prstGeom>
          <a:ln>
            <a:solidFill>
              <a:schemeClr val="tx1"/>
            </a:solidFill>
          </a:ln>
        </p:spPr>
      </p:pic>
      <p:sp>
        <p:nvSpPr>
          <p:cNvPr id="4" name="Title 3"/>
          <p:cNvSpPr>
            <a:spLocks noGrp="1"/>
          </p:cNvSpPr>
          <p:nvPr>
            <p:ph type="title"/>
          </p:nvPr>
        </p:nvSpPr>
        <p:spPr/>
        <p:txBody>
          <a:bodyPr/>
          <a:lstStyle/>
          <a:p>
            <a:r>
              <a:rPr lang="en-US" dirty="0"/>
              <a:t>Create Outbound Integration for Jira</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91</a:t>
            </a:fld>
            <a:endParaRPr lang="en-US">
              <a:solidFill>
                <a:srgbClr val="37434F"/>
              </a:solidFill>
              <a:latin typeface="Arial"/>
            </a:endParaRPr>
          </a:p>
        </p:txBody>
      </p:sp>
      <p:cxnSp>
        <p:nvCxnSpPr>
          <p:cNvPr id="7" name="Straight Arrow Connector 6"/>
          <p:cNvCxnSpPr/>
          <p:nvPr/>
        </p:nvCxnSpPr>
        <p:spPr>
          <a:xfrm>
            <a:off x="4499728" y="2795030"/>
            <a:ext cx="438869" cy="12410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6787944" y="2857081"/>
            <a:ext cx="438869" cy="12410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a:off x="4499728" y="3563777"/>
            <a:ext cx="438869" cy="12410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p:nvPr/>
        </p:nvCxnSpPr>
        <p:spPr>
          <a:xfrm>
            <a:off x="4499728" y="4758231"/>
            <a:ext cx="438869" cy="12410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a:off x="3946166" y="5612374"/>
            <a:ext cx="438869" cy="124103"/>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6334870"/>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053597" y="1545224"/>
            <a:ext cx="5945607" cy="4711504"/>
          </a:xfrm>
          <a:prstGeom prst="rect">
            <a:avLst/>
          </a:prstGeom>
          <a:ln>
            <a:solidFill>
              <a:schemeClr val="tx1"/>
            </a:solidFill>
          </a:ln>
        </p:spPr>
      </p:pic>
      <p:sp>
        <p:nvSpPr>
          <p:cNvPr id="4" name="Title 3"/>
          <p:cNvSpPr>
            <a:spLocks noGrp="1"/>
          </p:cNvSpPr>
          <p:nvPr>
            <p:ph type="title"/>
          </p:nvPr>
        </p:nvSpPr>
        <p:spPr/>
        <p:txBody>
          <a:bodyPr/>
          <a:lstStyle/>
          <a:p>
            <a:r>
              <a:rPr lang="en-US" dirty="0"/>
              <a:t>Create Outbound Integration for Jira</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92</a:t>
            </a:fld>
            <a:endParaRPr lang="en-US">
              <a:solidFill>
                <a:srgbClr val="37434F"/>
              </a:solidFill>
              <a:latin typeface="Arial"/>
            </a:endParaRPr>
          </a:p>
        </p:txBody>
      </p:sp>
      <p:cxnSp>
        <p:nvCxnSpPr>
          <p:cNvPr id="13" name="Curved Connector 12"/>
          <p:cNvCxnSpPr>
            <a:stCxn id="32" idx="3"/>
          </p:cNvCxnSpPr>
          <p:nvPr/>
        </p:nvCxnSpPr>
        <p:spPr>
          <a:xfrm>
            <a:off x="2890887" y="3653411"/>
            <a:ext cx="2878317" cy="566800"/>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9715894" y="1732597"/>
            <a:ext cx="892404" cy="260969"/>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7" name="Oval 16"/>
          <p:cNvSpPr/>
          <p:nvPr/>
        </p:nvSpPr>
        <p:spPr>
          <a:xfrm>
            <a:off x="10608296" y="1397004"/>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
        <p:nvSpPr>
          <p:cNvPr id="21" name="Oval 20"/>
          <p:cNvSpPr/>
          <p:nvPr/>
        </p:nvSpPr>
        <p:spPr>
          <a:xfrm>
            <a:off x="1340004" y="2828944"/>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graphicFrame>
        <p:nvGraphicFramePr>
          <p:cNvPr id="32" name="Object 31"/>
          <p:cNvGraphicFramePr>
            <a:graphicFrameLocks noChangeAspect="1"/>
          </p:cNvGraphicFramePr>
          <p:nvPr>
            <p:extLst/>
          </p:nvPr>
        </p:nvGraphicFramePr>
        <p:xfrm>
          <a:off x="1603954" y="3247011"/>
          <a:ext cx="1286933" cy="812800"/>
        </p:xfrm>
        <a:graphic>
          <a:graphicData uri="http://schemas.openxmlformats.org/presentationml/2006/ole">
            <mc:AlternateContent xmlns:mc="http://schemas.openxmlformats.org/markup-compatibility/2006">
              <mc:Choice xmlns:v="urn:schemas-microsoft-com:vml" Requires="v">
                <p:oleObj spid="_x0000_s1085" name="Document" showAsIcon="1" r:id="rId4" imgW="965200" imgH="609600" progId="Word.Document.12">
                  <p:embed/>
                </p:oleObj>
              </mc:Choice>
              <mc:Fallback>
                <p:oleObj name="Document" showAsIcon="1" r:id="rId4" imgW="965200" imgH="609600" progId="Word.Document.12">
                  <p:embed/>
                  <p:pic>
                    <p:nvPicPr>
                      <p:cNvPr id="32" name="Object 31"/>
                      <p:cNvPicPr/>
                      <p:nvPr/>
                    </p:nvPicPr>
                    <p:blipFill>
                      <a:blip r:embed="rId5"/>
                      <a:stretch>
                        <a:fillRect/>
                      </a:stretch>
                    </p:blipFill>
                    <p:spPr>
                      <a:xfrm>
                        <a:off x="1603954" y="3247011"/>
                        <a:ext cx="1286933" cy="812800"/>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705924685"/>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Update Project Key and Issue Type to Match Jira</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93</a:t>
            </a:fld>
            <a:endParaRPr lang="en-US">
              <a:solidFill>
                <a:srgbClr val="37434F"/>
              </a:solidFill>
              <a:latin typeface="Arial"/>
            </a:endParaRPr>
          </a:p>
        </p:txBody>
      </p:sp>
      <p:pic>
        <p:nvPicPr>
          <p:cNvPr id="9" name="Picture 8"/>
          <p:cNvPicPr>
            <a:picLocks noChangeAspect="1"/>
          </p:cNvPicPr>
          <p:nvPr/>
        </p:nvPicPr>
        <p:blipFill>
          <a:blip r:embed="rId2"/>
          <a:stretch>
            <a:fillRect/>
          </a:stretch>
        </p:blipFill>
        <p:spPr>
          <a:xfrm>
            <a:off x="609601" y="1960776"/>
            <a:ext cx="8392271" cy="1948205"/>
          </a:xfrm>
          <a:prstGeom prst="rect">
            <a:avLst/>
          </a:prstGeom>
          <a:ln>
            <a:solidFill>
              <a:schemeClr val="tx1"/>
            </a:solidFill>
          </a:ln>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03661" y="2953732"/>
            <a:ext cx="7188339" cy="3127584"/>
          </a:xfrm>
          <a:prstGeom prst="rect">
            <a:avLst/>
          </a:prstGeom>
          <a:ln>
            <a:solidFill>
              <a:schemeClr val="tx1"/>
            </a:solidFill>
          </a:ln>
        </p:spPr>
      </p:pic>
      <p:sp>
        <p:nvSpPr>
          <p:cNvPr id="11" name="Oval 10"/>
          <p:cNvSpPr/>
          <p:nvPr/>
        </p:nvSpPr>
        <p:spPr>
          <a:xfrm>
            <a:off x="2674656" y="268978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sp>
        <p:nvSpPr>
          <p:cNvPr id="12" name="Oval 11"/>
          <p:cNvSpPr/>
          <p:nvPr/>
        </p:nvSpPr>
        <p:spPr>
          <a:xfrm>
            <a:off x="4821410" y="2947448"/>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sp>
        <p:nvSpPr>
          <p:cNvPr id="13" name="Oval 12"/>
          <p:cNvSpPr/>
          <p:nvPr/>
        </p:nvSpPr>
        <p:spPr>
          <a:xfrm>
            <a:off x="2674656" y="3253557"/>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
        <p:nvSpPr>
          <p:cNvPr id="14" name="Oval 13"/>
          <p:cNvSpPr/>
          <p:nvPr/>
        </p:nvSpPr>
        <p:spPr>
          <a:xfrm>
            <a:off x="5964026" y="3890128"/>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Tree>
    <p:extLst>
      <p:ext uri="{BB962C8B-B14F-4D97-AF65-F5344CB8AC3E}">
        <p14:creationId xmlns:p14="http://schemas.microsoft.com/office/powerpoint/2010/main" val="382592992"/>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 a Response Option</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94</a:t>
            </a:fld>
            <a:endParaRPr lang="en-US">
              <a:solidFill>
                <a:srgbClr val="37434F"/>
              </a:solidFill>
              <a:latin typeface="Arial"/>
            </a:endParaRPr>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1" y="1520267"/>
            <a:ext cx="4719687" cy="2108043"/>
          </a:xfrm>
          <a:prstGeom prst="rect">
            <a:avLst/>
          </a:prstGeom>
          <a:ln>
            <a:solidFill>
              <a:schemeClr val="tx1"/>
            </a:solidFill>
          </a:ln>
        </p:spPr>
      </p:pic>
      <p:cxnSp>
        <p:nvCxnSpPr>
          <p:cNvPr id="6" name="Straight Arrow Connector 5"/>
          <p:cNvCxnSpPr/>
          <p:nvPr/>
        </p:nvCxnSpPr>
        <p:spPr>
          <a:xfrm>
            <a:off x="3549717" y="2606396"/>
            <a:ext cx="874599" cy="37549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7" name="Oval 6"/>
          <p:cNvSpPr/>
          <p:nvPr/>
        </p:nvSpPr>
        <p:spPr>
          <a:xfrm>
            <a:off x="3285767" y="2348728"/>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62712" y="1121037"/>
            <a:ext cx="2524371" cy="2713048"/>
          </a:xfrm>
          <a:prstGeom prst="rect">
            <a:avLst/>
          </a:prstGeom>
          <a:ln>
            <a:solidFill>
              <a:schemeClr val="tx1"/>
            </a:solidFill>
          </a:ln>
        </p:spPr>
      </p:pic>
      <p:sp>
        <p:nvSpPr>
          <p:cNvPr id="10" name="Right Arrow 9"/>
          <p:cNvSpPr/>
          <p:nvPr/>
        </p:nvSpPr>
        <p:spPr>
          <a:xfrm>
            <a:off x="5700074" y="2394526"/>
            <a:ext cx="791852" cy="5788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cxnSp>
        <p:nvCxnSpPr>
          <p:cNvPr id="11" name="Straight Arrow Connector 10"/>
          <p:cNvCxnSpPr/>
          <p:nvPr/>
        </p:nvCxnSpPr>
        <p:spPr>
          <a:xfrm>
            <a:off x="7364430" y="3115261"/>
            <a:ext cx="874599" cy="37549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12" name="Oval 11"/>
          <p:cNvSpPr/>
          <p:nvPr/>
        </p:nvSpPr>
        <p:spPr>
          <a:xfrm>
            <a:off x="7100480" y="2857593"/>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pic>
        <p:nvPicPr>
          <p:cNvPr id="13" name="Picture 12"/>
          <p:cNvPicPr>
            <a:picLocks noChangeAspect="1"/>
          </p:cNvPicPr>
          <p:nvPr/>
        </p:nvPicPr>
        <p:blipFill>
          <a:blip r:embed="rId4"/>
          <a:stretch>
            <a:fillRect/>
          </a:stretch>
        </p:blipFill>
        <p:spPr>
          <a:xfrm>
            <a:off x="1702651" y="5119523"/>
            <a:ext cx="7684432" cy="782196"/>
          </a:xfrm>
          <a:prstGeom prst="rect">
            <a:avLst/>
          </a:prstGeom>
          <a:ln>
            <a:solidFill>
              <a:schemeClr val="tx1"/>
            </a:solidFill>
          </a:ln>
        </p:spPr>
      </p:pic>
      <p:sp>
        <p:nvSpPr>
          <p:cNvPr id="14" name="Right Arrow 13"/>
          <p:cNvSpPr/>
          <p:nvPr/>
        </p:nvSpPr>
        <p:spPr>
          <a:xfrm rot="7574448">
            <a:off x="7405803" y="4255285"/>
            <a:ext cx="791852" cy="5788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spTree>
    <p:extLst>
      <p:ext uri="{BB962C8B-B14F-4D97-AF65-F5344CB8AC3E}">
        <p14:creationId xmlns:p14="http://schemas.microsoft.com/office/powerpoint/2010/main" val="1710041495"/>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5166451" y="1130721"/>
            <a:ext cx="6090293" cy="5166531"/>
          </a:xfrm>
          <a:prstGeom prst="rect">
            <a:avLst/>
          </a:prstGeom>
          <a:ln>
            <a:solidFill>
              <a:schemeClr val="tx1"/>
            </a:solidFill>
          </a:ln>
        </p:spPr>
      </p:pic>
      <p:sp>
        <p:nvSpPr>
          <p:cNvPr id="4" name="Title 3"/>
          <p:cNvSpPr>
            <a:spLocks noGrp="1"/>
          </p:cNvSpPr>
          <p:nvPr>
            <p:ph type="title"/>
          </p:nvPr>
        </p:nvSpPr>
        <p:spPr/>
        <p:txBody>
          <a:bodyPr/>
          <a:lstStyle/>
          <a:p>
            <a:r>
              <a:rPr lang="en-US" dirty="0"/>
              <a:t>Add Jira Endpoint</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95</a:t>
            </a:fld>
            <a:endParaRPr lang="en-US">
              <a:solidFill>
                <a:srgbClr val="37434F"/>
              </a:solidFill>
              <a:latin typeface="Arial"/>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1" y="1592351"/>
            <a:ext cx="4292899" cy="1169477"/>
          </a:xfrm>
          <a:prstGeom prst="rect">
            <a:avLst/>
          </a:prstGeom>
          <a:ln>
            <a:solidFill>
              <a:schemeClr val="tx1"/>
            </a:solidFill>
          </a:ln>
        </p:spPr>
      </p:pic>
      <p:cxnSp>
        <p:nvCxnSpPr>
          <p:cNvPr id="6" name="Straight Arrow Connector 5"/>
          <p:cNvCxnSpPr/>
          <p:nvPr/>
        </p:nvCxnSpPr>
        <p:spPr>
          <a:xfrm>
            <a:off x="3291002" y="2034398"/>
            <a:ext cx="874599" cy="375497"/>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7" name="Oval 6"/>
          <p:cNvSpPr/>
          <p:nvPr/>
        </p:nvSpPr>
        <p:spPr>
          <a:xfrm>
            <a:off x="3027052" y="1776731"/>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1</a:t>
            </a:r>
          </a:p>
        </p:txBody>
      </p:sp>
      <p:sp>
        <p:nvSpPr>
          <p:cNvPr id="9" name="Right Arrow 8"/>
          <p:cNvSpPr/>
          <p:nvPr/>
        </p:nvSpPr>
        <p:spPr>
          <a:xfrm>
            <a:off x="4110649" y="2957179"/>
            <a:ext cx="791852" cy="5788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sp>
        <p:nvSpPr>
          <p:cNvPr id="10" name="Oval 9"/>
          <p:cNvSpPr/>
          <p:nvPr/>
        </p:nvSpPr>
        <p:spPr>
          <a:xfrm>
            <a:off x="6538015" y="5870320"/>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2</a:t>
            </a:r>
          </a:p>
        </p:txBody>
      </p:sp>
      <p:sp>
        <p:nvSpPr>
          <p:cNvPr id="16" name="Oval 15"/>
          <p:cNvSpPr/>
          <p:nvPr/>
        </p:nvSpPr>
        <p:spPr>
          <a:xfrm>
            <a:off x="9565063" y="5870320"/>
            <a:ext cx="263949" cy="25766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867" dirty="0">
                <a:solidFill>
                  <a:srgbClr val="FFFFFF"/>
                </a:solidFill>
                <a:latin typeface="Arial"/>
              </a:rPr>
              <a:t>3</a:t>
            </a:r>
          </a:p>
        </p:txBody>
      </p:sp>
    </p:spTree>
    <p:extLst>
      <p:ext uri="{BB962C8B-B14F-4D97-AF65-F5344CB8AC3E}">
        <p14:creationId xmlns:p14="http://schemas.microsoft.com/office/powerpoint/2010/main" val="2104725476"/>
      </p:ext>
    </p:extLst>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xMatters User in Jira</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96</a:t>
            </a:fld>
            <a:endParaRPr lang="en-US">
              <a:solidFill>
                <a:srgbClr val="37434F"/>
              </a:solidFill>
              <a:latin typeface="Arial"/>
            </a:endParaRPr>
          </a:p>
        </p:txBody>
      </p:sp>
      <p:sp>
        <p:nvSpPr>
          <p:cNvPr id="8" name="Rectangle 7"/>
          <p:cNvSpPr/>
          <p:nvPr/>
        </p:nvSpPr>
        <p:spPr>
          <a:xfrm>
            <a:off x="860981" y="2068001"/>
            <a:ext cx="9697040" cy="461665"/>
          </a:xfrm>
          <a:prstGeom prst="rect">
            <a:avLst/>
          </a:prstGeom>
        </p:spPr>
        <p:txBody>
          <a:bodyPr wrap="square">
            <a:spAutoFit/>
          </a:bodyPr>
          <a:lstStyle/>
          <a:p>
            <a:pPr defTabSz="1219170"/>
            <a:r>
              <a:rPr lang="en-US" sz="2400" dirty="0">
                <a:solidFill>
                  <a:srgbClr val="000000"/>
                </a:solidFill>
                <a:latin typeface="Arial"/>
                <a:hlinkClick r:id="rId2"/>
              </a:rPr>
              <a:t>https://</a:t>
            </a:r>
            <a:r>
              <a:rPr lang="en-US" sz="2400" dirty="0" err="1">
                <a:solidFill>
                  <a:srgbClr val="000000"/>
                </a:solidFill>
                <a:latin typeface="Arial"/>
                <a:hlinkClick r:id="rId2"/>
              </a:rPr>
              <a:t>confluence.atlassian.com</a:t>
            </a:r>
            <a:r>
              <a:rPr lang="en-US" sz="2400" dirty="0">
                <a:solidFill>
                  <a:srgbClr val="000000"/>
                </a:solidFill>
                <a:latin typeface="Arial"/>
                <a:hlinkClick r:id="rId2"/>
              </a:rPr>
              <a:t>/jira064/add-users-720412930.html</a:t>
            </a:r>
            <a:endParaRPr lang="en-US" sz="2400" dirty="0">
              <a:solidFill>
                <a:srgbClr val="000000"/>
              </a:solidFill>
              <a:latin typeface="Arial"/>
            </a:endParaRPr>
          </a:p>
        </p:txBody>
      </p:sp>
    </p:spTree>
    <p:extLst>
      <p:ext uri="{BB962C8B-B14F-4D97-AF65-F5344CB8AC3E}">
        <p14:creationId xmlns:p14="http://schemas.microsoft.com/office/powerpoint/2010/main" val="410782414"/>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a:t>
            </a:r>
          </a:p>
        </p:txBody>
      </p:sp>
      <p:sp>
        <p:nvSpPr>
          <p:cNvPr id="5" name="Footer Placeholder 4"/>
          <p:cNvSpPr>
            <a:spLocks noGrp="1"/>
          </p:cNvSpPr>
          <p:nvPr>
            <p:ph type="ftr" sz="quarter" idx="3"/>
          </p:nvPr>
        </p:nvSpPr>
        <p:spPr>
          <a:xfrm>
            <a:off x="4165600" y="6466516"/>
            <a:ext cx="3860800" cy="375749"/>
          </a:xfrm>
        </p:spPr>
        <p:txBody>
          <a:bodyPr/>
          <a:lstStyle/>
          <a:p>
            <a:pPr defTabSz="1219170"/>
            <a:r>
              <a:rPr lang="en-US">
                <a:solidFill>
                  <a:srgbClr val="37434F"/>
                </a:solidFill>
                <a:latin typeface="Arial"/>
              </a:rPr>
              <a:t>Confidential and Proprietary</a:t>
            </a:r>
          </a:p>
        </p:txBody>
      </p:sp>
      <p:sp>
        <p:nvSpPr>
          <p:cNvPr id="3" name="Slide Number Placeholder 2"/>
          <p:cNvSpPr>
            <a:spLocks noGrp="1"/>
          </p:cNvSpPr>
          <p:nvPr>
            <p:ph type="sldNum" sz="quarter" idx="4"/>
          </p:nvPr>
        </p:nvSpPr>
        <p:spPr>
          <a:xfrm>
            <a:off x="11582400" y="6466516"/>
            <a:ext cx="609601" cy="375749"/>
          </a:xfrm>
        </p:spPr>
        <p:txBody>
          <a:bodyPr/>
          <a:lstStyle/>
          <a:p>
            <a:pPr defTabSz="1219170"/>
            <a:fld id="{52BB5B38-2141-4D75-B405-23F83BDD5945}" type="slidenum">
              <a:rPr lang="en-US">
                <a:solidFill>
                  <a:srgbClr val="37434F"/>
                </a:solidFill>
                <a:latin typeface="Arial"/>
              </a:rPr>
              <a:pPr defTabSz="1219170"/>
              <a:t>97</a:t>
            </a:fld>
            <a:endParaRPr lang="en-US">
              <a:solidFill>
                <a:srgbClr val="37434F"/>
              </a:solidFill>
              <a:latin typeface="Aria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1520" y="1495889"/>
            <a:ext cx="3222069" cy="1484057"/>
          </a:xfrm>
          <a:prstGeom prst="rect">
            <a:avLst/>
          </a:prstGeom>
          <a:ln>
            <a:solidFill>
              <a:schemeClr val="tx1"/>
            </a:solidFill>
          </a:ln>
        </p:spPr>
      </p:pic>
      <p:pic>
        <p:nvPicPr>
          <p:cNvPr id="6" name="Picture 5"/>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916457" y="2602873"/>
            <a:ext cx="754144" cy="7541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ight Arrow 9"/>
          <p:cNvSpPr/>
          <p:nvPr/>
        </p:nvSpPr>
        <p:spPr>
          <a:xfrm>
            <a:off x="5530590" y="2041101"/>
            <a:ext cx="791852" cy="5788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3721" y="444499"/>
            <a:ext cx="3737401" cy="3714773"/>
          </a:xfrm>
          <a:prstGeom prst="rect">
            <a:avLst/>
          </a:prstGeom>
          <a:ln>
            <a:solidFill>
              <a:schemeClr val="tx1"/>
            </a:solidFill>
          </a:ln>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739307" y="3768792"/>
            <a:ext cx="4020108" cy="1220797"/>
          </a:xfrm>
          <a:prstGeom prst="rect">
            <a:avLst/>
          </a:prstGeom>
          <a:ln>
            <a:solidFill>
              <a:schemeClr val="tx1"/>
            </a:solidFill>
          </a:ln>
        </p:spPr>
      </p:pic>
      <p:pic>
        <p:nvPicPr>
          <p:cNvPr id="11" name="Picture 10"/>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026400" y="3996965"/>
            <a:ext cx="754144" cy="7541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Right Arrow 11"/>
          <p:cNvSpPr/>
          <p:nvPr/>
        </p:nvSpPr>
        <p:spPr>
          <a:xfrm rot="10800000">
            <a:off x="6561057" y="5046777"/>
            <a:ext cx="791852" cy="5788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Arial"/>
            </a:endParaRPr>
          </a:p>
        </p:txBody>
      </p:sp>
      <p:pic>
        <p:nvPicPr>
          <p:cNvPr id="13" name="Picture 1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570291" y="4374038"/>
            <a:ext cx="4711576" cy="2092479"/>
          </a:xfrm>
          <a:prstGeom prst="rect">
            <a:avLst/>
          </a:prstGeom>
          <a:ln>
            <a:solidFill>
              <a:schemeClr val="tx1"/>
            </a:solidFill>
          </a:ln>
        </p:spPr>
      </p:pic>
    </p:spTree>
    <p:extLst>
      <p:ext uri="{BB962C8B-B14F-4D97-AF65-F5344CB8AC3E}">
        <p14:creationId xmlns:p14="http://schemas.microsoft.com/office/powerpoint/2010/main" val="802311602"/>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FBA170-9A4C-4684-9A82-6BC73A536FE9}"/>
              </a:ext>
            </a:extLst>
          </p:cNvPr>
          <p:cNvSpPr>
            <a:spLocks noGrp="1"/>
          </p:cNvSpPr>
          <p:nvPr>
            <p:ph type="body" sz="quarter" idx="13"/>
          </p:nvPr>
        </p:nvSpPr>
        <p:spPr/>
        <p:txBody>
          <a:bodyPr/>
          <a:lstStyle/>
          <a:p>
            <a:r>
              <a:rPr lang="en-US" dirty="0"/>
              <a:t>BACKUP / BACKGROUND</a:t>
            </a:r>
          </a:p>
        </p:txBody>
      </p:sp>
    </p:spTree>
    <p:extLst>
      <p:ext uri="{BB962C8B-B14F-4D97-AF65-F5344CB8AC3E}">
        <p14:creationId xmlns:p14="http://schemas.microsoft.com/office/powerpoint/2010/main" val="10845976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5E39D-6573-4B29-9FC4-F05BC68681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139F02-BB75-4CF9-84E9-9A0C8DD73309}"/>
              </a:ext>
            </a:extLst>
          </p:cNvPr>
          <p:cNvSpPr>
            <a:spLocks noGrp="1"/>
          </p:cNvSpPr>
          <p:nvPr>
            <p:ph idx="1"/>
          </p:nvPr>
        </p:nvSpPr>
        <p:spPr/>
        <p:txBody>
          <a:bodyPr>
            <a:normAutofit fontScale="85000" lnSpcReduction="20000"/>
          </a:bodyPr>
          <a:lstStyle/>
          <a:p>
            <a:r>
              <a:rPr lang="de-DE" dirty="0"/>
              <a:t>Create Instance Profile IAM </a:t>
            </a:r>
            <a:r>
              <a:rPr lang="de-DE" dirty="0" err="1"/>
              <a:t>Role</a:t>
            </a:r>
            <a:endParaRPr lang="de-DE" dirty="0"/>
          </a:p>
          <a:p>
            <a:pPr lvl="1"/>
            <a:r>
              <a:rPr lang="en-US" dirty="0">
                <a:hlinkClick r:id="rId2"/>
              </a:rPr>
              <a:t>https://docs.aws.amazon.com/codedeploy/latest/userguide/getting-started-create-iam-instance-profile.html#getting-started-create-iam-instance-profile-console</a:t>
            </a:r>
            <a:endParaRPr lang="en-US" dirty="0"/>
          </a:p>
          <a:p>
            <a:pPr lvl="1"/>
            <a:r>
              <a:rPr lang="en-US" dirty="0"/>
              <a:t>This is the Role that is used to execute code within the EC2 Instance, </a:t>
            </a:r>
            <a:r>
              <a:rPr lang="en-US" dirty="0" err="1"/>
              <a:t>e.g</a:t>
            </a:r>
            <a:r>
              <a:rPr lang="en-US" dirty="0"/>
              <a:t>: Execute the AWS </a:t>
            </a:r>
            <a:r>
              <a:rPr lang="en-US" dirty="0" err="1"/>
              <a:t>CodeDeploy</a:t>
            </a:r>
            <a:r>
              <a:rPr lang="en-US" dirty="0"/>
              <a:t> Scripts</a:t>
            </a:r>
          </a:p>
          <a:p>
            <a:r>
              <a:rPr lang="de-DE" dirty="0"/>
              <a:t>C</a:t>
            </a:r>
            <a:r>
              <a:rPr lang="en-US" dirty="0" err="1"/>
              <a:t>reate</a:t>
            </a:r>
            <a:r>
              <a:rPr lang="en-US" dirty="0"/>
              <a:t> Service Role IAM Role</a:t>
            </a:r>
          </a:p>
          <a:p>
            <a:pPr lvl="1"/>
            <a:r>
              <a:rPr lang="en-US" dirty="0"/>
              <a:t>This Role is needed to let </a:t>
            </a:r>
            <a:r>
              <a:rPr lang="en-US" dirty="0" err="1"/>
              <a:t>CodePipeline</a:t>
            </a:r>
            <a:r>
              <a:rPr lang="en-US" dirty="0"/>
              <a:t> or </a:t>
            </a:r>
            <a:r>
              <a:rPr lang="en-US" dirty="0" err="1"/>
              <a:t>CodeDeploy</a:t>
            </a:r>
            <a:r>
              <a:rPr lang="en-US" dirty="0"/>
              <a:t> execute and access other AWS Resources &amp; Actions</a:t>
            </a:r>
          </a:p>
          <a:p>
            <a:pPr lvl="1"/>
            <a:r>
              <a:rPr lang="en-US" dirty="0"/>
              <a:t>We need one for our </a:t>
            </a:r>
            <a:r>
              <a:rPr lang="en-US" dirty="0" err="1"/>
              <a:t>CodeDeploy</a:t>
            </a:r>
            <a:r>
              <a:rPr lang="en-US" dirty="0"/>
              <a:t>/</a:t>
            </a:r>
            <a:r>
              <a:rPr lang="en-US" dirty="0" err="1"/>
              <a:t>CodePipeline</a:t>
            </a:r>
            <a:r>
              <a:rPr lang="en-US" dirty="0"/>
              <a:t> as well as one for Lambda</a:t>
            </a:r>
          </a:p>
          <a:p>
            <a:r>
              <a:rPr lang="en-US" dirty="0"/>
              <a:t>Create DynamoDB Tables for </a:t>
            </a:r>
            <a:r>
              <a:rPr lang="en-US" dirty="0" err="1"/>
              <a:t>BuildValidationRequests</a:t>
            </a:r>
            <a:r>
              <a:rPr lang="en-US" dirty="0"/>
              <a:t> and one for </a:t>
            </a:r>
            <a:r>
              <a:rPr lang="en-US" dirty="0" err="1"/>
              <a:t>ContinuousPerformanceBuildData</a:t>
            </a:r>
            <a:endParaRPr lang="en-US" dirty="0"/>
          </a:p>
          <a:p>
            <a:r>
              <a:rPr lang="en-US" dirty="0"/>
              <a:t>Create 2 EC2 Instances</a:t>
            </a:r>
          </a:p>
          <a:p>
            <a:r>
              <a:rPr lang="en-US" dirty="0"/>
              <a:t>Create Lambda Functions</a:t>
            </a:r>
          </a:p>
          <a:p>
            <a:r>
              <a:rPr lang="en-US" dirty="0"/>
              <a:t>Create </a:t>
            </a:r>
            <a:r>
              <a:rPr lang="en-US" dirty="0" err="1"/>
              <a:t>CodeDeploy</a:t>
            </a:r>
            <a:r>
              <a:rPr lang="en-US" dirty="0"/>
              <a:t> and </a:t>
            </a:r>
            <a:r>
              <a:rPr lang="en-US" dirty="0" err="1"/>
              <a:t>CodePipeline</a:t>
            </a:r>
            <a:endParaRPr lang="en-US" dirty="0"/>
          </a:p>
        </p:txBody>
      </p:sp>
    </p:spTree>
    <p:extLst>
      <p:ext uri="{BB962C8B-B14F-4D97-AF65-F5344CB8AC3E}">
        <p14:creationId xmlns:p14="http://schemas.microsoft.com/office/powerpoint/2010/main" val="2491825623"/>
      </p:ext>
    </p:extLst>
  </p:cSld>
  <p:clrMapOvr>
    <a:masterClrMapping/>
  </p:clrMapOvr>
</p:sld>
</file>

<file path=ppt/theme/theme1.xml><?xml version="1.0" encoding="utf-8"?>
<a:theme xmlns:a="http://schemas.openxmlformats.org/drawingml/2006/main" name="master_master">
  <a:themeElements>
    <a:clrScheme name="dynatrace_colors_0816">
      <a:dk1>
        <a:srgbClr val="454646"/>
      </a:dk1>
      <a:lt1>
        <a:srgbClr val="FFFFFF"/>
      </a:lt1>
      <a:dk2>
        <a:srgbClr val="898989"/>
      </a:dk2>
      <a:lt2>
        <a:srgbClr val="FFFFFF"/>
      </a:lt2>
      <a:accent1>
        <a:srgbClr val="00A6FB"/>
      </a:accent1>
      <a:accent2>
        <a:srgbClr val="00B9CC"/>
      </a:accent2>
      <a:accent3>
        <a:srgbClr val="7DC540"/>
      </a:accent3>
      <a:accent4>
        <a:srgbClr val="9355B7"/>
      </a:accent4>
      <a:accent5>
        <a:srgbClr val="DC172A"/>
      </a:accent5>
      <a:accent6>
        <a:srgbClr val="EF651F"/>
      </a:accent6>
      <a:hlink>
        <a:srgbClr val="00A1B2"/>
      </a:hlink>
      <a:folHlink>
        <a:srgbClr val="00555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Calibri Light" charset="0"/>
            <a:ea typeface="Calibri Light" charset="0"/>
            <a:cs typeface="Calibri Light"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rmAutofit/>
      </a:bodyPr>
      <a:lstStyle>
        <a:defPPr>
          <a:lnSpc>
            <a:spcPct val="120000"/>
          </a:lnSpc>
          <a:defRPr smtClean="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dynatrace_template_WIP" id="{A59B1A05-1915-E947-820E-330A9FC1DC96}" vid="{5C91A13E-04C9-8A4E-9895-27E8E5143B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xMatters 201516x9">
  <a:themeElements>
    <a:clrScheme name="Custom 2">
      <a:dk1>
        <a:srgbClr val="000000"/>
      </a:dk1>
      <a:lt1>
        <a:srgbClr val="FFFFFF"/>
      </a:lt1>
      <a:dk2>
        <a:srgbClr val="37434F"/>
      </a:dk2>
      <a:lt2>
        <a:srgbClr val="8D9295"/>
      </a:lt2>
      <a:accent1>
        <a:srgbClr val="89C506"/>
      </a:accent1>
      <a:accent2>
        <a:srgbClr val="27B4E7"/>
      </a:accent2>
      <a:accent3>
        <a:srgbClr val="1BA0B1"/>
      </a:accent3>
      <a:accent4>
        <a:srgbClr val="485CD0"/>
      </a:accent4>
      <a:accent5>
        <a:srgbClr val="F2AD18"/>
      </a:accent5>
      <a:accent6>
        <a:srgbClr val="EB4D1A"/>
      </a:accent6>
      <a:hlink>
        <a:srgbClr val="99CC00"/>
      </a:hlink>
      <a:folHlink>
        <a:srgbClr val="8D9295"/>
      </a:folHlink>
    </a:clrScheme>
    <a:fontScheme name="Custom 8">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oAutofit/>
      </a:bodyPr>
      <a:lstStyle>
        <a:defPPr>
          <a:defRPr sz="1400" dirty="0" smtClean="0">
            <a:solidFill>
              <a:schemeClr val="tx2"/>
            </a:soli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dynatrace_template_01_2017</Template>
  <TotalTime>5935</TotalTime>
  <Words>4867</Words>
  <Application>Microsoft Office PowerPoint</Application>
  <PresentationFormat>Widescreen</PresentationFormat>
  <Paragraphs>756</Paragraphs>
  <Slides>102</Slides>
  <Notes>1</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102</vt:i4>
      </vt:variant>
    </vt:vector>
  </HeadingPairs>
  <TitlesOfParts>
    <vt:vector size="117" baseType="lpstr">
      <vt:lpstr>Arial Unicode MS</vt:lpstr>
      <vt:lpstr>SimSun</vt:lpstr>
      <vt:lpstr>Arial</vt:lpstr>
      <vt:lpstr>Arial Narrow</vt:lpstr>
      <vt:lpstr>Calibri</vt:lpstr>
      <vt:lpstr>Calibri Light</vt:lpstr>
      <vt:lpstr>Courier New</vt:lpstr>
      <vt:lpstr>Liberation Sans</vt:lpstr>
      <vt:lpstr>Lucida Sans</vt:lpstr>
      <vt:lpstr>Verdana</vt:lpstr>
      <vt:lpstr>Wingdings</vt:lpstr>
      <vt:lpstr>master_master</vt:lpstr>
      <vt:lpstr>Office Theme</vt:lpstr>
      <vt:lpstr>xMatters 201516x9</vt:lpstr>
      <vt:lpstr>Document</vt:lpstr>
      <vt:lpstr>PowerPoint Presentation</vt:lpstr>
      <vt:lpstr>PowerPoint Presentation</vt:lpstr>
      <vt:lpstr>What we asked from you</vt:lpstr>
      <vt:lpstr>#1 - Prerequisites Sanity Check: AWS</vt:lpstr>
      <vt:lpstr>#1 - Prerequisites Sanity Check: AWS</vt:lpstr>
      <vt:lpstr>#2 - Prerequisites Sanity Check: Dynatrace</vt:lpstr>
      <vt:lpstr>#3 - Prerequisites Sanity Check: xMatters</vt:lpstr>
      <vt:lpstr>PowerPoint Presentation</vt:lpstr>
      <vt:lpstr>Before we get started – we need to copy some files</vt:lpstr>
      <vt:lpstr>#1 Launching the CloudFormation Stack</vt:lpstr>
      <vt:lpstr>#2 Launching the CloudFormation Stack: Upload Template</vt:lpstr>
      <vt:lpstr>#3 Launching the CloudFormation Stack: Filling in the details</vt:lpstr>
      <vt:lpstr>#4 Launching the CloudFormation Stack: Confirm and Create!</vt:lpstr>
      <vt:lpstr>#5 Launching the CloudFormation Stack: Follow Events during Creation!</vt:lpstr>
      <vt:lpstr>#5 Launching the CloudFormation Stack: DONE! Check Outputs!</vt:lpstr>
      <vt:lpstr>PowerPoint Presentation</vt:lpstr>
      <vt:lpstr>CloudFormation Template Created the following</vt:lpstr>
      <vt:lpstr>Explore our 2 EC2 Instances: Staging &amp; Production</vt:lpstr>
      <vt:lpstr>In Dynatrace Web UI: View Hosts and Validate monitored EC2 Instances</vt:lpstr>
      <vt:lpstr>Explore AWS CodePipeline: First run already on its way but will FAIL!</vt:lpstr>
      <vt:lpstr>What does AWS CodeDeploy do during Deployment?</vt:lpstr>
      <vt:lpstr>What does PushDynatraceDeploymentInfo do? And WHY can it FAIL?</vt:lpstr>
      <vt:lpstr>Configure Service Tagging Rules to Automatically apply Staging vs Production Tags</vt:lpstr>
      <vt:lpstr>Lets Run the Pipeline Again: Should run through without a problem</vt:lpstr>
      <vt:lpstr>Lets Explore our Application in Staging: Not a Web UI Masterpiece – but it works </vt:lpstr>
      <vt:lpstr>Explore our Services in Dynatrace: Everything Monitored, Everything Tagged</vt:lpstr>
      <vt:lpstr>Same CodeDeploy scripts used for Staging &amp; Production: We can validate in Dynatrace!</vt:lpstr>
      <vt:lpstr>CodeDeploy also used to deploy a “Load Test”: Very Simple – I Know </vt:lpstr>
      <vt:lpstr>PowerPoint Presentation</vt:lpstr>
      <vt:lpstr>Manual Approval: #1 Compare Staging with Production</vt:lpstr>
      <vt:lpstr>Manual Approval: #1 Compare Staging with Staging Yesterday!</vt:lpstr>
      <vt:lpstr>PowerPoint Presentation</vt:lpstr>
      <vt:lpstr>Continuous Performance: Inspired by Dynatrace Performance Architect Team</vt:lpstr>
      <vt:lpstr>“Monspec”: Performance Signature as Code for Continuous Performance Validation</vt:lpstr>
      <vt:lpstr>“Monspec”: Continuous Build Validation in Action across Pipeline runs!</vt:lpstr>
      <vt:lpstr>Integrating with AWS CodePipeline</vt:lpstr>
      <vt:lpstr>Build Validation: Explore DynamoDB BuildValidationRequest Table</vt:lpstr>
      <vt:lpstr>Build Validation: Explore “Register Build Validation”</vt:lpstr>
      <vt:lpstr>Build Validation: “Link” Approval with Build Validation: Edit Approval and add Comment</vt:lpstr>
      <vt:lpstr>Build Validation: Explore “AWS CloudWatch Rule”</vt:lpstr>
      <vt:lpstr>PowerPoint Presentation</vt:lpstr>
      <vt:lpstr>Lets execute another build and test the automatic approval</vt:lpstr>
      <vt:lpstr>Explore the Build Validation Report</vt:lpstr>
      <vt:lpstr>Simulating Different “Bad” Builds</vt:lpstr>
      <vt:lpstr>Lets Deploy Build 2 and Build 3</vt:lpstr>
      <vt:lpstr>Background on “Monitoring as Code” – Introducing “monspec.json”</vt:lpstr>
      <vt:lpstr>Background on “Monitoring as Code” – Introducing “monspec.json”</vt:lpstr>
      <vt:lpstr>Background on “Monitoring as Code” – Introducing “monspec.json”</vt:lpstr>
      <vt:lpstr>PowerPoint Presentation</vt:lpstr>
      <vt:lpstr>Problem Notifications, Escalation &amp; Triage Process</vt:lpstr>
      <vt:lpstr>Alerting Profiles: Better Notification Management</vt:lpstr>
      <vt:lpstr>xMatters Integration Configuration</vt:lpstr>
      <vt:lpstr>Lets simulate a Problem: Switch to Build #4</vt:lpstr>
      <vt:lpstr>PowerPoint Presentation</vt:lpstr>
      <vt:lpstr>Self-Healing: Rollback Scenario with AWS Lambda and AWS CodeDeploy</vt:lpstr>
      <vt:lpstr>Configure the Integration</vt:lpstr>
      <vt:lpstr>Lets simulate a Problem: Switch to Build #4</vt:lpstr>
      <vt:lpstr>More Information</vt:lpstr>
      <vt:lpstr>PowerPoint Presentation</vt:lpstr>
      <vt:lpstr>Service Naming Rules: Distinguish services between Staging and Production</vt:lpstr>
      <vt:lpstr>Here is the result! Nicer Service Names!</vt:lpstr>
      <vt:lpstr>Log Rule Events: Automated Problem Detection based on custom Log Messages</vt:lpstr>
      <vt:lpstr>Log Rule Events: Automated Problem Detection based on custom Log Messages</vt:lpstr>
      <vt:lpstr>Log Rule Events: Automated Problem Detection based on custom Log Messages</vt:lpstr>
      <vt:lpstr>Log Rule Events: Automated Problem Detection based on custom Log Messages</vt:lpstr>
      <vt:lpstr>Log Rule Events: Automated Problem Detection based on custom Log Messages</vt:lpstr>
      <vt:lpstr>PowerPoint Presentation</vt:lpstr>
      <vt:lpstr>Deleting the Stack: Otherwise you will see costs the longer your environment runs!</vt:lpstr>
      <vt:lpstr>PowerPoint Presentation</vt:lpstr>
      <vt:lpstr>PowerPoint Presentation</vt:lpstr>
      <vt:lpstr>xMatters and Dynatrace integration</vt:lpstr>
      <vt:lpstr>What is xMatters and What can it add to Dynatrace?</vt:lpstr>
      <vt:lpstr>Integration Installation and Configuration Overview</vt:lpstr>
      <vt:lpstr>Generate Dynatrace Token Value</vt:lpstr>
      <vt:lpstr>Download Dynatrace Communications Plan</vt:lpstr>
      <vt:lpstr>Create xMatters Trial Instance</vt:lpstr>
      <vt:lpstr>Import Communications Plan</vt:lpstr>
      <vt:lpstr>Set Recipients</vt:lpstr>
      <vt:lpstr>Set Recipients</vt:lpstr>
      <vt:lpstr>Update Dynatrace Endpoint</vt:lpstr>
      <vt:lpstr>Update Dynatrace Token Value</vt:lpstr>
      <vt:lpstr>Get iuser password</vt:lpstr>
      <vt:lpstr>Get iuser password</vt:lpstr>
      <vt:lpstr>Copy Target URL</vt:lpstr>
      <vt:lpstr>Copy Target URL</vt:lpstr>
      <vt:lpstr>Create Dynatrace Webhook</vt:lpstr>
      <vt:lpstr>Create Dynatrace Webhook</vt:lpstr>
      <vt:lpstr>Test!</vt:lpstr>
      <vt:lpstr>Optional Jira Cloud Integration</vt:lpstr>
      <vt:lpstr>Create Outbound Integration for Jira</vt:lpstr>
      <vt:lpstr>Create Outbound Integration for Jira</vt:lpstr>
      <vt:lpstr>Create Outbound Integration for Jira</vt:lpstr>
      <vt:lpstr>Update Project Key and Issue Type to Match Jira</vt:lpstr>
      <vt:lpstr>Add a Response Option</vt:lpstr>
      <vt:lpstr>Add Jira Endpoint</vt:lpstr>
      <vt:lpstr>Create xMatters User in Jira</vt:lpstr>
      <vt:lpstr>Test!</vt:lpstr>
      <vt:lpstr>PowerPoint Presentation</vt:lpstr>
      <vt:lpstr>PowerPoint Presentation</vt:lpstr>
      <vt:lpstr>Troubleshooting Information</vt:lpstr>
      <vt:lpstr>PowerPoint Presentation</vt:lpstr>
      <vt:lpstr>Dynatrace Configuration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Bateman, Ryan</dc:creator>
  <cp:lastModifiedBy>Grabner, Andreas</cp:lastModifiedBy>
  <cp:revision>194</cp:revision>
  <cp:lastPrinted>2016-08-25T08:30:24Z</cp:lastPrinted>
  <dcterms:created xsi:type="dcterms:W3CDTF">2017-02-06T18:40:06Z</dcterms:created>
  <dcterms:modified xsi:type="dcterms:W3CDTF">2018-01-28T18:40:46Z</dcterms:modified>
</cp:coreProperties>
</file>